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2" r:id="rId3"/>
    <p:sldId id="305" r:id="rId4"/>
    <p:sldId id="274" r:id="rId5"/>
    <p:sldId id="267" r:id="rId6"/>
    <p:sldId id="301" r:id="rId7"/>
    <p:sldId id="307" r:id="rId8"/>
    <p:sldId id="270" r:id="rId9"/>
    <p:sldId id="271" r:id="rId10"/>
    <p:sldId id="302" r:id="rId11"/>
    <p:sldId id="299" r:id="rId12"/>
    <p:sldId id="303" r:id="rId13"/>
    <p:sldId id="297" r:id="rId14"/>
    <p:sldId id="293" r:id="rId15"/>
    <p:sldId id="313" r:id="rId16"/>
    <p:sldId id="300" r:id="rId17"/>
    <p:sldId id="281" r:id="rId18"/>
    <p:sldId id="314" r:id="rId19"/>
    <p:sldId id="30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65"/>
    <a:srgbClr val="5B9BD5"/>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70" autoAdjust="0"/>
  </p:normalViewPr>
  <p:slideViewPr>
    <p:cSldViewPr snapToGrid="0">
      <p:cViewPr varScale="1">
        <p:scale>
          <a:sx n="60" d="100"/>
          <a:sy n="60" d="100"/>
        </p:scale>
        <p:origin x="87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39C3F-FB5C-40F7-B039-DABF896C5A08}" type="datetimeFigureOut">
              <a:rPr lang="en-US" smtClean="0"/>
              <a:t>9/1/2019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346A4-D4EE-4710-AB7A-F1894BC48E87}" type="slidenum">
              <a:rPr lang="en-US" smtClean="0"/>
              <a:t>‹#›</a:t>
            </a:fld>
            <a:endParaRPr lang="en-US"/>
          </a:p>
        </p:txBody>
      </p:sp>
    </p:spTree>
    <p:extLst>
      <p:ext uri="{BB962C8B-B14F-4D97-AF65-F5344CB8AC3E}">
        <p14:creationId xmlns:p14="http://schemas.microsoft.com/office/powerpoint/2010/main" val="122222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Hadar and I am presenting out work on Online Linear Models for Edge Computing setting with my advisors Moshe Gable and Assaf </a:t>
            </a:r>
            <a:r>
              <a:rPr lang="en-US" baseline="0" smtClean="0"/>
              <a:t>Schuster.</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a:t>
            </a:fld>
            <a:endParaRPr lang="en-US"/>
          </a:p>
        </p:txBody>
      </p:sp>
    </p:spTree>
    <p:extLst>
      <p:ext uri="{BB962C8B-B14F-4D97-AF65-F5344CB8AC3E}">
        <p14:creationId xmlns:p14="http://schemas.microsoft.com/office/powerpoint/2010/main" val="157042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objective function of Ridge Regression is not</a:t>
            </a:r>
            <a:r>
              <a:rPr lang="en-US" baseline="0" dirty="0" smtClean="0"/>
              <a:t> in the canonic form, but by choosing C=0.5 alpha in the canonic form we get an equivalent optimization problem (they both have the same optimal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10</a:t>
            </a:fld>
            <a:endParaRPr lang="en-US"/>
          </a:p>
        </p:txBody>
      </p:sp>
    </p:spTree>
    <p:extLst>
      <p:ext uri="{BB962C8B-B14F-4D97-AF65-F5344CB8AC3E}">
        <p14:creationId xmlns:p14="http://schemas.microsoft.com/office/powerpoint/2010/main" val="15940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new labeled sample arrives, </a:t>
            </a:r>
            <a:r>
              <a:rPr lang="en-US" dirty="0" err="1" smtClean="0"/>
              <a:t>DRUiD</a:t>
            </a:r>
            <a:r>
              <a:rPr lang="en-US" dirty="0" smtClean="0"/>
              <a:t> first update</a:t>
            </a:r>
            <a:r>
              <a:rPr lang="en-US" baseline="0" dirty="0" smtClean="0"/>
              <a:t> the sliding window by adding the new sample and removing the oldest sample.</a:t>
            </a:r>
          </a:p>
          <a:p>
            <a:r>
              <a:rPr lang="en-US" baseline="0" dirty="0" smtClean="0"/>
              <a:t>It then update the </a:t>
            </a:r>
            <a:r>
              <a:rPr lang="en-US" baseline="0" dirty="0" err="1" smtClean="0"/>
              <a:t>norma</a:t>
            </a:r>
            <a:r>
              <a:rPr lang="en-US" baseline="0" dirty="0" smtClean="0"/>
              <a:t> of r using Theorem 1.</a:t>
            </a:r>
          </a:p>
          <a:p>
            <a:r>
              <a:rPr lang="en-US" baseline="0" dirty="0" smtClean="0"/>
              <a:t>Eventually, it checks if r is bigger then some Adaptive Threshold.</a:t>
            </a:r>
          </a:p>
          <a:p>
            <a:r>
              <a:rPr lang="en-US" baseline="0" dirty="0" smtClean="0"/>
              <a:t>If </a:t>
            </a:r>
            <a:r>
              <a:rPr lang="en-US" baseline="0" dirty="0" err="1" smtClean="0"/>
              <a:t>DRUiD</a:t>
            </a:r>
            <a:r>
              <a:rPr lang="en-US" baseline="0" dirty="0" smtClean="0"/>
              <a:t> observes that r is above the threshold for multiple samples in a row it drops the old model and re-computes a new model from the samples in the current window position.</a:t>
            </a:r>
          </a:p>
          <a:p>
            <a:endParaRPr lang="en-US" baseline="0" dirty="0" smtClean="0"/>
          </a:p>
          <a:p>
            <a:r>
              <a:rPr lang="en-US" baseline="0" dirty="0" err="1" smtClean="0"/>
              <a:t>DRUiD</a:t>
            </a:r>
            <a:r>
              <a:rPr lang="en-US" baseline="0" dirty="0" smtClean="0"/>
              <a:t> uses \beta^*_1 for the prediction of a new sample.</a:t>
            </a:r>
          </a:p>
        </p:txBody>
      </p:sp>
      <p:sp>
        <p:nvSpPr>
          <p:cNvPr id="4" name="Slide Number Placeholder 3"/>
          <p:cNvSpPr>
            <a:spLocks noGrp="1"/>
          </p:cNvSpPr>
          <p:nvPr>
            <p:ph type="sldNum" sz="quarter" idx="10"/>
          </p:nvPr>
        </p:nvSpPr>
        <p:spPr/>
        <p:txBody>
          <a:bodyPr/>
          <a:lstStyle/>
          <a:p>
            <a:fld id="{E1A346A4-D4EE-4710-AB7A-F1894BC48E87}" type="slidenum">
              <a:rPr lang="en-US" smtClean="0"/>
              <a:t>11</a:t>
            </a:fld>
            <a:endParaRPr lang="en-US"/>
          </a:p>
        </p:txBody>
      </p:sp>
    </p:spTree>
    <p:extLst>
      <p:ext uri="{BB962C8B-B14F-4D97-AF65-F5344CB8AC3E}">
        <p14:creationId xmlns:p14="http://schemas.microsoft.com/office/powerpoint/2010/main" val="99768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how the Adaptive Threshold is determined.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model norm r as a chi distribution with d degrees of freedom.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DRUiD</a:t>
            </a:r>
            <a:r>
              <a:rPr lang="en-US" baseline="0" dirty="0" smtClean="0"/>
              <a:t> evaluates the distribution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full details are in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smtClean="0"/>
              <a:t>is how the Adaptive Threshold is determined.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model norm r as a chi distribution with d degrees of freedom, where d is the dimension of the samples in the stream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1+2 : After every new model computation </a:t>
            </a:r>
            <a:r>
              <a:rPr lang="en-US" baseline="0" dirty="0" err="1" smtClean="0"/>
              <a:t>DRUiD</a:t>
            </a:r>
            <a:r>
              <a:rPr lang="en-US" baseline="0" dirty="0" smtClean="0"/>
              <a:t> collects some samples of r and fits this collection a chi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Alpha is a user defined parameter that controls the sensitivity of the algorithm to concept drifts.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adaptive threshold is automatically determined by the given alpha and the fitted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small probability that a sample comes from the fitted chi distribution and gives norm r above the threshold (1-alpha).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Therefore, </a:t>
            </a:r>
            <a:r>
              <a:rPr lang="en-US" baseline="0" dirty="0" err="1" smtClean="0"/>
              <a:t>DRUiD</a:t>
            </a:r>
            <a:r>
              <a:rPr lang="en-US" baseline="0" dirty="0" smtClean="0"/>
              <a:t> considers this event as warning.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as said in previous slide, after some consecutive warnings a new model is recomputed.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curve in the example (the y axis is the PDF=Probability density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12</a:t>
            </a:fld>
            <a:endParaRPr lang="en-US"/>
          </a:p>
        </p:txBody>
      </p:sp>
    </p:spTree>
    <p:extLst>
      <p:ext uri="{BB962C8B-B14F-4D97-AF65-F5344CB8AC3E}">
        <p14:creationId xmlns:p14="http://schemas.microsoft.com/office/powerpoint/2010/main" val="328540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a:t>
            </a:r>
            <a:r>
              <a:rPr lang="en-US" baseline="0" dirty="0" smtClean="0"/>
              <a:t> base learners for all the algorithms are:</a:t>
            </a:r>
          </a:p>
          <a:p>
            <a:pPr marL="228600" indent="-228600" algn="l" rtl="0">
              <a:buAutoNum type="arabicPeriod"/>
            </a:pPr>
            <a:r>
              <a:rPr lang="en-US" dirty="0" smtClean="0"/>
              <a:t>Batch solver</a:t>
            </a:r>
            <a:r>
              <a:rPr lang="en-US" baseline="0" dirty="0" smtClean="0"/>
              <a:t> for L2-Reg logistic regression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Incremental SGD for L2-Reg logistic regression</a:t>
            </a:r>
          </a:p>
          <a:p>
            <a:pPr marL="0" indent="0" algn="l" rtl="0">
              <a:buNone/>
            </a:pPr>
            <a:r>
              <a:rPr lang="en-US" dirty="0" smtClean="0"/>
              <a:t>As said before, Sliding Window</a:t>
            </a:r>
            <a:r>
              <a:rPr lang="en-US" baseline="0" dirty="0" smtClean="0"/>
              <a:t> and Incremental SGD performs implicit adaptation to concept drift.</a:t>
            </a:r>
          </a:p>
          <a:p>
            <a:pPr marL="0" indent="0" algn="l" rtl="0">
              <a:buNone/>
            </a:pPr>
            <a:r>
              <a:rPr lang="en-US" baseline="0" dirty="0" smtClean="0"/>
              <a:t>DDM,EDDM,ADWIN where run with the two base learners – batch and incremental.</a:t>
            </a:r>
          </a:p>
          <a:p>
            <a:pPr marL="0" indent="0" algn="l" rtl="0">
              <a:buNone/>
            </a:pPr>
            <a:endParaRPr lang="en-US" baseline="0" dirty="0" smtClean="0"/>
          </a:p>
          <a:p>
            <a:pPr marL="0" indent="0" algn="l" rtl="0">
              <a:buNone/>
            </a:pPr>
            <a:r>
              <a:rPr lang="en-US" baseline="0" dirty="0" err="1" smtClean="0"/>
              <a:t>PredSign</a:t>
            </a:r>
            <a:r>
              <a:rPr lang="en-US" baseline="0" dirty="0" smtClean="0"/>
              <a:t>: </a:t>
            </a:r>
            <a:r>
              <a:rPr lang="en-US" baseline="0" dirty="0" smtClean="0"/>
              <a:t>based </a:t>
            </a:r>
            <a:r>
              <a:rPr lang="en-US" baseline="0" dirty="0" smtClean="0"/>
              <a:t>on Okumura et al. that bounds the prediction of the new model.</a:t>
            </a:r>
          </a:p>
          <a:p>
            <a:pPr marL="0" indent="0" algn="l" rtl="0">
              <a:buNone/>
            </a:pPr>
            <a:r>
              <a:rPr lang="en-US" baseline="0" dirty="0" smtClean="0"/>
              <a:t>We implemented </a:t>
            </a:r>
            <a:r>
              <a:rPr lang="en-US" baseline="0" dirty="0" smtClean="0"/>
              <a:t>this algorithm </a:t>
            </a:r>
            <a:r>
              <a:rPr lang="en-US" sz="1200" b="0" i="0" u="none" strike="noStrike" kern="1200" baseline="0" dirty="0" smtClean="0">
                <a:solidFill>
                  <a:schemeClr val="tx1"/>
                </a:solidFill>
                <a:latin typeface="+mn-lt"/>
                <a:ea typeface="+mn-ea"/>
                <a:cs typeface="+mn-cs"/>
              </a:rPr>
              <a:t>to compare </a:t>
            </a:r>
            <a:r>
              <a:rPr lang="en-US" sz="1200" b="0" i="0" u="none" strike="noStrike" kern="1200" baseline="0" dirty="0" err="1" smtClean="0">
                <a:solidFill>
                  <a:schemeClr val="tx1"/>
                </a:solidFill>
                <a:latin typeface="+mn-lt"/>
                <a:ea typeface="+mn-ea"/>
                <a:cs typeface="+mn-cs"/>
              </a:rPr>
              <a:t>DRUiD</a:t>
            </a:r>
            <a:r>
              <a:rPr lang="en-US" sz="1200" b="0" i="0" u="none" strike="noStrike" kern="1200" baseline="0" dirty="0" smtClean="0">
                <a:solidFill>
                  <a:schemeClr val="tx1"/>
                </a:solidFill>
                <a:latin typeface="+mn-lt"/>
                <a:ea typeface="+mn-ea"/>
                <a:cs typeface="+mn-cs"/>
              </a:rPr>
              <a:t> to existing bounds on model predictions.</a:t>
            </a:r>
            <a:endParaRPr lang="en-US" dirty="0" smtClean="0"/>
          </a:p>
        </p:txBody>
      </p:sp>
      <p:sp>
        <p:nvSpPr>
          <p:cNvPr id="4" name="Slide Number Placeholder 3"/>
          <p:cNvSpPr>
            <a:spLocks noGrp="1"/>
          </p:cNvSpPr>
          <p:nvPr>
            <p:ph type="sldNum" sz="quarter" idx="10"/>
          </p:nvPr>
        </p:nvSpPr>
        <p:spPr/>
        <p:txBody>
          <a:bodyPr/>
          <a:lstStyle/>
          <a:p>
            <a:fld id="{E1A346A4-D4EE-4710-AB7A-F1894BC48E87}" type="slidenum">
              <a:rPr lang="en-US" smtClean="0"/>
              <a:t>14</a:t>
            </a:fld>
            <a:endParaRPr lang="en-US"/>
          </a:p>
        </p:txBody>
      </p:sp>
    </p:spTree>
    <p:extLst>
      <p:ext uri="{BB962C8B-B14F-4D97-AF65-F5344CB8AC3E}">
        <p14:creationId xmlns:p14="http://schemas.microsoft.com/office/powerpoint/2010/main" val="231384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started with a real-world dataset – the Electricity Pricing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dataset was collected from the Australian New South Wales Electricity Market (state on the east cost of Australia). In this market, prices are not fixed and are affected by demand and supply of the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task is a classification</a:t>
            </a:r>
            <a:r>
              <a:rPr lang="en-US" baseline="0" dirty="0" smtClean="0"/>
              <a:t> task – to </a:t>
            </a:r>
            <a:r>
              <a:rPr lang="en-US" dirty="0" smtClean="0"/>
              <a:t>predict whether the electricity price is going up or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measure the tradeoff between accuracy and number of model computations.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closer a point in the graph is to the top left corner, the better the tradeoff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tested every algorithm with range of sensitivity levels to concept drift.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look at DDM with batch base learner as an example – we started with low sensitivity level and got 0 model computations and around 57% accuracy. Then we tested a range of sensitivity levels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tradeoff curve that illustrates the performance of DDM batch across a range of sensitivity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these are tradeoff curve for all the other algorithms.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see that </a:t>
            </a:r>
            <a:r>
              <a:rPr lang="en-US" baseline="0" dirty="0" err="1" smtClean="0"/>
              <a:t>DRUiD</a:t>
            </a:r>
            <a:r>
              <a:rPr lang="en-US" baseline="0" dirty="0" smtClean="0"/>
              <a:t> gets the best tradeoff, as I mentioned before the upper-left corner is the best tradeoff because it means less model computation but with high model accuracy.</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batch version of DDM has poor performance and as I mentioned earlier, most implementations of DDM and EDDM are based on incremental learners.</a:t>
            </a:r>
            <a:endParaRPr lang="en-US" dirty="0" smtClean="0"/>
          </a:p>
        </p:txBody>
      </p:sp>
      <p:sp>
        <p:nvSpPr>
          <p:cNvPr id="4" name="Slide Number Placeholder 3"/>
          <p:cNvSpPr>
            <a:spLocks noGrp="1"/>
          </p:cNvSpPr>
          <p:nvPr>
            <p:ph type="sldNum" sz="quarter" idx="10"/>
          </p:nvPr>
        </p:nvSpPr>
        <p:spPr/>
        <p:txBody>
          <a:bodyPr/>
          <a:lstStyle/>
          <a:p>
            <a:fld id="{E1A346A4-D4EE-4710-AB7A-F1894BC48E87}" type="slidenum">
              <a:rPr lang="en-US" smtClean="0"/>
              <a:t>15</a:t>
            </a:fld>
            <a:endParaRPr lang="en-US"/>
          </a:p>
        </p:txBody>
      </p:sp>
    </p:spTree>
    <p:extLst>
      <p:ext uri="{BB962C8B-B14F-4D97-AF65-F5344CB8AC3E}">
        <p14:creationId xmlns:p14="http://schemas.microsoft.com/office/powerpoint/2010/main" val="209627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Sine1+ is based on Sine1 dataset, which</a:t>
            </a:r>
            <a:r>
              <a:rPr lang="en-US" baseline="0" dirty="0" smtClean="0"/>
              <a:t> is a synthetic dataset and commonly used for concept drift detectors evaluation.</a:t>
            </a:r>
          </a:p>
          <a:p>
            <a:pPr algn="l" rtl="0"/>
            <a:r>
              <a:rPr lang="en-US" baseline="0" dirty="0" smtClean="0"/>
              <a:t>We used the sigma parameter to stretch one of the features of sine1, which makes the problem more ill-conditioned.</a:t>
            </a:r>
          </a:p>
          <a:p>
            <a:pPr algn="l" rtl="0"/>
            <a:r>
              <a:rPr lang="en-US" baseline="0" dirty="0" smtClean="0"/>
              <a:t>The larger the sigma is, the more ill-conditioned the problem is.</a:t>
            </a:r>
          </a:p>
          <a:p>
            <a:pPr algn="l" rtl="0"/>
            <a:r>
              <a:rPr lang="en-US" baseline="0" dirty="0" smtClean="0"/>
              <a:t>We can see that the incremental algorithms have degradation in the performance when the problem is ill-conditioned.</a:t>
            </a:r>
          </a:p>
        </p:txBody>
      </p:sp>
      <p:sp>
        <p:nvSpPr>
          <p:cNvPr id="4" name="Slide Number Placeholder 3"/>
          <p:cNvSpPr>
            <a:spLocks noGrp="1"/>
          </p:cNvSpPr>
          <p:nvPr>
            <p:ph type="sldNum" sz="quarter" idx="10"/>
          </p:nvPr>
        </p:nvSpPr>
        <p:spPr/>
        <p:txBody>
          <a:bodyPr/>
          <a:lstStyle/>
          <a:p>
            <a:fld id="{E1A346A4-D4EE-4710-AB7A-F1894BC48E87}" type="slidenum">
              <a:rPr lang="en-US" smtClean="0"/>
              <a:t>16</a:t>
            </a:fld>
            <a:endParaRPr lang="en-US"/>
          </a:p>
        </p:txBody>
      </p:sp>
    </p:spTree>
    <p:extLst>
      <p:ext uri="{BB962C8B-B14F-4D97-AF65-F5344CB8AC3E}">
        <p14:creationId xmlns:p14="http://schemas.microsoft.com/office/powerpoint/2010/main" val="22831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a:t>
            </a:r>
            <a:r>
              <a:rPr lang="en-US" dirty="0" err="1" smtClean="0"/>
              <a:t>consistant</a:t>
            </a:r>
            <a:r>
              <a:rPr lang="en-US" dirty="0" smtClean="0"/>
              <a:t> with the literature – we know it takes more time to algorithms based on GD to converge when the problem is ill-conditioned.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confirm that we looked at the convergence rate of the algorithms and we see that it takes more time for the SGD based algorithms to converge after a concept drift, while </a:t>
            </a:r>
            <a:r>
              <a:rPr lang="en-US" baseline="0" dirty="0" err="1" smtClean="0"/>
              <a:t>DRUiD</a:t>
            </a:r>
            <a:r>
              <a:rPr lang="en-US" baseline="0" dirty="0" smtClean="0"/>
              <a:t> performs well because it is based on batch learner.</a:t>
            </a:r>
            <a:endParaRPr lang="en-US" dirty="0" smtClean="0"/>
          </a:p>
          <a:p>
            <a:r>
              <a:rPr lang="en-US" dirty="0" smtClean="0"/>
              <a:t>=============================================</a:t>
            </a:r>
          </a:p>
          <a:p>
            <a:endParaRPr lang="en-US" dirty="0" smtClean="0"/>
          </a:p>
          <a:p>
            <a:r>
              <a:rPr lang="en-US" dirty="0" smtClean="0"/>
              <a:t>In </a:t>
            </a:r>
            <a:r>
              <a:rPr lang="en-US" dirty="0" smtClean="0"/>
              <a:t>the lower graphs we can see the level sets</a:t>
            </a:r>
            <a:r>
              <a:rPr lang="en-US" baseline="0" dirty="0" smtClean="0"/>
              <a:t> of the objective function for the different sigma values. When the level sets are more narrow it indicates the problem is more ill-conditioned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E1A346A4-D4EE-4710-AB7A-F1894BC48E87}" type="slidenum">
              <a:rPr lang="en-US" smtClean="0"/>
              <a:t>17</a:t>
            </a:fld>
            <a:endParaRPr lang="en-US"/>
          </a:p>
        </p:txBody>
      </p:sp>
    </p:spTree>
    <p:extLst>
      <p:ext uri="{BB962C8B-B14F-4D97-AF65-F5344CB8AC3E}">
        <p14:creationId xmlns:p14="http://schemas.microsoft.com/office/powerpoint/2010/main" val="250563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you very much for listening.</a:t>
            </a:r>
          </a:p>
          <a:p>
            <a:r>
              <a:rPr lang="en-US" dirty="0" smtClean="0"/>
              <a:t>Are there</a:t>
            </a:r>
            <a:r>
              <a:rPr lang="en-US" baseline="0" dirty="0" smtClean="0"/>
              <a:t> a</a:t>
            </a:r>
            <a:r>
              <a:rPr lang="en-US" dirty="0" smtClean="0"/>
              <a:t>ny questions?</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19</a:t>
            </a:fld>
            <a:endParaRPr lang="en-US"/>
          </a:p>
        </p:txBody>
      </p:sp>
    </p:spTree>
    <p:extLst>
      <p:ext uri="{BB962C8B-B14F-4D97-AF65-F5344CB8AC3E}">
        <p14:creationId xmlns:p14="http://schemas.microsoft.com/office/powerpoint/2010/main" val="24264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In</a:t>
            </a:r>
            <a:r>
              <a:rPr lang="en-US" baseline="0" dirty="0" smtClean="0"/>
              <a:t> this example we can see a smart watch that gathers information about the user.</a:t>
            </a:r>
          </a:p>
          <a:p>
            <a:pPr algn="l" rtl="0"/>
            <a:r>
              <a:rPr lang="en-US" baseline="0" dirty="0" smtClean="0"/>
              <a:t>For example, it checks the heart rate and other parameters (for example number of steps per minute), and gets one sample with all this information every second.</a:t>
            </a:r>
          </a:p>
          <a:p>
            <a:pPr algn="l" rtl="0"/>
            <a:r>
              <a:rPr lang="en-US" baseline="0" dirty="0" smtClean="0"/>
              <a:t>It uses machine learning algorithm to learn a model from the data,</a:t>
            </a:r>
            <a:r>
              <a:rPr lang="en-US" dirty="0" smtClean="0"/>
              <a:t> that is then used by the device to inform the user on thing like unusual </a:t>
            </a:r>
            <a:r>
              <a:rPr lang="en-US" baseline="0" dirty="0" smtClean="0"/>
              <a:t>heart rate</a:t>
            </a:r>
            <a:r>
              <a:rPr lang="en-US" dirty="0" smtClean="0"/>
              <a:t>.</a:t>
            </a:r>
            <a:endParaRPr lang="en-US" baseline="0" dirty="0" smtClean="0"/>
          </a:p>
          <a:p>
            <a:pPr algn="l" rtl="0"/>
            <a:endParaRPr lang="en-US" baseline="0" dirty="0" smtClean="0"/>
          </a:p>
          <a:p>
            <a:pPr algn="l" rtl="0"/>
            <a:r>
              <a:rPr lang="en-US" baseline="0" dirty="0" smtClean="0"/>
              <a:t>The data distribution changes over time, for example due to drift in one of the device's sensors.</a:t>
            </a:r>
          </a:p>
          <a:p>
            <a:pPr algn="l" rtl="0"/>
            <a:r>
              <a:rPr lang="en-US" baseline="0" dirty="0" smtClean="0"/>
              <a:t>Therefore, in order to maintain an accurate model, a frequent model computations are needed.</a:t>
            </a:r>
          </a:p>
          <a:p>
            <a:pPr algn="l" rtl="0"/>
            <a:endParaRPr lang="en-US" baseline="0" dirty="0" smtClean="0"/>
          </a:p>
          <a:p>
            <a:pPr algn="l" rtl="0"/>
            <a:r>
              <a:rPr lang="en-US" baseline="0" dirty="0" smtClean="0"/>
              <a:t>We can offload some of the model computations to a cloud server, and eventually the trained model is returned to the devices that uses it.</a:t>
            </a:r>
          </a:p>
          <a:p>
            <a:pPr algn="l" rtl="0"/>
            <a:r>
              <a:rPr lang="en-US" baseline="0" dirty="0" smtClean="0"/>
              <a:t>Our work focuses on this setting.</a:t>
            </a:r>
          </a:p>
        </p:txBody>
      </p:sp>
      <p:sp>
        <p:nvSpPr>
          <p:cNvPr id="4" name="Slide Number Placeholder 3"/>
          <p:cNvSpPr>
            <a:spLocks noGrp="1"/>
          </p:cNvSpPr>
          <p:nvPr>
            <p:ph type="sldNum" sz="quarter" idx="10"/>
          </p:nvPr>
        </p:nvSpPr>
        <p:spPr/>
        <p:txBody>
          <a:bodyPr/>
          <a:lstStyle/>
          <a:p>
            <a:fld id="{E1A346A4-D4EE-4710-AB7A-F1894BC48E87}" type="slidenum">
              <a:rPr lang="en-US" smtClean="0"/>
              <a:t>2</a:t>
            </a:fld>
            <a:endParaRPr lang="en-US"/>
          </a:p>
        </p:txBody>
      </p:sp>
    </p:spTree>
    <p:extLst>
      <p:ext uri="{BB962C8B-B14F-4D97-AF65-F5344CB8AC3E}">
        <p14:creationId xmlns:p14="http://schemas.microsoft.com/office/powerpoint/2010/main" val="164456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existing approaches for</a:t>
            </a:r>
            <a:r>
              <a:rPr lang="en-US" baseline="0" dirty="0" smtClean="0"/>
              <a:t> learning over data streams with concept drift.</a:t>
            </a:r>
          </a:p>
          <a:p>
            <a:endParaRPr lang="en-US" baseline="0" dirty="0" smtClean="0"/>
          </a:p>
          <a:p>
            <a:pPr marL="228600" indent="-228600">
              <a:buAutoNum type="arabicPeriod"/>
            </a:pPr>
            <a:r>
              <a:rPr lang="en-US" baseline="0" dirty="0" smtClean="0"/>
              <a:t>Sliding window: for every new sample the window is updated – the new sample is added and the oldest sample is removed – and batch learner learns a model from the samples in the window. This is very simple but if the model is recomputed for every update of the window it could be very power consuming. Therefore the algorithm uses period parameter that controls the number of new samples between two model computations.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Incremental learners: those algorithms perform local update to the model with every new </a:t>
            </a:r>
            <a:r>
              <a:rPr lang="en-US" baseline="0" dirty="0" smtClean="0"/>
              <a:t>sample -- for example taking SGD step for every new sample. These </a:t>
            </a:r>
            <a:r>
              <a:rPr lang="en-US" baseline="0" dirty="0" smtClean="0"/>
              <a:t>algorithms can do all the model updates on the device itself because the computation is not heavy. One of the limitations of incremental algorithms is that they only see one sample at a time as opposed to batch learners that can see a larger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Concept drift detectors are algorithms that use a base learner to learn a model and then use this model for prediction of new samples. They monitor the model output for new samples to detect a concept drift. EDDM for example, monitors the average number of samples between two errors of the model. If suddenly this number decreases significantly then EDDM considers it as concept drift.</a:t>
            </a:r>
          </a:p>
          <a:p>
            <a:r>
              <a:rPr lang="en-US" sz="1200" b="0" i="0" u="none" strike="noStrike" kern="1200" baseline="0" dirty="0" smtClean="0">
                <a:solidFill>
                  <a:schemeClr val="tx1"/>
                </a:solidFill>
                <a:latin typeface="+mn-lt"/>
                <a:ea typeface="+mn-ea"/>
                <a:cs typeface="+mn-cs"/>
              </a:rPr>
              <a:t>We found that in practice most of the implementations of the concept drift detector use incremental base learners, rather then batch learners.</a:t>
            </a: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a:t>
            </a:fld>
            <a:endParaRPr lang="en-US"/>
          </a:p>
        </p:txBody>
      </p:sp>
    </p:spTree>
    <p:extLst>
      <p:ext uri="{BB962C8B-B14F-4D97-AF65-F5344CB8AC3E}">
        <p14:creationId xmlns:p14="http://schemas.microsoft.com/office/powerpoint/2010/main" val="334281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observe that the point of all these algorithms is to tradeoff between model accuracy and the number of model computations.</a:t>
            </a:r>
          </a:p>
          <a:p>
            <a:pPr algn="l" rtl="0"/>
            <a:r>
              <a:rPr lang="en-US" dirty="0" smtClean="0"/>
              <a:t>On</a:t>
            </a:r>
            <a:r>
              <a:rPr lang="en-US" baseline="0" dirty="0" smtClean="0"/>
              <a:t> one hand we want an accurate as possible model, and on the other hand we do not want to overwhelm the network (in case the model computation is done in a remote server) or CPU or battery.</a:t>
            </a:r>
          </a:p>
          <a:p>
            <a:pPr algn="l" rtl="0"/>
            <a:r>
              <a:rPr lang="en-US" dirty="0" smtClean="0"/>
              <a:t>Our work focuses on this tradeoff.</a:t>
            </a:r>
          </a:p>
        </p:txBody>
      </p:sp>
      <p:sp>
        <p:nvSpPr>
          <p:cNvPr id="4" name="Slide Number Placeholder 3"/>
          <p:cNvSpPr>
            <a:spLocks noGrp="1"/>
          </p:cNvSpPr>
          <p:nvPr>
            <p:ph type="sldNum" sz="quarter" idx="10"/>
          </p:nvPr>
        </p:nvSpPr>
        <p:spPr/>
        <p:txBody>
          <a:bodyPr/>
          <a:lstStyle/>
          <a:p>
            <a:fld id="{E1A346A4-D4EE-4710-AB7A-F1894BC48E87}" type="slidenum">
              <a:rPr lang="en-US" smtClean="0"/>
              <a:t>4</a:t>
            </a:fld>
            <a:endParaRPr lang="en-US"/>
          </a:p>
        </p:txBody>
      </p:sp>
    </p:spTree>
    <p:extLst>
      <p:ext uri="{BB962C8B-B14F-4D97-AF65-F5344CB8AC3E}">
        <p14:creationId xmlns:p14="http://schemas.microsoft.com/office/powerpoint/2010/main" val="119898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sz="1600" dirty="0" err="1" smtClean="0"/>
                  <a:t>DRUiD</a:t>
                </a:r>
                <a:r>
                  <a:rPr lang="en-US" sz="1600" dirty="0"/>
                  <a:t>: </a:t>
                </a:r>
                <a:r>
                  <a:rPr lang="en-US" sz="1600" b="1" dirty="0"/>
                  <a:t>D</a:t>
                </a:r>
                <a:r>
                  <a:rPr lang="en-US" sz="1600" dirty="0"/>
                  <a:t>rift </a:t>
                </a:r>
                <a:r>
                  <a:rPr lang="en-US" sz="1600" dirty="0" err="1"/>
                  <a:t>detecto</a:t>
                </a:r>
                <a:r>
                  <a:rPr lang="en-US" sz="1600" b="1" dirty="0" err="1"/>
                  <a:t>R</a:t>
                </a:r>
                <a:r>
                  <a:rPr lang="en-US" sz="1600" dirty="0"/>
                  <a:t> from </a:t>
                </a:r>
                <a:r>
                  <a:rPr lang="en-US" sz="1600" dirty="0" err="1"/>
                  <a:t>bo</a:t>
                </a:r>
                <a:r>
                  <a:rPr lang="en-US" sz="1600" b="1" dirty="0" err="1"/>
                  <a:t>U</a:t>
                </a:r>
                <a:r>
                  <a:rPr lang="en-US" sz="1600" dirty="0" err="1"/>
                  <a:t>nded</a:t>
                </a:r>
                <a:r>
                  <a:rPr lang="en-US" sz="1600" dirty="0"/>
                  <a:t> </a:t>
                </a:r>
                <a:r>
                  <a:rPr lang="en-US" sz="1600" b="1" dirty="0" smtClean="0"/>
                  <a:t>D</a:t>
                </a:r>
                <a:r>
                  <a:rPr lang="en-US" sz="1600" dirty="0" smtClean="0"/>
                  <a:t>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Is a sliding window algorithm</a:t>
                </a:r>
              </a:p>
              <a:p>
                <a:r>
                  <a:rPr lang="en-US" sz="1200" dirty="0" smtClean="0"/>
                  <a:t>And its main goal is to tradeoff </a:t>
                </a:r>
                <a:r>
                  <a:rPr lang="en-US" sz="1200" dirty="0"/>
                  <a:t>a small number of </a:t>
                </a:r>
                <a:r>
                  <a:rPr lang="en-US" sz="1200" b="1" dirty="0"/>
                  <a:t>batch</a:t>
                </a:r>
                <a:r>
                  <a:rPr lang="en-US" sz="1200" dirty="0"/>
                  <a:t> </a:t>
                </a:r>
                <a:r>
                  <a:rPr lang="en-US" sz="1200" dirty="0" smtClean="0"/>
                  <a:t>model computations </a:t>
                </a:r>
                <a:r>
                  <a:rPr lang="en-US" sz="1200" dirty="0"/>
                  <a:t>for better </a:t>
                </a:r>
                <a:r>
                  <a:rPr lang="en-US" sz="1200" dirty="0" smtClean="0"/>
                  <a:t>accuracy</a:t>
                </a:r>
              </a:p>
              <a:p>
                <a:r>
                  <a:rPr lang="en-US" sz="1200" dirty="0" smtClean="0"/>
                  <a:t>Monitor the </a:t>
                </a:r>
                <a:r>
                  <a:rPr lang="en-US" sz="1200" b="1" dirty="0" smtClean="0"/>
                  <a:t>model coefficients</a:t>
                </a:r>
                <a:r>
                  <a:rPr lang="en-US" sz="1200" dirty="0" smtClean="0"/>
                  <a:t> rather than prediction accuracy</a:t>
                </a:r>
              </a:p>
              <a:p>
                <a:r>
                  <a:rPr lang="en-US" sz="1200" dirty="0" smtClean="0"/>
                  <a:t>Suitable </a:t>
                </a:r>
                <a:r>
                  <a:rPr lang="en-US" sz="1200" dirty="0"/>
                  <a:t>for any </a:t>
                </a:r>
                <a:r>
                  <a:rPr lang="en-US" sz="1200" dirty="0" smtClean="0"/>
                  <a:t>linear model with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𝐿</m:t>
                        </m:r>
                      </m:e>
                      <m:sub>
                        <m:r>
                          <a:rPr lang="en-US" sz="1200" b="0" i="1" smtClean="0">
                            <a:latin typeface="Cambria Math" panose="02040503050406030204" pitchFamily="18" charset="0"/>
                          </a:rPr>
                          <m:t>2</m:t>
                        </m:r>
                      </m:sub>
                    </m:sSub>
                  </m:oMath>
                </a14:m>
                <a:r>
                  <a:rPr lang="en-US" sz="1200" dirty="0" smtClean="0"/>
                  <a:t>-regularized </a:t>
                </a:r>
                <a:r>
                  <a:rPr lang="en-US" sz="1200" dirty="0"/>
                  <a:t>convex differentiable </a:t>
                </a:r>
                <a:r>
                  <a:rPr lang="en-US" sz="1200" dirty="0" smtClean="0"/>
                  <a:t>loss</a:t>
                </a:r>
              </a:p>
              <a:p>
                <a:r>
                  <a:rPr lang="en-US" sz="1200" dirty="0" smtClean="0"/>
                  <a:t>Supports </a:t>
                </a:r>
                <a:r>
                  <a:rPr lang="en-US" sz="1200" dirty="0"/>
                  <a:t>both classification </a:t>
                </a:r>
                <a:r>
                  <a:rPr lang="en-US" sz="1200" dirty="0" smtClean="0"/>
                  <a:t>and regression tasks</a:t>
                </a:r>
              </a:p>
              <a:p>
                <a:endParaRPr lang="en-US" dirty="0" smtClean="0"/>
              </a:p>
              <a:p>
                <a:endParaRPr lang="en-US" dirty="0" smtClean="0"/>
              </a:p>
              <a:p>
                <a:endParaRPr lang="en-US" dirty="0"/>
              </a:p>
            </p:txBody>
          </p:sp>
        </mc:Choice>
        <mc:Fallback xmlns="">
          <p:sp>
            <p:nvSpPr>
              <p:cNvPr id="3" name="Notes Placeholder 2"/>
              <p:cNvSpPr>
                <a:spLocks noGrp="1"/>
              </p:cNvSpPr>
              <p:nvPr>
                <p:ph type="body" idx="1"/>
              </p:nvPr>
            </p:nvSpPr>
            <p:spPr/>
            <p:txBody>
              <a:bodyPr/>
              <a:lstStyle/>
              <a:p>
                <a:pPr marL="0" indent="0">
                  <a:buNone/>
                </a:pPr>
                <a:r>
                  <a:rPr lang="en-US" sz="1600" dirty="0" err="1" smtClean="0"/>
                  <a:t>DRUiD</a:t>
                </a:r>
                <a:r>
                  <a:rPr lang="en-US" sz="1600" dirty="0"/>
                  <a:t>: </a:t>
                </a:r>
                <a:r>
                  <a:rPr lang="en-US" sz="1600" b="1" dirty="0"/>
                  <a:t>D</a:t>
                </a:r>
                <a:r>
                  <a:rPr lang="en-US" sz="1600" dirty="0"/>
                  <a:t>rift </a:t>
                </a:r>
                <a:r>
                  <a:rPr lang="en-US" sz="1600" dirty="0" err="1"/>
                  <a:t>detecto</a:t>
                </a:r>
                <a:r>
                  <a:rPr lang="en-US" sz="1600" b="1" dirty="0" err="1"/>
                  <a:t>R</a:t>
                </a:r>
                <a:r>
                  <a:rPr lang="en-US" sz="1600" dirty="0"/>
                  <a:t> from </a:t>
                </a:r>
                <a:r>
                  <a:rPr lang="en-US" sz="1600" dirty="0" err="1"/>
                  <a:t>bo</a:t>
                </a:r>
                <a:r>
                  <a:rPr lang="en-US" sz="1600" b="1" dirty="0" err="1"/>
                  <a:t>U</a:t>
                </a:r>
                <a:r>
                  <a:rPr lang="en-US" sz="1600" dirty="0" err="1"/>
                  <a:t>nded</a:t>
                </a:r>
                <a:r>
                  <a:rPr lang="en-US" sz="1600" dirty="0"/>
                  <a:t> </a:t>
                </a:r>
                <a:r>
                  <a:rPr lang="en-US" sz="1600" b="1" dirty="0" smtClean="0"/>
                  <a:t>D</a:t>
                </a:r>
                <a:r>
                  <a:rPr lang="en-US" sz="1600" dirty="0" smtClean="0"/>
                  <a:t>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Is a sliding window algorithm</a:t>
                </a:r>
                <a:endParaRPr lang="en-US" sz="1600" dirty="0" smtClean="0"/>
              </a:p>
              <a:p>
                <a:r>
                  <a:rPr lang="en-US" sz="1200" dirty="0" smtClean="0"/>
                  <a:t>And its main goal is to tradeoff </a:t>
                </a:r>
                <a:r>
                  <a:rPr lang="en-US" sz="1200" dirty="0"/>
                  <a:t>a small number of </a:t>
                </a:r>
                <a:r>
                  <a:rPr lang="en-US" sz="1200" b="1" dirty="0"/>
                  <a:t>batch</a:t>
                </a:r>
                <a:r>
                  <a:rPr lang="en-US" sz="1200" dirty="0"/>
                  <a:t> </a:t>
                </a:r>
                <a:r>
                  <a:rPr lang="en-US" sz="1200" dirty="0" smtClean="0"/>
                  <a:t>model computations </a:t>
                </a:r>
                <a:r>
                  <a:rPr lang="en-US" sz="1200" dirty="0"/>
                  <a:t>for better </a:t>
                </a:r>
                <a:r>
                  <a:rPr lang="en-US" sz="1200" dirty="0" smtClean="0"/>
                  <a:t>accuracy</a:t>
                </a:r>
              </a:p>
              <a:p>
                <a:r>
                  <a:rPr lang="en-US" sz="1200" dirty="0" smtClean="0"/>
                  <a:t>Monitor the </a:t>
                </a:r>
                <a:r>
                  <a:rPr lang="en-US" sz="1200" b="1" dirty="0" smtClean="0"/>
                  <a:t>model coefficients</a:t>
                </a:r>
                <a:r>
                  <a:rPr lang="en-US" sz="1200" dirty="0" smtClean="0"/>
                  <a:t> rather than prediction accuracy</a:t>
                </a:r>
              </a:p>
              <a:p>
                <a:r>
                  <a:rPr lang="en-US" sz="1200" dirty="0" smtClean="0"/>
                  <a:t>Suitable </a:t>
                </a:r>
                <a:r>
                  <a:rPr lang="en-US" sz="1200" dirty="0"/>
                  <a:t>for any </a:t>
                </a:r>
                <a:r>
                  <a:rPr lang="en-US" sz="1200" dirty="0" smtClean="0"/>
                  <a:t>linear model with </a:t>
                </a:r>
                <a:r>
                  <a:rPr lang="en-US" sz="1200" b="0" i="0" smtClean="0">
                    <a:latin typeface="Cambria Math" panose="02040503050406030204" pitchFamily="18" charset="0"/>
                  </a:rPr>
                  <a:t>𝐿_2</a:t>
                </a:r>
                <a:r>
                  <a:rPr lang="en-US" sz="1200" dirty="0" smtClean="0"/>
                  <a:t>-regularized </a:t>
                </a:r>
                <a:r>
                  <a:rPr lang="en-US" sz="1200" dirty="0"/>
                  <a:t>convex differentiable </a:t>
                </a:r>
                <a:r>
                  <a:rPr lang="en-US" sz="1200" dirty="0" smtClean="0"/>
                  <a:t>loss</a:t>
                </a:r>
              </a:p>
              <a:p>
                <a:r>
                  <a:rPr lang="en-US" sz="1200" dirty="0" smtClean="0"/>
                  <a:t>Supports </a:t>
                </a:r>
                <a:r>
                  <a:rPr lang="en-US" sz="1200" dirty="0"/>
                  <a:t>both classification </a:t>
                </a:r>
                <a:r>
                  <a:rPr lang="en-US" sz="1200" dirty="0" smtClean="0"/>
                  <a:t>and regression </a:t>
                </a:r>
                <a:r>
                  <a:rPr lang="en-US" sz="1200" dirty="0" smtClean="0"/>
                  <a:t>tasks</a:t>
                </a:r>
              </a:p>
              <a:p>
                <a:endParaRPr lang="en-US"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E1A346A4-D4EE-4710-AB7A-F1894BC48E87}" type="slidenum">
              <a:rPr lang="en-US" smtClean="0"/>
              <a:t>5</a:t>
            </a:fld>
            <a:endParaRPr lang="en-US"/>
          </a:p>
        </p:txBody>
      </p:sp>
    </p:spTree>
    <p:extLst>
      <p:ext uri="{BB962C8B-B14F-4D97-AF65-F5344CB8AC3E}">
        <p14:creationId xmlns:p14="http://schemas.microsoft.com/office/powerpoint/2010/main" val="54600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Create</a:t>
            </a:r>
            <a:r>
              <a:rPr lang="en-US" baseline="0" dirty="0" smtClean="0"/>
              <a:t> a bound for the distance between the models</a:t>
            </a:r>
          </a:p>
          <a:p>
            <a:pPr marL="228600" indent="-228600">
              <a:buAutoNum type="arabicPeriod"/>
            </a:pPr>
            <a:r>
              <a:rPr lang="en-US" baseline="0" dirty="0" smtClean="0"/>
              <a:t>Use the bound in the algorithm</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6</a:t>
            </a:fld>
            <a:endParaRPr lang="en-US"/>
          </a:p>
        </p:txBody>
      </p:sp>
    </p:spTree>
    <p:extLst>
      <p:ext uri="{BB962C8B-B14F-4D97-AF65-F5344CB8AC3E}">
        <p14:creationId xmlns:p14="http://schemas.microsoft.com/office/powerpoint/2010/main" val="62671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smtClean="0"/>
              <a:t>DRUiD</a:t>
            </a:r>
            <a:r>
              <a:rPr lang="en-US" baseline="0" dirty="0" smtClean="0"/>
              <a:t> monitors the Euclidean distance between two optimal models of two positions of the sliding window.</a:t>
            </a:r>
          </a:p>
          <a:p>
            <a:pPr algn="l" rtl="0"/>
            <a:r>
              <a:rPr lang="en-US" baseline="0" dirty="0" smtClean="0"/>
              <a:t>Assuming that we have an efficient method to bound this Euclidean distance between two optimal models. Old and new, without the need to explicitly compute the new model.</a:t>
            </a:r>
          </a:p>
          <a:p>
            <a:pPr algn="l" rtl="0"/>
            <a:r>
              <a:rPr lang="en-US" baseline="0" dirty="0" smtClean="0"/>
              <a:t>At a certain point in time the optimal model over the samples in W_1, called beta^*_1, is computed.</a:t>
            </a:r>
          </a:p>
          <a:p>
            <a:pPr algn="l" rtl="0"/>
            <a:r>
              <a:rPr lang="en-US" baseline="0" dirty="0" smtClean="0"/>
              <a:t>With every new sample that arrives the sliding window is updated and the distance between the models is monitored (efficiently).</a:t>
            </a:r>
          </a:p>
          <a:p>
            <a:pPr algn="l" rtl="0"/>
            <a:r>
              <a:rPr lang="en-US" baseline="0" dirty="0" smtClean="0"/>
              <a:t>As long as the distance is smaller that a </a:t>
            </a:r>
            <a:r>
              <a:rPr lang="en-US" baseline="0" dirty="0" smtClean="0"/>
              <a:t>threshold </a:t>
            </a:r>
            <a:r>
              <a:rPr lang="en-US" baseline="0" dirty="0" smtClean="0"/>
              <a:t>there is no change.</a:t>
            </a:r>
          </a:p>
          <a:p>
            <a:pPr algn="l" rtl="0"/>
            <a:r>
              <a:rPr lang="en-US" baseline="0" dirty="0" smtClean="0"/>
              <a:t>Once there is deviation from the threshold a new model is computed from the samples in the current window position.</a:t>
            </a:r>
          </a:p>
        </p:txBody>
      </p:sp>
      <p:sp>
        <p:nvSpPr>
          <p:cNvPr id="4" name="Slide Number Placeholder 3"/>
          <p:cNvSpPr>
            <a:spLocks noGrp="1"/>
          </p:cNvSpPr>
          <p:nvPr>
            <p:ph type="sldNum" sz="quarter" idx="10"/>
          </p:nvPr>
        </p:nvSpPr>
        <p:spPr/>
        <p:txBody>
          <a:bodyPr/>
          <a:lstStyle/>
          <a:p>
            <a:fld id="{E1A346A4-D4EE-4710-AB7A-F1894BC48E87}" type="slidenum">
              <a:rPr lang="en-US" smtClean="0"/>
              <a:t>7</a:t>
            </a:fld>
            <a:endParaRPr lang="en-US"/>
          </a:p>
        </p:txBody>
      </p:sp>
    </p:spTree>
    <p:extLst>
      <p:ext uri="{BB962C8B-B14F-4D97-AF65-F5344CB8AC3E}">
        <p14:creationId xmlns:p14="http://schemas.microsoft.com/office/powerpoint/2010/main" val="325290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In order to introduce the bound we first need some formal</a:t>
            </a:r>
            <a:r>
              <a:rPr lang="en-US" baseline="0" dirty="0" smtClean="0"/>
              <a:t> definitions.</a:t>
            </a:r>
            <a:endParaRPr lang="en-US" dirty="0" smtClean="0"/>
          </a:p>
          <a:p>
            <a:pPr algn="l" rtl="0"/>
            <a:r>
              <a:rPr lang="en-US" dirty="0" smtClean="0"/>
              <a:t>An</a:t>
            </a:r>
            <a:r>
              <a:rPr lang="en-US" baseline="0" dirty="0" smtClean="0"/>
              <a:t> example for common loss functions, that are convex, differentiable and use linear model.</a:t>
            </a:r>
            <a:endParaRPr lang="en-US" dirty="0" smtClean="0"/>
          </a:p>
        </p:txBody>
      </p:sp>
      <p:sp>
        <p:nvSpPr>
          <p:cNvPr id="4" name="Slide Number Placeholder 3"/>
          <p:cNvSpPr>
            <a:spLocks noGrp="1"/>
          </p:cNvSpPr>
          <p:nvPr>
            <p:ph type="sldNum" sz="quarter" idx="10"/>
          </p:nvPr>
        </p:nvSpPr>
        <p:spPr/>
        <p:txBody>
          <a:bodyPr/>
          <a:lstStyle/>
          <a:p>
            <a:fld id="{E1A346A4-D4EE-4710-AB7A-F1894BC48E87}" type="slidenum">
              <a:rPr lang="en-US" smtClean="0"/>
              <a:t>8</a:t>
            </a:fld>
            <a:endParaRPr lang="en-US"/>
          </a:p>
        </p:txBody>
      </p:sp>
    </p:spTree>
    <p:extLst>
      <p:ext uri="{BB962C8B-B14F-4D97-AF65-F5344CB8AC3E}">
        <p14:creationId xmlns:p14="http://schemas.microsoft.com/office/powerpoint/2010/main" val="344194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Let’s look at two different positions of the sliding window W_1 and W_2 and o the differences between them.</a:t>
            </a:r>
          </a:p>
          <a:p>
            <a:pPr algn="l" rtl="0"/>
            <a:r>
              <a:rPr lang="en-US" dirty="0" smtClean="0"/>
              <a:t>We mark with fancy R (for removed) the set of samples that are in W_1 but not in W_2,</a:t>
            </a:r>
          </a:p>
          <a:p>
            <a:pPr algn="l" rtl="0"/>
            <a:r>
              <a:rPr lang="en-US" dirty="0" smtClean="0"/>
              <a:t>And we mark with fancy A (for added) the set of samples that are in W_2 but not in W_1.</a:t>
            </a:r>
          </a:p>
          <a:p>
            <a:pPr algn="l" rtl="0"/>
            <a:endParaRPr lang="en-US" dirty="0" smtClean="0"/>
          </a:p>
          <a:p>
            <a:pPr algn="l" rtl="0"/>
            <a:r>
              <a:rPr lang="en-US" dirty="0" smtClean="0"/>
              <a:t>C_1 is the inverse</a:t>
            </a:r>
            <a:r>
              <a:rPr lang="en-US" baseline="0" dirty="0" smtClean="0"/>
              <a:t> regularization constant for the optimization problem over W_1 and C_2 is for the optimization problem over W_2.</a:t>
            </a:r>
          </a:p>
          <a:p>
            <a:pPr algn="l" rtl="0"/>
            <a:r>
              <a:rPr lang="en-US" baseline="0" dirty="0" smtClean="0"/>
              <a:t>In most cases C_1=C_2 – for example in all the 3 examples that we saw in the previous slide (LR, SVM, Ridge Regression).</a:t>
            </a:r>
          </a:p>
          <a:p>
            <a:pPr algn="l" rtl="0"/>
            <a:r>
              <a:rPr lang="en-US" dirty="0" smtClean="0"/>
              <a:t>A cases where there is no equation is </a:t>
            </a:r>
            <a:r>
              <a:rPr lang="en-US" baseline="0" dirty="0" smtClean="0"/>
              <a:t>Mean Square Error (MSE) with non fixed sized window. In this case C_1 and C_2 depend in the number of examples in each window, which is different.</a:t>
            </a:r>
          </a:p>
          <a:p>
            <a:pPr algn="l" rtl="0"/>
            <a:endParaRPr lang="en-US" baseline="0" dirty="0" smtClean="0"/>
          </a:p>
          <a:p>
            <a:pPr algn="l" rtl="0"/>
            <a:r>
              <a:rPr lang="en-US" baseline="0" dirty="0" smtClean="0"/>
              <a:t>Okumura et al. 2015 provide the bounds for the prediction of \beta_2^* for a new sample. Our proof for Theorem 1 is inspired from their proof.</a:t>
            </a:r>
            <a:endParaRPr lang="en-US" dirty="0" smtClean="0"/>
          </a:p>
        </p:txBody>
      </p:sp>
      <p:sp>
        <p:nvSpPr>
          <p:cNvPr id="4" name="Slide Number Placeholder 3"/>
          <p:cNvSpPr>
            <a:spLocks noGrp="1"/>
          </p:cNvSpPr>
          <p:nvPr>
            <p:ph type="sldNum" sz="quarter" idx="10"/>
          </p:nvPr>
        </p:nvSpPr>
        <p:spPr/>
        <p:txBody>
          <a:bodyPr/>
          <a:lstStyle/>
          <a:p>
            <a:fld id="{E1A346A4-D4EE-4710-AB7A-F1894BC48E87}" type="slidenum">
              <a:rPr lang="en-US" smtClean="0"/>
              <a:t>9</a:t>
            </a:fld>
            <a:endParaRPr lang="en-US"/>
          </a:p>
        </p:txBody>
      </p:sp>
    </p:spTree>
    <p:extLst>
      <p:ext uri="{BB962C8B-B14F-4D97-AF65-F5344CB8AC3E}">
        <p14:creationId xmlns:p14="http://schemas.microsoft.com/office/powerpoint/2010/main" val="293485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79E0967-E529-4E46-87E7-8296272094F3}" type="datetime1">
              <a:rPr lang="en-US" smtClean="0"/>
              <a:t>9/1/2019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57E7479-A17A-4BFD-B497-E7D9DEAE79DE}"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72455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64746-AE6F-4828-8B4E-7ED6AB8CAFD7}" type="datetime1">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27746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75A17-9F00-4B16-85E6-AC7D64E9CCE1}" type="datetime1">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91694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C3D2A-180D-49E4-9C49-5A600779C6D1}" type="datetime1">
              <a:rPr lang="en-US" smtClean="0"/>
              <a:t>9/1/2019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632726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C3D2A-180D-49E4-9C49-5A600779C6D1}" type="datetime1">
              <a:rPr lang="en-US" smtClean="0"/>
              <a:t>9/1/2019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6977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36CBA1-98F5-4C4A-9AC7-CD77B3EE3890}" type="datetime1">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527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21EDB-6BFB-42FB-83A1-F3913B1FA22E}" type="datetime1">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4846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2673C8-9293-460C-8AD8-EF73E99DE441}" type="datetime1">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20841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99E5B4-7136-4AF2-8A78-E6C0BCFE0002}" type="datetime1">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4525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E5395-0A90-491F-805A-BD3C3A59D143}" type="datetime1">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65552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98DE09-A0E6-4D47-84BA-50D8A1148F90}" type="datetime1">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91235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DD39CE-A25A-4D9A-9BB1-6487BE097CE9}" type="datetime1">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07451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BF7A5ED-9715-4AA8-B3DE-5AFCE1BAE597}" type="datetime1">
              <a:rPr lang="en-US" smtClean="0"/>
              <a:t>9/1/2019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2400">
                <a:solidFill>
                  <a:schemeClr val="tx2">
                    <a:lumMod val="60000"/>
                    <a:lumOff val="40000"/>
                  </a:schemeClr>
                </a:solidFill>
              </a:defRPr>
            </a:lvl1pPr>
          </a:lstStyle>
          <a:p>
            <a:fld id="{657E7479-A17A-4BFD-B497-E7D9DEAE79DE}" type="slidenum">
              <a:rPr lang="en-US" smtClean="0"/>
              <a:pPr/>
              <a:t>‹#›</a:t>
            </a:fld>
            <a:endParaRPr lang="en-US" dirty="0"/>
          </a:p>
        </p:txBody>
      </p:sp>
    </p:spTree>
    <p:extLst>
      <p:ext uri="{BB962C8B-B14F-4D97-AF65-F5344CB8AC3E}">
        <p14:creationId xmlns:p14="http://schemas.microsoft.com/office/powerpoint/2010/main" val="191259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22.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Online Linear Models for Edge Computing</a:t>
            </a:r>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p:txBody>
              <a:bodyPr/>
              <a:lstStyle/>
              <a:p>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Hadar</m:t>
                        </m:r>
                        <m:r>
                          <a:rPr lang="en-US" b="0" i="0" smtClean="0">
                            <a:latin typeface="Cambria Math" panose="02040503050406030204" pitchFamily="18" charset="0"/>
                          </a:rPr>
                          <m:t> </m:t>
                        </m:r>
                        <m:r>
                          <m:rPr>
                            <m:sty m:val="p"/>
                          </m:rPr>
                          <a:rPr lang="en-US" b="0" i="0" smtClean="0">
                            <a:latin typeface="Cambria Math" panose="02040503050406030204" pitchFamily="18" charset="0"/>
                          </a:rPr>
                          <m:t>Sivan</m:t>
                        </m:r>
                      </m:e>
                      <m:sup>
                        <m:r>
                          <a:rPr lang="en-US" b="0" i="1" smtClean="0">
                            <a:latin typeface="Cambria Math" panose="02040503050406030204" pitchFamily="18" charset="0"/>
                          </a:rPr>
                          <m:t>1</m:t>
                        </m:r>
                      </m:sup>
                    </m:sSup>
                  </m:oMath>
                </a14:m>
                <a:r>
                  <a:rPr lang="en-US" dirty="0" smtClean="0"/>
                  <a:t>, </a:t>
                </a:r>
                <a14:m>
                  <m:oMath xmlns:m="http://schemas.openxmlformats.org/officeDocument/2006/math">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Moshe</m:t>
                        </m:r>
                        <m:r>
                          <a:rPr lang="en-US" b="0" i="0" smtClean="0">
                            <a:latin typeface="Cambria Math" panose="02040503050406030204" pitchFamily="18" charset="0"/>
                          </a:rPr>
                          <m:t> </m:t>
                        </m:r>
                        <m:r>
                          <m:rPr>
                            <m:sty m:val="p"/>
                          </m:rPr>
                          <a:rPr lang="en-US" b="0" i="0" smtClean="0">
                            <a:latin typeface="Cambria Math" panose="02040503050406030204" pitchFamily="18" charset="0"/>
                          </a:rPr>
                          <m:t>Gabel</m:t>
                        </m:r>
                      </m:e>
                      <m:sup>
                        <m:r>
                          <a:rPr lang="en-US" b="0" i="1" smtClean="0">
                            <a:latin typeface="Cambria Math" panose="02040503050406030204" pitchFamily="18" charset="0"/>
                          </a:rPr>
                          <m:t>2</m:t>
                        </m:r>
                      </m:sup>
                    </m:sSup>
                  </m:oMath>
                </a14:m>
                <a:r>
                  <a:rPr lang="en-US" dirty="0" smtClean="0"/>
                  <a:t> </a:t>
                </a:r>
                <a:r>
                  <a:rPr lang="en-US" dirty="0"/>
                  <a:t>and </a:t>
                </a:r>
                <a14:m>
                  <m:oMath xmlns:m="http://schemas.openxmlformats.org/officeDocument/2006/math">
                    <m:sSup>
                      <m:sSupPr>
                        <m:ctrlPr>
                          <a:rPr lang="en-US" i="1">
                            <a:latin typeface="Cambria Math" panose="02040503050406030204" pitchFamily="18" charset="0"/>
                          </a:rPr>
                        </m:ctrlPr>
                      </m:sSupPr>
                      <m:e>
                        <m:r>
                          <m:rPr>
                            <m:nor/>
                          </m:rPr>
                          <a:rPr lang="en-US" dirty="0"/>
                          <m:t>Assaf</m:t>
                        </m:r>
                        <m:r>
                          <m:rPr>
                            <m:nor/>
                          </m:rPr>
                          <a:rPr lang="en-US" dirty="0"/>
                          <m:t> </m:t>
                        </m:r>
                        <m:r>
                          <m:rPr>
                            <m:nor/>
                          </m:rPr>
                          <a:rPr lang="en-US" dirty="0"/>
                          <m:t>Schuster</m:t>
                        </m:r>
                      </m:e>
                      <m:sup>
                        <m:r>
                          <a:rPr lang="en-US" i="1">
                            <a:latin typeface="Cambria Math" panose="02040503050406030204" pitchFamily="18" charset="0"/>
                          </a:rPr>
                          <m:t>1</m:t>
                        </m:r>
                      </m:sup>
                    </m:sSup>
                  </m:oMath>
                </a14:m>
                <a:endParaRPr lang="en-US" dirty="0" smtClean="0"/>
              </a:p>
              <a:p>
                <a14:m>
                  <m:oMath xmlns:m="http://schemas.openxmlformats.org/officeDocument/2006/math">
                    <m:f>
                      <m:fPr>
                        <m:type m:val="noBar"/>
                        <m:ctrlPr>
                          <a:rPr lang="en-US" i="1">
                            <a:latin typeface="Cambria Math" panose="02040503050406030204" pitchFamily="18" charset="0"/>
                          </a:rPr>
                        </m:ctrlPr>
                      </m:fPr>
                      <m:num>
                        <m:r>
                          <a:rPr lang="en-US" i="1">
                            <a:latin typeface="Cambria Math" panose="02040503050406030204" pitchFamily="18" charset="0"/>
                          </a:rPr>
                          <m:t>1</m:t>
                        </m:r>
                      </m:num>
                      <m:den/>
                    </m:f>
                  </m:oMath>
                </a14:m>
                <a:r>
                  <a:rPr lang="en-US" dirty="0" smtClean="0"/>
                  <a:t>Technion  </a:t>
                </a:r>
                <a:r>
                  <a:rPr lang="en-US" dirty="0" smtClean="0">
                    <a:latin typeface="Calibri" panose="020F0502020204030204" pitchFamily="34" charset="0"/>
                    <a:cs typeface="Calibri" panose="020F0502020204030204" pitchFamily="34" charset="0"/>
                  </a:rPr>
                  <a:t>̶</a:t>
                </a:r>
                <a:r>
                  <a:rPr lang="en-US" dirty="0" smtClean="0"/>
                  <a:t>  </a:t>
                </a:r>
                <a:r>
                  <a:rPr lang="en-US" dirty="0"/>
                  <a:t>Israel Institute of </a:t>
                </a:r>
                <a:r>
                  <a:rPr lang="en-US" dirty="0" smtClean="0"/>
                  <a:t>Technology, </a:t>
                </a:r>
                <a14:m>
                  <m:oMath xmlns:m="http://schemas.openxmlformats.org/officeDocument/2006/math">
                    <m:f>
                      <m:fPr>
                        <m:type m:val="noBar"/>
                        <m:ctrlPr>
                          <a:rPr lang="en-US" i="1">
                            <a:latin typeface="Cambria Math" panose="02040503050406030204" pitchFamily="18" charset="0"/>
                          </a:rPr>
                        </m:ctrlPr>
                      </m:fPr>
                      <m:num>
                        <m:r>
                          <a:rPr lang="en-US" b="0" i="1" smtClean="0">
                            <a:latin typeface="Cambria Math" panose="02040503050406030204" pitchFamily="18" charset="0"/>
                          </a:rPr>
                          <m:t>2</m:t>
                        </m:r>
                      </m:num>
                      <m:den/>
                    </m:f>
                  </m:oMath>
                </a14:m>
                <a:r>
                  <a:rPr lang="en-US" dirty="0"/>
                  <a:t>University of Toronto</a:t>
                </a:r>
              </a:p>
              <a:p>
                <a:endParaRPr lang="en-US"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blipFill>
                <a:blip r:embed="rId3"/>
                <a:stretch>
                  <a:fillRect t="-3610"/>
                </a:stretch>
              </a:blipFill>
            </p:spPr>
            <p:txBody>
              <a:bodyPr/>
              <a:lstStyle/>
              <a:p>
                <a:r>
                  <a:rPr lang="en-US">
                    <a:noFill/>
                  </a:rPr>
                  <a:t> </a:t>
                </a:r>
              </a:p>
            </p:txBody>
          </p:sp>
        </mc:Fallback>
      </mc:AlternateContent>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1020" b="28435"/>
          <a:stretch/>
        </p:blipFill>
        <p:spPr>
          <a:xfrm>
            <a:off x="9351357" y="317239"/>
            <a:ext cx="2657669" cy="10775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65" y="548951"/>
            <a:ext cx="3166420" cy="724519"/>
          </a:xfrm>
          <a:prstGeom prst="rect">
            <a:avLst/>
          </a:prstGeom>
        </p:spPr>
      </p:pic>
    </p:spTree>
    <p:extLst>
      <p:ext uri="{BB962C8B-B14F-4D97-AF65-F5344CB8AC3E}">
        <p14:creationId xmlns:p14="http://schemas.microsoft.com/office/powerpoint/2010/main" val="218260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10030968" cy="1325562"/>
          </a:xfrm>
        </p:spPr>
        <p:txBody>
          <a:bodyPr/>
          <a:lstStyle/>
          <a:p>
            <a:r>
              <a:rPr lang="en-US" dirty="0" smtClean="0"/>
              <a:t>Bound of Common </a:t>
            </a:r>
            <a:r>
              <a:rPr lang="en-US" dirty="0" smtClean="0"/>
              <a:t>Objective Functions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e>
                    </m:d>
                    <m:r>
                      <a:rPr lang="en-US" sz="2400" i="1">
                        <a:latin typeface="Cambria Math" panose="02040503050406030204" pitchFamily="18" charset="0"/>
                      </a:rPr>
                      <m:t>≤2</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where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 </m:t>
                    </m:r>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sub>
                            </m:sSub>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e>
                    </m:d>
                  </m:oMath>
                </a14:m>
                <a:r>
                  <a:rPr lang="en-US" sz="2400" dirty="0" smtClean="0"/>
                  <a:t>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10</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389358680"/>
                  </p:ext>
                </p:extLst>
              </p:nvPr>
            </p:nvGraphicFramePr>
            <p:xfrm>
              <a:off x="1401832" y="2985853"/>
              <a:ext cx="8127999" cy="2642362"/>
            </p:xfrm>
            <a:graphic>
              <a:graphicData uri="http://schemas.openxmlformats.org/drawingml/2006/table">
                <a:tbl>
                  <a:tblPr firstRow="1" bandRow="1">
                    <a:tableStyleId>{5C22544A-7EE6-4342-B048-85BDC9FD1C3A}</a:tableStyleId>
                  </a:tblPr>
                  <a:tblGrid>
                    <a:gridCol w="2601001">
                      <a:extLst>
                        <a:ext uri="{9D8B030D-6E8A-4147-A177-3AD203B41FA5}">
                          <a16:colId xmlns:a16="http://schemas.microsoft.com/office/drawing/2014/main" val="3754579337"/>
                        </a:ext>
                      </a:extLst>
                    </a:gridCol>
                    <a:gridCol w="4152122">
                      <a:extLst>
                        <a:ext uri="{9D8B030D-6E8A-4147-A177-3AD203B41FA5}">
                          <a16:colId xmlns:a16="http://schemas.microsoft.com/office/drawing/2014/main" val="1359663257"/>
                        </a:ext>
                      </a:extLst>
                    </a:gridCol>
                    <a:gridCol w="1374876">
                      <a:extLst>
                        <a:ext uri="{9D8B030D-6E8A-4147-A177-3AD203B41FA5}">
                          <a16:colId xmlns:a16="http://schemas.microsoft.com/office/drawing/2014/main" val="2012197936"/>
                        </a:ext>
                      </a:extLst>
                    </a:gridCol>
                  </a:tblGrid>
                  <a:tr h="370840">
                    <a:tc>
                      <a:txBody>
                        <a:bodyPr/>
                        <a:lstStyle/>
                        <a:p>
                          <a:r>
                            <a:rPr lang="en-US" dirty="0" smtClean="0"/>
                            <a:t>Model</a:t>
                          </a:r>
                          <a:endParaRPr lang="en-US" dirty="0"/>
                        </a:p>
                      </a:txBody>
                      <a:tcPr/>
                    </a:tc>
                    <a:tc>
                      <a:txBody>
                        <a:bodyPr/>
                        <a:lstStyle/>
                        <a:p>
                          <a:r>
                            <a:rPr lang="en-US" dirty="0" smtClean="0"/>
                            <a:t>Objective function</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oMath>
                            </m:oMathPara>
                          </a14:m>
                          <a:endParaRPr lang="en-US" dirty="0"/>
                        </a:p>
                      </a:txBody>
                      <a:tcPr/>
                    </a:tc>
                    <a:extLst>
                      <a:ext uri="{0D108BD9-81ED-4DB2-BD59-A6C34878D82A}">
                        <a16:rowId xmlns:a16="http://schemas.microsoft.com/office/drawing/2014/main" val="2984523434"/>
                      </a:ext>
                    </a:extLst>
                  </a:tr>
                  <a:tr h="370840">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-regularized LR</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log</m:t>
                                        </m:r>
                                      </m:fName>
                                      <m:e>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1+</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exp</m:t>
                                                </m:r>
                                              </m:fName>
                                              <m:e>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func>
                                          </m:e>
                                        </m:d>
                                      </m:e>
                                    </m:func>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𝐶</m:t>
                                    </m:r>
                                  </m:num>
                                  <m:den>
                                    <m:r>
                                      <a:rPr lang="en-US" b="0" i="1" smtClean="0">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smtClean="0"/>
                        </a:p>
                      </a:txBody>
                      <a:tcPr/>
                    </a:tc>
                    <a:extLst>
                      <a:ext uri="{0D108BD9-81ED-4DB2-BD59-A6C34878D82A}">
                        <a16:rowId xmlns:a16="http://schemas.microsoft.com/office/drawing/2014/main" val="453468485"/>
                      </a:ext>
                    </a:extLst>
                  </a:tr>
                  <a:tr h="370840">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-regularized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-SVM</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p>
                                      <m:sSupPr>
                                        <m:ctrlPr>
                                          <a:rPr lang="en-US" b="0" i="1" dirty="0" smtClean="0">
                                            <a:latin typeface="Cambria Math" panose="02040503050406030204" pitchFamily="18" charset="0"/>
                                            <a:ea typeface="Cambria Math" panose="02040503050406030204" pitchFamily="18" charset="0"/>
                                          </a:rPr>
                                        </m:ctrlPr>
                                      </m:sSupPr>
                                      <m:e>
                                        <m:d>
                                          <m:dPr>
                                            <m:ctrlPr>
                                              <a:rPr lang="en-US" i="1" dirty="0">
                                                <a:latin typeface="Cambria Math" panose="02040503050406030204" pitchFamily="18" charset="0"/>
                                                <a:ea typeface="Cambria Math" panose="02040503050406030204" pitchFamily="18" charset="0"/>
                                              </a:rPr>
                                            </m:ctrlPr>
                                          </m:dPr>
                                          <m:e>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max</m:t>
                                                </m:r>
                                              </m:fName>
                                              <m:e>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 1−</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func>
                                          </m:e>
                                        </m:d>
                                      </m:e>
                                      <m:sup>
                                        <m:r>
                                          <a:rPr lang="en-US" b="0" i="1" dirty="0" smtClean="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𝐶</m:t>
                                    </m:r>
                                  </m:num>
                                  <m:den>
                                    <m:r>
                                      <a:rPr lang="en-US" b="0" i="1" smtClean="0">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smtClean="0"/>
                        </a:p>
                      </a:txBody>
                      <a:tcPr/>
                    </a:tc>
                    <a:extLst>
                      <a:ext uri="{0D108BD9-81ED-4DB2-BD59-A6C34878D82A}">
                        <a16:rowId xmlns:a16="http://schemas.microsoft.com/office/drawing/2014/main" val="2760252227"/>
                      </a:ext>
                    </a:extLst>
                  </a:tr>
                  <a:tr h="370840">
                    <a:tc>
                      <a:txBody>
                        <a:bodyPr/>
                        <a:lstStyle/>
                        <a:p>
                          <a:r>
                            <a:rPr lang="en-US" dirty="0" smtClean="0"/>
                            <a:t>Ridge regression</a:t>
                          </a:r>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𝑖</m:t>
                                    </m:r>
                                  </m:sub>
                                  <m:sup/>
                                  <m:e>
                                    <m:sSup>
                                      <m:sSupPr>
                                        <m:ctrlPr>
                                          <a:rPr lang="en-US" i="1" dirty="0">
                                            <a:latin typeface="Cambria Math" panose="02040503050406030204" pitchFamily="18" charset="0"/>
                                            <a:ea typeface="Cambria Math" panose="02040503050406030204" pitchFamily="18" charset="0"/>
                                          </a:rPr>
                                        </m:ctrlPr>
                                      </m:sSupPr>
                                      <m:e>
                                        <m:d>
                                          <m:dPr>
                                            <m:ctrlPr>
                                              <a:rPr lang="en-US" i="1" dirty="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𝛼</m:t>
                                    </m:r>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r>
                                      <a:rPr lang="en-US" i="1" dirty="0">
                                        <a:latin typeface="Cambria Math" panose="02040503050406030204" pitchFamily="18" charset="0"/>
                                        <a:ea typeface="Cambria Math" panose="02040503050406030204" pitchFamily="18" charset="0"/>
                                      </a:rPr>
                                      <m:t>𝛼</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a:p>
                      </a:txBody>
                      <a:tcPr/>
                    </a:tc>
                    <a:extLst>
                      <a:ext uri="{0D108BD9-81ED-4DB2-BD59-A6C34878D82A}">
                        <a16:rowId xmlns:a16="http://schemas.microsoft.com/office/drawing/2014/main" val="9284715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389358680"/>
                  </p:ext>
                </p:extLst>
              </p:nvPr>
            </p:nvGraphicFramePr>
            <p:xfrm>
              <a:off x="1401832" y="2985853"/>
              <a:ext cx="8127999" cy="2642362"/>
            </p:xfrm>
            <a:graphic>
              <a:graphicData uri="http://schemas.openxmlformats.org/drawingml/2006/table">
                <a:tbl>
                  <a:tblPr firstRow="1" bandRow="1">
                    <a:tableStyleId>{5C22544A-7EE6-4342-B048-85BDC9FD1C3A}</a:tableStyleId>
                  </a:tblPr>
                  <a:tblGrid>
                    <a:gridCol w="2601001">
                      <a:extLst>
                        <a:ext uri="{9D8B030D-6E8A-4147-A177-3AD203B41FA5}">
                          <a16:colId xmlns:a16="http://schemas.microsoft.com/office/drawing/2014/main" val="3754579337"/>
                        </a:ext>
                      </a:extLst>
                    </a:gridCol>
                    <a:gridCol w="4152122">
                      <a:extLst>
                        <a:ext uri="{9D8B030D-6E8A-4147-A177-3AD203B41FA5}">
                          <a16:colId xmlns:a16="http://schemas.microsoft.com/office/drawing/2014/main" val="1359663257"/>
                        </a:ext>
                      </a:extLst>
                    </a:gridCol>
                    <a:gridCol w="1374876">
                      <a:extLst>
                        <a:ext uri="{9D8B030D-6E8A-4147-A177-3AD203B41FA5}">
                          <a16:colId xmlns:a16="http://schemas.microsoft.com/office/drawing/2014/main" val="2012197936"/>
                        </a:ext>
                      </a:extLst>
                    </a:gridCol>
                  </a:tblGrid>
                  <a:tr h="370840">
                    <a:tc>
                      <a:txBody>
                        <a:bodyPr/>
                        <a:lstStyle/>
                        <a:p>
                          <a:r>
                            <a:rPr lang="en-US" dirty="0" smtClean="0"/>
                            <a:t>Model</a:t>
                          </a:r>
                          <a:endParaRPr lang="en-US" dirty="0"/>
                        </a:p>
                      </a:txBody>
                      <a:tcPr/>
                    </a:tc>
                    <a:tc>
                      <a:txBody>
                        <a:bodyPr/>
                        <a:lstStyle/>
                        <a:p>
                          <a:r>
                            <a:rPr lang="en-US" dirty="0" smtClean="0"/>
                            <a:t>Objective function</a:t>
                          </a:r>
                          <a:endParaRPr lang="en-US" dirty="0"/>
                        </a:p>
                      </a:txBody>
                      <a:tcPr/>
                    </a:tc>
                    <a:tc>
                      <a:txBody>
                        <a:bodyPr/>
                        <a:lstStyle/>
                        <a:p>
                          <a:endParaRPr lang="en-US"/>
                        </a:p>
                      </a:txBody>
                      <a:tcPr>
                        <a:blipFill>
                          <a:blip r:embed="rId4"/>
                          <a:stretch>
                            <a:fillRect l="-491150" t="-8197" r="-1770" b="-616393"/>
                          </a:stretch>
                        </a:blipFill>
                      </a:tcPr>
                    </a:tc>
                    <a:extLst>
                      <a:ext uri="{0D108BD9-81ED-4DB2-BD59-A6C34878D82A}">
                        <a16:rowId xmlns:a16="http://schemas.microsoft.com/office/drawing/2014/main" val="2984523434"/>
                      </a:ext>
                    </a:extLst>
                  </a:tr>
                  <a:tr h="757174">
                    <a:tc>
                      <a:txBody>
                        <a:bodyPr/>
                        <a:lstStyle/>
                        <a:p>
                          <a:endParaRPr lang="en-US"/>
                        </a:p>
                      </a:txBody>
                      <a:tcPr>
                        <a:blipFill>
                          <a:blip r:embed="rId4"/>
                          <a:stretch>
                            <a:fillRect l="-234" t="-52800" r="-213583" b="-200800"/>
                          </a:stretch>
                        </a:blipFill>
                      </a:tcPr>
                    </a:tc>
                    <a:tc>
                      <a:txBody>
                        <a:bodyPr/>
                        <a:lstStyle/>
                        <a:p>
                          <a:endParaRPr lang="en-US"/>
                        </a:p>
                      </a:txBody>
                      <a:tcPr>
                        <a:blipFill>
                          <a:blip r:embed="rId4"/>
                          <a:stretch>
                            <a:fillRect l="-62757" t="-52800" r="-33724" b="-200800"/>
                          </a:stretch>
                        </a:blipFill>
                      </a:tcPr>
                    </a:tc>
                    <a:tc>
                      <a:txBody>
                        <a:bodyPr/>
                        <a:lstStyle/>
                        <a:p>
                          <a:endParaRPr lang="en-US"/>
                        </a:p>
                      </a:txBody>
                      <a:tcPr>
                        <a:blipFill>
                          <a:blip r:embed="rId4"/>
                          <a:stretch>
                            <a:fillRect l="-491150" t="-52800" r="-1770" b="-200800"/>
                          </a:stretch>
                        </a:blipFill>
                      </a:tcPr>
                    </a:tc>
                    <a:extLst>
                      <a:ext uri="{0D108BD9-81ED-4DB2-BD59-A6C34878D82A}">
                        <a16:rowId xmlns:a16="http://schemas.microsoft.com/office/drawing/2014/main" val="453468485"/>
                      </a:ext>
                    </a:extLst>
                  </a:tr>
                  <a:tr h="757174">
                    <a:tc>
                      <a:txBody>
                        <a:bodyPr/>
                        <a:lstStyle/>
                        <a:p>
                          <a:endParaRPr lang="en-US"/>
                        </a:p>
                      </a:txBody>
                      <a:tcPr>
                        <a:blipFill>
                          <a:blip r:embed="rId4"/>
                          <a:stretch>
                            <a:fillRect l="-234" t="-154032" r="-213583" b="-102419"/>
                          </a:stretch>
                        </a:blipFill>
                      </a:tcPr>
                    </a:tc>
                    <a:tc>
                      <a:txBody>
                        <a:bodyPr/>
                        <a:lstStyle/>
                        <a:p>
                          <a:endParaRPr lang="en-US"/>
                        </a:p>
                      </a:txBody>
                      <a:tcPr>
                        <a:blipFill>
                          <a:blip r:embed="rId4"/>
                          <a:stretch>
                            <a:fillRect l="-62757" t="-154032" r="-33724" b="-102419"/>
                          </a:stretch>
                        </a:blipFill>
                      </a:tcPr>
                    </a:tc>
                    <a:tc>
                      <a:txBody>
                        <a:bodyPr/>
                        <a:lstStyle/>
                        <a:p>
                          <a:endParaRPr lang="en-US"/>
                        </a:p>
                      </a:txBody>
                      <a:tcPr>
                        <a:blipFill>
                          <a:blip r:embed="rId4"/>
                          <a:stretch>
                            <a:fillRect l="-491150" t="-154032" r="-1770" b="-102419"/>
                          </a:stretch>
                        </a:blipFill>
                      </a:tcPr>
                    </a:tc>
                    <a:extLst>
                      <a:ext uri="{0D108BD9-81ED-4DB2-BD59-A6C34878D82A}">
                        <a16:rowId xmlns:a16="http://schemas.microsoft.com/office/drawing/2014/main" val="2760252227"/>
                      </a:ext>
                    </a:extLst>
                  </a:tr>
                  <a:tr h="757174">
                    <a:tc>
                      <a:txBody>
                        <a:bodyPr/>
                        <a:lstStyle/>
                        <a:p>
                          <a:r>
                            <a:rPr lang="en-US" dirty="0" smtClean="0"/>
                            <a:t>Ridge regression</a:t>
                          </a:r>
                          <a:endParaRPr lang="en-US" dirty="0"/>
                        </a:p>
                      </a:txBody>
                      <a:tcPr/>
                    </a:tc>
                    <a:tc>
                      <a:txBody>
                        <a:bodyPr/>
                        <a:lstStyle/>
                        <a:p>
                          <a:endParaRPr lang="en-US"/>
                        </a:p>
                      </a:txBody>
                      <a:tcPr>
                        <a:blipFill>
                          <a:blip r:embed="rId4"/>
                          <a:stretch>
                            <a:fillRect l="-62757" t="-252000" r="-33724" b="-1600"/>
                          </a:stretch>
                        </a:blipFill>
                      </a:tcPr>
                    </a:tc>
                    <a:tc>
                      <a:txBody>
                        <a:bodyPr/>
                        <a:lstStyle/>
                        <a:p>
                          <a:endParaRPr lang="en-US"/>
                        </a:p>
                      </a:txBody>
                      <a:tcPr>
                        <a:blipFill>
                          <a:blip r:embed="rId4"/>
                          <a:stretch>
                            <a:fillRect l="-491150" t="-252000" r="-1770" b="-1600"/>
                          </a:stretch>
                        </a:blipFill>
                      </a:tcPr>
                    </a:tc>
                    <a:extLst>
                      <a:ext uri="{0D108BD9-81ED-4DB2-BD59-A6C34878D82A}">
                        <a16:rowId xmlns:a16="http://schemas.microsoft.com/office/drawing/2014/main" val="92847158"/>
                      </a:ext>
                    </a:extLst>
                  </a:tr>
                </a:tbl>
              </a:graphicData>
            </a:graphic>
          </p:graphicFrame>
        </mc:Fallback>
      </mc:AlternateContent>
    </p:spTree>
    <p:extLst>
      <p:ext uri="{BB962C8B-B14F-4D97-AF65-F5344CB8AC3E}">
        <p14:creationId xmlns:p14="http://schemas.microsoft.com/office/powerpoint/2010/main" val="3744951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DRUiD</a:t>
            </a:r>
            <a:r>
              <a:rPr lang="en-US" dirty="0" smtClean="0"/>
              <a:t> Algorithm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2400" b="1" dirty="0" smtClean="0"/>
                  <a:t>For every new labeled sample:</a:t>
                </a:r>
              </a:p>
              <a:p>
                <a:pPr marL="342900" indent="-342900">
                  <a:buFont typeface="+mj-lt"/>
                  <a:buAutoNum type="arabicPeriod"/>
                </a:pPr>
                <a:r>
                  <a:rPr lang="en-US" sz="2400" dirty="0" smtClean="0"/>
                  <a:t>Update the sliding window </a:t>
                </a:r>
                <a14:m>
                  <m:oMath xmlns:m="http://schemas.openxmlformats.org/officeDocument/2006/math">
                    <m:r>
                      <a:rPr lang="en-US" sz="2400" b="0" i="1" smtClean="0">
                        <a:latin typeface="Cambria Math" panose="02040503050406030204" pitchFamily="18" charset="0"/>
                      </a:rPr>
                      <m:t>𝑊</m:t>
                    </m:r>
                  </m:oMath>
                </a14:m>
                <a:endParaRPr lang="en-US" sz="2400" dirty="0" smtClean="0"/>
              </a:p>
              <a:p>
                <a:pPr marL="342900" indent="-342900">
                  <a:buFont typeface="+mj-lt"/>
                  <a:buAutoNum type="arabicPeriod"/>
                </a:pPr>
                <a:r>
                  <a:rPr lang="en-US" sz="2400" dirty="0" smtClean="0"/>
                  <a:t>Update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using Theorem 1</a:t>
                </a:r>
              </a:p>
              <a:p>
                <a:pPr marL="342900" indent="-342900">
                  <a:buFont typeface="+mj-lt"/>
                  <a:buAutoNum type="arabicPeriod"/>
                </a:pPr>
                <a:r>
                  <a:rPr lang="en-US" sz="2400" dirty="0" smtClean="0"/>
                  <a:t>If </a:t>
                </a:r>
                <a14:m>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&gt;</m:t>
                    </m:r>
                    <m:r>
                      <a:rPr lang="en-US" sz="2400" b="0" i="1" smtClean="0">
                        <a:latin typeface="Cambria Math" panose="02040503050406030204" pitchFamily="18" charset="0"/>
                      </a:rPr>
                      <m:t>𝑇h𝑟𝑒𝑠h𝑜𝑙𝑑</m:t>
                    </m:r>
                  </m:oMath>
                </a14:m>
                <a:r>
                  <a:rPr lang="en-US" sz="2400" dirty="0" smtClean="0"/>
                  <a:t>, compute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a14:m>
                <a:r>
                  <a:rPr lang="en-US" sz="2400" dirty="0" smtClean="0"/>
                  <a:t> from the samples in </a:t>
                </a:r>
                <a14:m>
                  <m:oMath xmlns:m="http://schemas.openxmlformats.org/officeDocument/2006/math">
                    <m:r>
                      <a:rPr lang="en-US" sz="2400" b="0" i="1" smtClean="0">
                        <a:latin typeface="Cambria Math" panose="02040503050406030204" pitchFamily="18" charset="0"/>
                      </a:rPr>
                      <m:t>𝑊</m:t>
                    </m:r>
                  </m:oMath>
                </a14:m>
                <a:endParaRPr lang="en-US" sz="2400" dirty="0" smtClean="0"/>
              </a:p>
              <a:p>
                <a:pPr marL="342900" indent="-342900">
                  <a:buFont typeface="+mj-lt"/>
                  <a:buAutoNum type="arabicPeriod"/>
                </a:pPr>
                <a:endParaRPr lang="en-US" sz="2400" dirty="0"/>
              </a:p>
              <a:p>
                <a:pPr marL="0" indent="0">
                  <a:buNone/>
                </a:pPr>
                <a:r>
                  <a:rPr lang="en-US" sz="2400" b="1" dirty="0" smtClean="0"/>
                  <a:t>Prediction for a new sample </a:t>
                </a:r>
                <a14:m>
                  <m:oMath xmlns:m="http://schemas.openxmlformats.org/officeDocument/2006/math">
                    <m:r>
                      <a:rPr lang="en-US" sz="2400" b="1" i="1" smtClean="0">
                        <a:latin typeface="Cambria Math" panose="02040503050406030204" pitchFamily="18" charset="0"/>
                      </a:rPr>
                      <m:t>𝒙</m:t>
                    </m:r>
                  </m:oMath>
                </a14:m>
                <a:r>
                  <a:rPr lang="en-US" sz="2400" b="1" dirty="0" smtClean="0"/>
                  <a:t>:</a:t>
                </a:r>
              </a:p>
              <a:p>
                <a:pPr marL="342900" indent="-342900">
                  <a:buFont typeface="+mj-lt"/>
                  <a:buAutoNum type="arabicPeriod"/>
                </a:pPr>
                <a:r>
                  <a:rPr lang="en-US" sz="2400" dirty="0" smtClean="0"/>
                  <a:t>Return the prediction of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a14:m>
                <a:r>
                  <a:rPr lang="en-US" sz="2400" dirty="0" smtClean="0"/>
                  <a:t> for </a:t>
                </a:r>
                <a14:m>
                  <m:oMath xmlns:m="http://schemas.openxmlformats.org/officeDocument/2006/math">
                    <m:r>
                      <a:rPr lang="en-US" sz="2400" b="0" i="1" smtClean="0">
                        <a:latin typeface="Cambria Math" panose="02040503050406030204" pitchFamily="18" charset="0"/>
                      </a:rPr>
                      <m:t>𝑥</m:t>
                    </m:r>
                  </m:oMath>
                </a14:m>
                <a:endParaRPr lang="en-US" sz="2400" dirty="0" smtClean="0"/>
              </a:p>
              <a:p>
                <a:pPr marL="342900" indent="-342900">
                  <a:buFont typeface="+mj-lt"/>
                  <a:buAutoNum type="arabicPeriod"/>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4"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11</a:t>
            </a:fld>
            <a:endParaRPr lang="en-US"/>
          </a:p>
        </p:txBody>
      </p:sp>
    </p:spTree>
    <p:extLst>
      <p:ext uri="{BB962C8B-B14F-4D97-AF65-F5344CB8AC3E}">
        <p14:creationId xmlns:p14="http://schemas.microsoft.com/office/powerpoint/2010/main" val="86672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661410" y="4665773"/>
            <a:ext cx="3413760" cy="1327357"/>
          </a:xfrm>
          <a:custGeom>
            <a:avLst/>
            <a:gdLst>
              <a:gd name="connsiteX0" fmla="*/ 0 w 3413760"/>
              <a:gd name="connsiteY0" fmla="*/ 1323547 h 1327357"/>
              <a:gd name="connsiteX1" fmla="*/ 1200150 w 3413760"/>
              <a:gd name="connsiteY1" fmla="*/ 1477 h 1327357"/>
              <a:gd name="connsiteX2" fmla="*/ 2080260 w 3413760"/>
              <a:gd name="connsiteY2" fmla="*/ 1068277 h 1327357"/>
              <a:gd name="connsiteX3" fmla="*/ 3413760 w 3413760"/>
              <a:gd name="connsiteY3" fmla="*/ 1327357 h 1327357"/>
            </a:gdLst>
            <a:ahLst/>
            <a:cxnLst>
              <a:cxn ang="0">
                <a:pos x="connsiteX0" y="connsiteY0"/>
              </a:cxn>
              <a:cxn ang="0">
                <a:pos x="connsiteX1" y="connsiteY1"/>
              </a:cxn>
              <a:cxn ang="0">
                <a:pos x="connsiteX2" y="connsiteY2"/>
              </a:cxn>
              <a:cxn ang="0">
                <a:pos x="connsiteX3" y="connsiteY3"/>
              </a:cxn>
            </a:cxnLst>
            <a:rect l="l" t="t" r="r" b="b"/>
            <a:pathLst>
              <a:path w="3413760" h="1327357">
                <a:moveTo>
                  <a:pt x="0" y="1323547"/>
                </a:moveTo>
                <a:cubicBezTo>
                  <a:pt x="426720" y="683784"/>
                  <a:pt x="853440" y="44022"/>
                  <a:pt x="1200150" y="1477"/>
                </a:cubicBezTo>
                <a:cubicBezTo>
                  <a:pt x="1546860" y="-41068"/>
                  <a:pt x="1711325" y="847297"/>
                  <a:pt x="2080260" y="1068277"/>
                </a:cubicBezTo>
                <a:cubicBezTo>
                  <a:pt x="2449195" y="1289257"/>
                  <a:pt x="2931477" y="1308307"/>
                  <a:pt x="3413760" y="1327357"/>
                </a:cubicBezTo>
              </a:path>
            </a:pathLst>
          </a:cu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Adaptive Threshold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2400" b="1" dirty="0" smtClean="0"/>
                  <a:t>We model </a:t>
                </a:r>
                <a14:m>
                  <m:oMath xmlns:m="http://schemas.openxmlformats.org/officeDocument/2006/math">
                    <m:d>
                      <m:dPr>
                        <m:begChr m:val="‖"/>
                        <m:endChr m:val="‖"/>
                        <m:ctrlPr>
                          <a:rPr lang="en-US" sz="2400" b="1" i="1" smtClean="0">
                            <a:latin typeface="Cambria Math" panose="02040503050406030204" pitchFamily="18" charset="0"/>
                          </a:rPr>
                        </m:ctrlPr>
                      </m:dPr>
                      <m:e>
                        <m:r>
                          <a:rPr lang="en-US" sz="2400" b="1" i="1" smtClean="0">
                            <a:latin typeface="Cambria Math" panose="02040503050406030204" pitchFamily="18" charset="0"/>
                          </a:rPr>
                          <m:t>𝒓</m:t>
                        </m:r>
                      </m:e>
                    </m:d>
                  </m:oMath>
                </a14:m>
                <a:r>
                  <a:rPr lang="en-US" sz="2400" b="1" dirty="0" smtClean="0"/>
                  <a:t> as a </a:t>
                </a:r>
                <a14:m>
                  <m:oMath xmlns:m="http://schemas.openxmlformats.org/officeDocument/2006/math">
                    <m:sSub>
                      <m:sSubPr>
                        <m:ctrlPr>
                          <a:rPr lang="en-US" sz="2400" b="1" i="1">
                            <a:latin typeface="Cambria Math" panose="02040503050406030204" pitchFamily="18" charset="0"/>
                          </a:rPr>
                        </m:ctrlPr>
                      </m:sSubPr>
                      <m:e>
                        <m:r>
                          <a:rPr lang="el-GR" sz="2400" b="1" i="1">
                            <a:latin typeface="Cambria Math" panose="02040503050406030204" pitchFamily="18" charset="0"/>
                          </a:rPr>
                          <m:t>𝝌</m:t>
                        </m:r>
                      </m:e>
                      <m:sub>
                        <m:r>
                          <a:rPr lang="en-US" sz="2400" b="1" i="1">
                            <a:latin typeface="Cambria Math" panose="02040503050406030204" pitchFamily="18" charset="0"/>
                          </a:rPr>
                          <m:t>𝒅</m:t>
                        </m:r>
                      </m:sub>
                    </m:sSub>
                  </m:oMath>
                </a14:m>
                <a:r>
                  <a:rPr lang="en-US" sz="2400" b="1" dirty="0" smtClean="0"/>
                  <a:t> distribution:</a:t>
                </a:r>
              </a:p>
              <a:p>
                <a:pPr marL="342900" indent="-342900">
                  <a:buFont typeface="+mj-lt"/>
                  <a:buAutoNum type="arabicPeriod"/>
                </a:pPr>
                <a:r>
                  <a:rPr lang="en-US" sz="2400" dirty="0"/>
                  <a:t>Collect some samples </a:t>
                </a:r>
                <a:r>
                  <a:rPr lang="en-US" sz="2400" dirty="0" smtClean="0"/>
                  <a:t>of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a:t>
                </a:r>
              </a:p>
              <a:p>
                <a:pPr marL="342900" indent="-342900">
                  <a:buFont typeface="+mj-lt"/>
                  <a:buAutoNum type="arabicPeriod"/>
                </a:pPr>
                <a:r>
                  <a:rPr lang="en-US" sz="2400" dirty="0" smtClean="0"/>
                  <a:t>Fit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rPr>
                          <m:t>χ</m:t>
                        </m:r>
                      </m:e>
                      <m:sub>
                        <m:r>
                          <a:rPr lang="en-US" sz="2400" i="1">
                            <a:latin typeface="Cambria Math" panose="02040503050406030204" pitchFamily="18" charset="0"/>
                          </a:rPr>
                          <m:t>𝑑</m:t>
                        </m:r>
                      </m:sub>
                    </m:sSub>
                  </m:oMath>
                </a14:m>
                <a:r>
                  <a:rPr lang="en-US" sz="2400" dirty="0"/>
                  <a:t> </a:t>
                </a:r>
                <a:r>
                  <a:rPr lang="en-US" sz="2400" dirty="0" smtClean="0"/>
                  <a:t>distribution to </a:t>
                </a:r>
                <a:r>
                  <a:rPr lang="en-US" sz="2400" dirty="0"/>
                  <a:t>collected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endParaRPr lang="en-US" sz="2400" dirty="0" smtClean="0"/>
              </a:p>
              <a:p>
                <a:pPr marL="342900" indent="-342900">
                  <a:buFont typeface="+mj-lt"/>
                  <a:buAutoNum type="arabicPeriod"/>
                </a:pPr>
                <a:r>
                  <a:rPr lang="en-US" sz="2400" dirty="0"/>
                  <a:t>C</a:t>
                </a:r>
                <a:r>
                  <a:rPr lang="en-US" sz="2400" dirty="0" smtClean="0"/>
                  <a:t>hoose </a:t>
                </a:r>
                <a:r>
                  <a:rPr lang="en-US" sz="2400" i="1" dirty="0" smtClean="0"/>
                  <a:t>Threshold </a:t>
                </a:r>
                <a:r>
                  <a:rPr lang="en-US" sz="2400" dirty="0" smtClean="0"/>
                  <a:t>such </a:t>
                </a:r>
                <a:r>
                  <a:rPr lang="en-US" sz="2400" dirty="0"/>
                  <a:t>that </a:t>
                </a:r>
                <a14:m>
                  <m:oMath xmlns:m="http://schemas.openxmlformats.org/officeDocument/2006/math">
                    <m:r>
                      <m:rPr>
                        <m:sty m:val="p"/>
                      </m:rPr>
                      <a:rPr lang="en-US" sz="2400" b="0" i="0" smtClean="0">
                        <a:latin typeface="Cambria Math" panose="02040503050406030204" pitchFamily="18" charset="0"/>
                      </a:rPr>
                      <m:t>Pr</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rPr>
                          <m:t>≤</m:t>
                        </m:r>
                        <m:r>
                          <a:rPr lang="en-US" sz="2400" i="1">
                            <a:latin typeface="Cambria Math" panose="02040503050406030204" pitchFamily="18" charset="0"/>
                          </a:rPr>
                          <m:t>𝑇h𝑟𝑒𝑠h𝑜𝑙𝑑</m:t>
                        </m:r>
                        <m:r>
                          <a:rPr lang="en-US" sz="2400" b="0" i="1" smtClean="0">
                            <a:latin typeface="Cambria Math" panose="02040503050406030204" pitchFamily="18" charset="0"/>
                          </a:rPr>
                          <m:t> </m:t>
                        </m:r>
                      </m:e>
                    </m:d>
                    <m:r>
                      <a:rPr lang="en-US" sz="2400" b="0" i="1" smtClean="0">
                        <a:latin typeface="Cambria Math" panose="02040503050406030204" pitchFamily="18" charset="0"/>
                      </a:rPr>
                      <m:t>&gt;</m:t>
                    </m:r>
                    <m:r>
                      <a:rPr lang="en-US" sz="2400" b="0" i="1" smtClean="0">
                        <a:latin typeface="Cambria Math" panose="02040503050406030204" pitchFamily="18" charset="0"/>
                      </a:rPr>
                      <m:t>𝛼</m:t>
                    </m:r>
                  </m:oMath>
                </a14:m>
                <a:endParaRPr lang="en-US" sz="2400" dirty="0" smtClean="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4"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12</a:t>
            </a:fld>
            <a:endParaRPr lang="en-US"/>
          </a:p>
        </p:txBody>
      </p:sp>
      <p:cxnSp>
        <p:nvCxnSpPr>
          <p:cNvPr id="8" name="Straight Arrow Connector 7"/>
          <p:cNvCxnSpPr/>
          <p:nvPr/>
        </p:nvCxnSpPr>
        <p:spPr>
          <a:xfrm flipV="1">
            <a:off x="3657600" y="4413380"/>
            <a:ext cx="0" cy="15768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278856" y="5344896"/>
                <a:ext cx="1101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=0.95</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278856" y="5344896"/>
                <a:ext cx="110101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58408" y="6086830"/>
                <a:ext cx="1101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𝑇h𝑟𝑒𝑠h𝑜𝑙𝑑</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458408" y="6086830"/>
                <a:ext cx="1101012" cy="369332"/>
              </a:xfrm>
              <a:prstGeom prst="rect">
                <a:avLst/>
              </a:prstGeom>
              <a:blipFill>
                <a:blip r:embed="rId5"/>
                <a:stretch>
                  <a:fillRect r="-11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954347" y="5995471"/>
                <a:ext cx="1101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𝑟</m:t>
                          </m: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954347" y="5995471"/>
                <a:ext cx="1101012" cy="369332"/>
              </a:xfrm>
              <a:prstGeom prst="rect">
                <a:avLst/>
              </a:prstGeom>
              <a:blipFill>
                <a:blip r:embed="rId6"/>
                <a:stretch>
                  <a:fillRect/>
                </a:stretch>
              </a:blipFill>
            </p:spPr>
            <p:txBody>
              <a:bodyPr/>
              <a:lstStyle/>
              <a:p>
                <a:r>
                  <a:rPr lang="en-US">
                    <a:noFill/>
                  </a:rPr>
                  <a:t> </a:t>
                </a:r>
              </a:p>
            </p:txBody>
          </p:sp>
        </mc:Fallback>
      </mc:AlternateContent>
      <p:cxnSp>
        <p:nvCxnSpPr>
          <p:cNvPr id="12" name="Straight Connector 11"/>
          <p:cNvCxnSpPr/>
          <p:nvPr/>
        </p:nvCxnSpPr>
        <p:spPr>
          <a:xfrm>
            <a:off x="6008914" y="4646611"/>
            <a:ext cx="0" cy="1455609"/>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694993" y="4135877"/>
                <a:ext cx="1101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e>
                      </m:d>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694993" y="4135877"/>
                <a:ext cx="1101012" cy="369332"/>
              </a:xfrm>
              <a:prstGeom prst="rect">
                <a:avLst/>
              </a:prstGeom>
              <a:blipFill>
                <a:blip r:embed="rId7"/>
                <a:stretch>
                  <a:fillRect b="-16393"/>
                </a:stretch>
              </a:blipFill>
            </p:spPr>
            <p:txBody>
              <a:bodyPr/>
              <a:lstStyle/>
              <a:p>
                <a:r>
                  <a:rPr lang="en-US">
                    <a:noFill/>
                  </a:rPr>
                  <a:t> </a:t>
                </a:r>
              </a:p>
            </p:txBody>
          </p:sp>
        </mc:Fallback>
      </mc:AlternateContent>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69152"/>
          <a:stretch/>
        </p:blipFill>
        <p:spPr>
          <a:xfrm>
            <a:off x="6018245" y="4658833"/>
            <a:ext cx="1056925" cy="1341236"/>
          </a:xfrm>
          <a:prstGeom prst="rect">
            <a:avLst/>
          </a:prstGeom>
        </p:spPr>
      </p:pic>
      <p:cxnSp>
        <p:nvCxnSpPr>
          <p:cNvPr id="10" name="Straight Arrow Connector 9"/>
          <p:cNvCxnSpPr/>
          <p:nvPr/>
        </p:nvCxnSpPr>
        <p:spPr>
          <a:xfrm>
            <a:off x="3657600" y="5990253"/>
            <a:ext cx="493589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4125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13</a:t>
            </a:fld>
            <a:endParaRPr lang="en-US"/>
          </a:p>
        </p:txBody>
      </p:sp>
    </p:spTree>
    <p:extLst>
      <p:ext uri="{BB962C8B-B14F-4D97-AF65-F5344CB8AC3E}">
        <p14:creationId xmlns:p14="http://schemas.microsoft.com/office/powerpoint/2010/main" val="295484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Baselines</a:t>
            </a:r>
            <a:endParaRPr lang="en-US" dirty="0"/>
          </a:p>
        </p:txBody>
      </p:sp>
      <p:sp>
        <p:nvSpPr>
          <p:cNvPr id="3" name="Content Placeholder 2"/>
          <p:cNvSpPr>
            <a:spLocks noGrp="1"/>
          </p:cNvSpPr>
          <p:nvPr>
            <p:ph idx="1"/>
          </p:nvPr>
        </p:nvSpPr>
        <p:spPr>
          <a:xfrm>
            <a:off x="1261871" y="1828800"/>
            <a:ext cx="9550507" cy="4351337"/>
          </a:xfrm>
        </p:spPr>
        <p:txBody>
          <a:bodyPr/>
          <a:lstStyle/>
          <a:p>
            <a:pPr lvl="0">
              <a:buClr>
                <a:srgbClr val="5B9BD5"/>
              </a:buClr>
            </a:pPr>
            <a:r>
              <a:rPr lang="en-US" sz="2400" dirty="0">
                <a:solidFill>
                  <a:prstClr val="black"/>
                </a:solidFill>
              </a:rPr>
              <a:t>Sliding Window </a:t>
            </a:r>
            <a:r>
              <a:rPr lang="en-US" sz="2400" dirty="0">
                <a:solidFill>
                  <a:srgbClr val="ED7D31">
                    <a:lumMod val="75000"/>
                  </a:srgbClr>
                </a:solidFill>
              </a:rPr>
              <a:t>– different period</a:t>
            </a:r>
          </a:p>
          <a:p>
            <a:pPr lvl="0">
              <a:buClr>
                <a:srgbClr val="5B9BD5"/>
              </a:buClr>
            </a:pPr>
            <a:r>
              <a:rPr lang="en-US" sz="2400" dirty="0">
                <a:solidFill>
                  <a:prstClr val="black"/>
                </a:solidFill>
              </a:rPr>
              <a:t>Incremental SGD</a:t>
            </a:r>
          </a:p>
          <a:p>
            <a:pPr lvl="0">
              <a:buClr>
                <a:srgbClr val="5B9BD5"/>
              </a:buClr>
            </a:pPr>
            <a:r>
              <a:rPr lang="en-US" sz="2400" dirty="0">
                <a:solidFill>
                  <a:prstClr val="black"/>
                </a:solidFill>
              </a:rPr>
              <a:t>DDM </a:t>
            </a:r>
            <a:r>
              <a:rPr lang="en-US" sz="2400" dirty="0">
                <a:solidFill>
                  <a:srgbClr val="ED7D31">
                    <a:lumMod val="75000"/>
                  </a:srgbClr>
                </a:solidFill>
              </a:rPr>
              <a:t>– different sensitivity</a:t>
            </a:r>
          </a:p>
          <a:p>
            <a:pPr lvl="0">
              <a:buClr>
                <a:srgbClr val="5B9BD5"/>
              </a:buClr>
            </a:pPr>
            <a:r>
              <a:rPr lang="en-US" sz="2400" dirty="0">
                <a:solidFill>
                  <a:prstClr val="black"/>
                </a:solidFill>
              </a:rPr>
              <a:t>EDDM </a:t>
            </a:r>
            <a:r>
              <a:rPr lang="en-US" sz="2400" dirty="0">
                <a:solidFill>
                  <a:srgbClr val="ED7D31">
                    <a:lumMod val="75000"/>
                  </a:srgbClr>
                </a:solidFill>
              </a:rPr>
              <a:t>– different sensitivity</a:t>
            </a:r>
          </a:p>
          <a:p>
            <a:pPr lvl="0">
              <a:buClr>
                <a:srgbClr val="5B9BD5"/>
              </a:buClr>
            </a:pPr>
            <a:r>
              <a:rPr lang="en-US" sz="2400" dirty="0">
                <a:solidFill>
                  <a:prstClr val="black"/>
                </a:solidFill>
              </a:rPr>
              <a:t>ADWIN </a:t>
            </a:r>
            <a:r>
              <a:rPr lang="en-US" sz="2400" dirty="0">
                <a:solidFill>
                  <a:srgbClr val="ED7D31">
                    <a:lumMod val="75000"/>
                  </a:srgbClr>
                </a:solidFill>
              </a:rPr>
              <a:t>– different sensitivity</a:t>
            </a:r>
          </a:p>
          <a:p>
            <a:pPr lvl="0">
              <a:buClr>
                <a:srgbClr val="5B9BD5"/>
              </a:buClr>
            </a:pPr>
            <a:r>
              <a:rPr lang="en-US" sz="2400" dirty="0" err="1">
                <a:solidFill>
                  <a:prstClr val="black"/>
                </a:solidFill>
              </a:rPr>
              <a:t>PredSign</a:t>
            </a:r>
            <a:r>
              <a:rPr lang="en-US" sz="2400" dirty="0">
                <a:solidFill>
                  <a:prstClr val="black"/>
                </a:solidFill>
              </a:rPr>
              <a:t> (</a:t>
            </a:r>
            <a:r>
              <a:rPr lang="en-US" sz="2400" dirty="0" smtClean="0">
                <a:solidFill>
                  <a:prstClr val="black"/>
                </a:solidFill>
              </a:rPr>
              <a:t>based </a:t>
            </a:r>
            <a:r>
              <a:rPr lang="en-US" sz="2400" dirty="0">
                <a:solidFill>
                  <a:prstClr val="black"/>
                </a:solidFill>
              </a:rPr>
              <a:t>on Okumura et al. 2015) </a:t>
            </a:r>
            <a:r>
              <a:rPr lang="en-US" sz="2400" dirty="0">
                <a:solidFill>
                  <a:srgbClr val="ED7D31">
                    <a:lumMod val="75000"/>
                  </a:srgbClr>
                </a:solidFill>
              </a:rPr>
              <a:t>– different sensitivity</a:t>
            </a:r>
          </a:p>
          <a:p>
            <a:pPr lvl="0">
              <a:buClr>
                <a:srgbClr val="5B9BD5"/>
              </a:buClr>
            </a:pPr>
            <a:endParaRPr lang="en-US" sz="2000" dirty="0">
              <a:solidFill>
                <a:prstClr val="black"/>
              </a:solidFill>
            </a:endParaRPr>
          </a:p>
          <a:p>
            <a:endParaRPr lang="en-US" dirty="0" smtClean="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14</a:t>
            </a:fld>
            <a:endParaRPr lang="en-US"/>
          </a:p>
        </p:txBody>
      </p:sp>
      <p:sp>
        <p:nvSpPr>
          <p:cNvPr id="7" name="Left Brace 6"/>
          <p:cNvSpPr/>
          <p:nvPr/>
        </p:nvSpPr>
        <p:spPr>
          <a:xfrm flipH="1">
            <a:off x="6393814" y="2955759"/>
            <a:ext cx="384209" cy="1487904"/>
          </a:xfrm>
          <a:prstGeom prst="leftBrace">
            <a:avLst>
              <a:gd name="adj1" fmla="val 54166"/>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 name="TextBox 7"/>
          <p:cNvSpPr txBox="1"/>
          <p:nvPr/>
        </p:nvSpPr>
        <p:spPr>
          <a:xfrm>
            <a:off x="6778023" y="3284212"/>
            <a:ext cx="212494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Concept drift detectors</a:t>
            </a:r>
            <a:endParaRPr kumimoji="0" lang="en-US" sz="2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8740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r>
              <a:rPr lang="en-US" dirty="0"/>
              <a:t>lectricity Pricing Dataset</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15</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0585"/>
          <a:stretch/>
        </p:blipFill>
        <p:spPr>
          <a:xfrm>
            <a:off x="1261872" y="2304661"/>
            <a:ext cx="7585138" cy="4069378"/>
          </a:xfrm>
          <a:prstGeom prst="rect">
            <a:avLst/>
          </a:prstGeom>
        </p:spPr>
      </p:pic>
      <p:sp>
        <p:nvSpPr>
          <p:cNvPr id="3" name="Rectangle 2"/>
          <p:cNvSpPr/>
          <p:nvPr/>
        </p:nvSpPr>
        <p:spPr>
          <a:xfrm>
            <a:off x="1931437" y="2388636"/>
            <a:ext cx="6811347" cy="3247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12776" y="2407298"/>
            <a:ext cx="6718040" cy="1446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13584" y="3638939"/>
            <a:ext cx="2696547" cy="70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22090" y="4245430"/>
            <a:ext cx="4388041"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16629" y="4245430"/>
            <a:ext cx="3993502"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84375" y="4245430"/>
            <a:ext cx="3125755"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38910" t="5484" r="36642" b="12117"/>
          <a:stretch/>
        </p:blipFill>
        <p:spPr>
          <a:xfrm>
            <a:off x="9032407" y="2407298"/>
            <a:ext cx="1922105" cy="2699304"/>
          </a:xfrm>
          <a:prstGeom prst="rect">
            <a:avLst/>
          </a:prstGeom>
        </p:spPr>
      </p:pic>
      <p:sp>
        <p:nvSpPr>
          <p:cNvPr id="5" name="Rectangle 4"/>
          <p:cNvSpPr/>
          <p:nvPr/>
        </p:nvSpPr>
        <p:spPr>
          <a:xfrm>
            <a:off x="8937663" y="2211355"/>
            <a:ext cx="2212419" cy="1511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855014" y="4096140"/>
            <a:ext cx="2212419" cy="1600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7162" y="3477111"/>
            <a:ext cx="1774143" cy="1077218"/>
          </a:xfrm>
          <a:prstGeom prst="rect">
            <a:avLst/>
          </a:prstGeom>
          <a:noFill/>
        </p:spPr>
        <p:txBody>
          <a:bodyPr wrap="square" rtlCol="0">
            <a:spAutoFit/>
          </a:bodyPr>
          <a:lstStyle/>
          <a:p>
            <a:r>
              <a:rPr lang="en-US" sz="3200" dirty="0" smtClean="0"/>
              <a:t>Better tradeoff</a:t>
            </a:r>
            <a:endParaRPr lang="en-US" sz="3200" dirty="0"/>
          </a:p>
        </p:txBody>
      </p:sp>
      <p:sp>
        <p:nvSpPr>
          <p:cNvPr id="20" name="Down Arrow 19"/>
          <p:cNvSpPr/>
          <p:nvPr/>
        </p:nvSpPr>
        <p:spPr>
          <a:xfrm rot="7972084">
            <a:off x="2370554" y="2214870"/>
            <a:ext cx="508860" cy="1728361"/>
          </a:xfrm>
          <a:prstGeom prst="downArrow">
            <a:avLst>
              <a:gd name="adj1" fmla="val 50000"/>
              <a:gd name="adj2" fmla="val 97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9" grpId="0" animBg="1"/>
      <p:bldP spid="19" grpId="1" animBg="1"/>
      <p:bldP spid="5" grpId="0" animBg="1"/>
      <p:bldP spid="5" grpId="1" animBg="1"/>
      <p:bldP spid="23" grpId="0" animBg="1"/>
      <p:bldP spid="23" grpId="1" animBg="1"/>
      <p:bldP spid="8" grpId="0"/>
      <p:bldP spid="8" grpId="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Sine1+</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16</a:t>
            </a:fld>
            <a:endParaRPr lang="en-US"/>
          </a:p>
        </p:txBody>
      </p:sp>
      <p:pic>
        <p:nvPicPr>
          <p:cNvPr id="5" name="Picture 4"/>
          <p:cNvPicPr>
            <a:picLocks noChangeAspect="1"/>
          </p:cNvPicPr>
          <p:nvPr/>
        </p:nvPicPr>
        <p:blipFill>
          <a:blip r:embed="rId3"/>
          <a:stretch>
            <a:fillRect/>
          </a:stretch>
        </p:blipFill>
        <p:spPr>
          <a:xfrm>
            <a:off x="1380931" y="3777270"/>
            <a:ext cx="8993211" cy="2821130"/>
          </a:xfrm>
          <a:prstGeom prst="rect">
            <a:avLst/>
          </a:prstGeom>
        </p:spPr>
      </p:pic>
      <p:pic>
        <p:nvPicPr>
          <p:cNvPr id="10" name="Picture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9" t="30156" r="6817" b="25013"/>
          <a:stretch/>
        </p:blipFill>
        <p:spPr>
          <a:xfrm>
            <a:off x="5559129" y="1733669"/>
            <a:ext cx="5359078" cy="1967696"/>
          </a:xfrm>
          <a:prstGeom prst="rect">
            <a:avLst/>
          </a:prstGeom>
        </p:spPr>
      </p:pic>
      <mc:AlternateContent xmlns:mc="http://schemas.openxmlformats.org/markup-compatibility/2006">
        <mc:Choice xmlns:a14="http://schemas.microsoft.com/office/drawing/2010/main" Requires="a14">
          <p:sp>
            <p:nvSpPr>
              <p:cNvPr id="16" name="TextBox 15"/>
              <p:cNvSpPr txBox="1"/>
              <p:nvPr/>
            </p:nvSpPr>
            <p:spPr>
              <a:xfrm>
                <a:off x="3918857" y="1979702"/>
                <a:ext cx="1509643" cy="1292662"/>
              </a:xfrm>
              <a:prstGeom prst="rect">
                <a:avLst/>
              </a:prstGeom>
              <a:noFill/>
            </p:spPr>
            <p:txBody>
              <a:bodyPr wrap="square" rtlCol="0">
                <a:spAutoFit/>
              </a:bodyPr>
              <a:lstStyle/>
              <a:p>
                <a:pPr algn="ctr"/>
                <a:r>
                  <a:rPr lang="en-US" sz="2000" dirty="0" smtClean="0">
                    <a:solidFill>
                      <a:schemeClr val="accent1">
                        <a:lumMod val="50000"/>
                      </a:schemeClr>
                    </a:solidFill>
                  </a:rPr>
                  <a:t>Stretch feature 1 </a:t>
                </a:r>
                <a:r>
                  <a:rPr lang="en-US" sz="2000" dirty="0">
                    <a:solidFill>
                      <a:schemeClr val="accent1">
                        <a:lumMod val="50000"/>
                      </a:schemeClr>
                    </a:solidFill>
                  </a:rPr>
                  <a:t>by </a:t>
                </a:r>
                <a14:m>
                  <m:oMath xmlns:m="http://schemas.openxmlformats.org/officeDocument/2006/math">
                    <m:r>
                      <a:rPr lang="en-US" sz="2000" i="1">
                        <a:solidFill>
                          <a:schemeClr val="accent1">
                            <a:lumMod val="50000"/>
                          </a:schemeClr>
                        </a:solidFill>
                        <a:latin typeface="Cambria Math" panose="02040503050406030204" pitchFamily="18" charset="0"/>
                      </a:rPr>
                      <m:t>𝜎</m:t>
                    </m:r>
                  </m:oMath>
                </a14:m>
                <a:r>
                  <a:rPr lang="en-US" sz="2000" dirty="0" smtClean="0">
                    <a:solidFill>
                      <a:schemeClr val="accent1">
                        <a:lumMod val="50000"/>
                      </a:schemeClr>
                    </a:solidFill>
                  </a:rPr>
                  <a:t>=4</a:t>
                </a:r>
                <a:endParaRPr lang="en-US" sz="2000" dirty="0">
                  <a:solidFill>
                    <a:schemeClr val="accent1">
                      <a:lumMod val="50000"/>
                    </a:schemeClr>
                  </a:solidFill>
                </a:endParaRPr>
              </a:p>
              <a:p>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3918857" y="1979702"/>
                <a:ext cx="1509643" cy="1292662"/>
              </a:xfrm>
              <a:prstGeom prst="rect">
                <a:avLst/>
              </a:prstGeom>
              <a:blipFill>
                <a:blip r:embed="rId5"/>
                <a:stretch>
                  <a:fillRect t="-2830"/>
                </a:stretch>
              </a:blipFill>
            </p:spPr>
            <p:txBody>
              <a:bodyPr/>
              <a:lstStyle/>
              <a:p>
                <a:r>
                  <a:rPr lang="en-US">
                    <a:noFill/>
                  </a:rPr>
                  <a:t> </a:t>
                </a:r>
              </a:p>
            </p:txBody>
          </p:sp>
        </mc:Fallback>
      </mc:AlternateContent>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b="14834"/>
          <a:stretch/>
        </p:blipFill>
        <p:spPr>
          <a:xfrm>
            <a:off x="1019974" y="1857257"/>
            <a:ext cx="2768254" cy="1768202"/>
          </a:xfrm>
          <a:prstGeom prst="rect">
            <a:avLst/>
          </a:prstGeom>
        </p:spPr>
      </p:pic>
      <p:cxnSp>
        <p:nvCxnSpPr>
          <p:cNvPr id="6" name="Straight Arrow Connector 5"/>
          <p:cNvCxnSpPr/>
          <p:nvPr/>
        </p:nvCxnSpPr>
        <p:spPr>
          <a:xfrm>
            <a:off x="3918857" y="3011521"/>
            <a:ext cx="1640272" cy="0"/>
          </a:xfrm>
          <a:prstGeom prst="straightConnector1">
            <a:avLst/>
          </a:prstGeom>
          <a:ln w="38100">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37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Sine1+ (Cont.)</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17</a:t>
            </a:fld>
            <a:endParaRPr lang="en-US"/>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b="54827"/>
          <a:stretch/>
        </p:blipFill>
        <p:spPr>
          <a:xfrm>
            <a:off x="23664" y="3219227"/>
            <a:ext cx="11269176" cy="2475720"/>
          </a:xfrm>
          <a:prstGeom prst="rect">
            <a:avLst/>
          </a:prstGeom>
        </p:spPr>
      </p:pic>
      <p:sp>
        <p:nvSpPr>
          <p:cNvPr id="8" name="Content Placeholder 2"/>
          <p:cNvSpPr>
            <a:spLocks noGrp="1"/>
          </p:cNvSpPr>
          <p:nvPr>
            <p:ph idx="1"/>
          </p:nvPr>
        </p:nvSpPr>
        <p:spPr>
          <a:xfrm>
            <a:off x="1261871" y="1828800"/>
            <a:ext cx="9542978" cy="4351337"/>
          </a:xfrm>
        </p:spPr>
        <p:txBody>
          <a:bodyPr>
            <a:normAutofit/>
          </a:bodyPr>
          <a:lstStyle/>
          <a:p>
            <a:pPr marL="0" indent="0">
              <a:buNone/>
            </a:pPr>
            <a:r>
              <a:rPr lang="en-US" sz="2000" dirty="0" err="1"/>
              <a:t>DRUiD’s</a:t>
            </a:r>
            <a:r>
              <a:rPr lang="en-US" sz="2000" dirty="0"/>
              <a:t> batch mode computation performs well on ill-conditioned problems, </a:t>
            </a:r>
            <a:r>
              <a:rPr lang="en-US" sz="2000" dirty="0" smtClean="0"/>
              <a:t>while incremental </a:t>
            </a:r>
            <a:r>
              <a:rPr lang="en-US" sz="2000" dirty="0"/>
              <a:t>algorithms perform poorly [Boyd et al., p. 467 (2004)].</a:t>
            </a:r>
          </a:p>
          <a:p>
            <a:endParaRPr lang="en-US" sz="2000" dirty="0"/>
          </a:p>
        </p:txBody>
      </p:sp>
    </p:spTree>
    <p:extLst>
      <p:ext uri="{BB962C8B-B14F-4D97-AF65-F5344CB8AC3E}">
        <p14:creationId xmlns:p14="http://schemas.microsoft.com/office/powerpoint/2010/main" val="3735113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44383" r="13548"/>
          <a:stretch/>
        </p:blipFill>
        <p:spPr>
          <a:xfrm>
            <a:off x="1444752" y="4191102"/>
            <a:ext cx="8229599" cy="2574823"/>
          </a:xfrm>
          <a:prstGeom prst="rect">
            <a:avLst/>
          </a:prstGeom>
        </p:spPr>
      </p:pic>
      <p:sp>
        <p:nvSpPr>
          <p:cNvPr id="2" name="Title 1"/>
          <p:cNvSpPr>
            <a:spLocks noGrp="1"/>
          </p:cNvSpPr>
          <p:nvPr>
            <p:ph type="title"/>
          </p:nvPr>
        </p:nvSpPr>
        <p:spPr/>
        <p:txBody>
          <a:bodyPr/>
          <a:lstStyle/>
          <a:p>
            <a:r>
              <a:rPr lang="en-US" dirty="0" smtClean="0"/>
              <a:t>Additional Results</a:t>
            </a:r>
            <a:endParaRPr lang="en-US" dirty="0"/>
          </a:p>
        </p:txBody>
      </p:sp>
      <p:sp>
        <p:nvSpPr>
          <p:cNvPr id="3" name="Content Placeholder 2"/>
          <p:cNvSpPr>
            <a:spLocks noGrp="1"/>
          </p:cNvSpPr>
          <p:nvPr>
            <p:ph idx="1"/>
          </p:nvPr>
        </p:nvSpPr>
        <p:spPr/>
        <p:txBody>
          <a:bodyPr>
            <a:normAutofit/>
          </a:bodyPr>
          <a:lstStyle/>
          <a:p>
            <a:r>
              <a:rPr lang="en-US" sz="2400" dirty="0" smtClean="0"/>
              <a:t>Regression</a:t>
            </a:r>
          </a:p>
          <a:p>
            <a:r>
              <a:rPr lang="en-US" sz="2400" dirty="0" smtClean="0"/>
              <a:t>Cover Type</a:t>
            </a:r>
          </a:p>
          <a:p>
            <a:r>
              <a:rPr lang="en-US" sz="2400" dirty="0" smtClean="0"/>
              <a:t>Sine1+ dimensionality</a:t>
            </a:r>
          </a:p>
          <a:p>
            <a:r>
              <a:rPr lang="en-US" sz="2400" dirty="0" smtClean="0"/>
              <a:t>And more…</a:t>
            </a:r>
            <a:endParaRPr lang="en-US" sz="2400"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18</a:t>
            </a:fld>
            <a:endParaRPr lang="en-US"/>
          </a:p>
        </p:txBody>
      </p:sp>
    </p:spTree>
    <p:extLst>
      <p:ext uri="{BB962C8B-B14F-4D97-AF65-F5344CB8AC3E}">
        <p14:creationId xmlns:p14="http://schemas.microsoft.com/office/powerpoint/2010/main" val="22207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61871" y="1828800"/>
                <a:ext cx="8972992" cy="4351337"/>
              </a:xfrm>
            </p:spPr>
            <p:txBody>
              <a:bodyPr>
                <a:normAutofit/>
              </a:bodyPr>
              <a:lstStyle/>
              <a:p>
                <a:endParaRPr lang="en-US" sz="2400" dirty="0" smtClean="0"/>
              </a:p>
              <a:p>
                <a:r>
                  <a:rPr lang="en-US" sz="2400" dirty="0" smtClean="0"/>
                  <a:t>We </a:t>
                </a:r>
                <a:r>
                  <a:rPr lang="en-US" sz="2400" dirty="0" smtClean="0"/>
                  <a:t>bound the difference between coefficients of two models, </a:t>
                </a:r>
                <a14:m>
                  <m:oMath xmlns:m="http://schemas.openxmlformats.org/officeDocument/2006/math">
                    <m:d>
                      <m:dPr>
                        <m:begChr m:val="‖"/>
                        <m:endChr m:val="‖"/>
                        <m:ctrlPr>
                          <a:rPr lang="en-US" sz="240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e>
                    </m:d>
                  </m:oMath>
                </a14:m>
                <a:r>
                  <a:rPr lang="en-US" sz="2400" dirty="0" smtClean="0"/>
                  <a:t>.</a:t>
                </a:r>
              </a:p>
              <a:p>
                <a:pPr>
                  <a:spcBef>
                    <a:spcPts val="3000"/>
                  </a:spcBef>
                </a:pPr>
                <a:r>
                  <a:rPr lang="en-US" sz="2400" dirty="0" smtClean="0"/>
                  <a:t>Base </a:t>
                </a:r>
                <a:r>
                  <a:rPr lang="en-US" sz="2400" dirty="0" smtClean="0"/>
                  <a:t>on this bound, we provide </a:t>
                </a:r>
                <a:r>
                  <a:rPr lang="en-US" sz="2400" dirty="0" err="1" smtClean="0"/>
                  <a:t>DRUiD</a:t>
                </a:r>
                <a:r>
                  <a:rPr lang="en-US" sz="2400" dirty="0" smtClean="0"/>
                  <a:t>, which provides good tradeoff between model accuracy and number of model computations</a:t>
                </a:r>
                <a:r>
                  <a:rPr lang="en-US" sz="2400" dirty="0" smtClean="0"/>
                  <a:t>.</a:t>
                </a:r>
              </a:p>
              <a:p>
                <a:pPr>
                  <a:spcBef>
                    <a:spcPts val="3000"/>
                  </a:spcBef>
                </a:pPr>
                <a:r>
                  <a:rPr lang="en-US" sz="2400" dirty="0" smtClean="0"/>
                  <a:t>Future </a:t>
                </a:r>
                <a:r>
                  <a:rPr lang="en-US" sz="2400" dirty="0" smtClean="0"/>
                  <a:t>work - bound for non linear problems.</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61871" y="1828800"/>
                <a:ext cx="8972992" cy="4351337"/>
              </a:xfrm>
              <a:blipFill>
                <a:blip r:embed="rId3"/>
                <a:stretch>
                  <a:fillRect l="-476" r="-15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pPr/>
              <a:t>19</a:t>
            </a:fld>
            <a:endParaRPr lang="en-US"/>
          </a:p>
        </p:txBody>
      </p:sp>
    </p:spTree>
    <p:extLst>
      <p:ext uri="{BB962C8B-B14F-4D97-AF65-F5344CB8AC3E}">
        <p14:creationId xmlns:p14="http://schemas.microsoft.com/office/powerpoint/2010/main" val="281024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br>
              <a:rPr lang="en-US" dirty="0" smtClean="0"/>
            </a:br>
            <a:endParaRPr lang="en-US" dirty="0"/>
          </a:p>
        </p:txBody>
      </p:sp>
      <p:sp>
        <p:nvSpPr>
          <p:cNvPr id="17" name="Slide Number Placeholder 16"/>
          <p:cNvSpPr>
            <a:spLocks noGrp="1"/>
          </p:cNvSpPr>
          <p:nvPr>
            <p:ph type="sldNum" sz="quarter" idx="12"/>
          </p:nvPr>
        </p:nvSpPr>
        <p:spPr/>
        <p:txBody>
          <a:bodyPr>
            <a:normAutofit/>
          </a:bodyPr>
          <a:lstStyle/>
          <a:p>
            <a:fld id="{657E7479-A17A-4BFD-B497-E7D9DEAE79DE}" type="slidenum">
              <a:rPr lang="en-US" smtClean="0"/>
              <a:t>2</a:t>
            </a:fld>
            <a:endParaRPr lang="en-US" dirty="0"/>
          </a:p>
        </p:txBody>
      </p:sp>
      <p:sp>
        <p:nvSpPr>
          <p:cNvPr id="20" name="Rounded Rectangular Callout 19"/>
          <p:cNvSpPr/>
          <p:nvPr/>
        </p:nvSpPr>
        <p:spPr>
          <a:xfrm>
            <a:off x="647270" y="1830237"/>
            <a:ext cx="2254159" cy="1123712"/>
          </a:xfrm>
          <a:prstGeom prst="wedgeRoundRectCallout">
            <a:avLst>
              <a:gd name="adj1" fmla="val 30187"/>
              <a:gd name="adj2" fmla="val 110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t>Infinite stream of </a:t>
            </a:r>
            <a:r>
              <a:rPr lang="en-US" sz="2000" dirty="0"/>
              <a:t>(occasionally) labeled samples</a:t>
            </a:r>
            <a:r>
              <a:rPr lang="en-US" sz="2000" dirty="0" smtClean="0"/>
              <a:t> </a:t>
            </a:r>
            <a:endParaRPr lang="en-US" sz="2000" dirty="0"/>
          </a:p>
        </p:txBody>
      </p:sp>
      <p:sp>
        <p:nvSpPr>
          <p:cNvPr id="22" name="Rounded Rectangular Callout 21"/>
          <p:cNvSpPr/>
          <p:nvPr/>
        </p:nvSpPr>
        <p:spPr>
          <a:xfrm>
            <a:off x="5742031" y="1248648"/>
            <a:ext cx="2500393" cy="442674"/>
          </a:xfrm>
          <a:prstGeom prst="wedgeRoundRectCallout">
            <a:avLst>
              <a:gd name="adj1" fmla="val -6841"/>
              <a:gd name="adj2" fmla="val 1604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t>Update </a:t>
            </a:r>
            <a:r>
              <a:rPr lang="en-US" sz="2000" dirty="0" smtClean="0"/>
              <a:t>the model</a:t>
            </a:r>
            <a:endParaRPr lang="en-US" sz="2000" dirty="0"/>
          </a:p>
        </p:txBody>
      </p:sp>
      <p:sp>
        <p:nvSpPr>
          <p:cNvPr id="23" name="Rounded Rectangular Callout 22"/>
          <p:cNvSpPr/>
          <p:nvPr/>
        </p:nvSpPr>
        <p:spPr>
          <a:xfrm>
            <a:off x="6219410" y="5906607"/>
            <a:ext cx="1994914" cy="442674"/>
          </a:xfrm>
          <a:prstGeom prst="wedgeRoundRectCallout">
            <a:avLst>
              <a:gd name="adj1" fmla="val 5102"/>
              <a:gd name="adj2" fmla="val -127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dirty="0" smtClean="0"/>
              <a:t>Trained model </a:t>
            </a:r>
            <a:endParaRPr lang="en-US" sz="2000" dirty="0"/>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1886" t="38954" r="49298" b="41046"/>
          <a:stretch/>
        </p:blipFill>
        <p:spPr>
          <a:xfrm>
            <a:off x="509435" y="3380873"/>
            <a:ext cx="4463715" cy="914401"/>
          </a:xfrm>
          <a:prstGeom prst="rect">
            <a:avLst/>
          </a:prstGeom>
        </p:spPr>
      </p:pic>
      <p:sp>
        <p:nvSpPr>
          <p:cNvPr id="18" name="Curved Down Arrow 17"/>
          <p:cNvSpPr/>
          <p:nvPr/>
        </p:nvSpPr>
        <p:spPr>
          <a:xfrm>
            <a:off x="5418036" y="2237010"/>
            <a:ext cx="3328009" cy="772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flipH="1" flipV="1">
            <a:off x="5267568" y="4761939"/>
            <a:ext cx="3328009" cy="772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5028538" y="2884714"/>
            <a:ext cx="966840" cy="2018842"/>
          </a:xfrm>
          <a:prstGeom prst="rect">
            <a:avLst/>
          </a:prstGeom>
        </p:spPr>
      </p:pic>
      <p:grpSp>
        <p:nvGrpSpPr>
          <p:cNvPr id="4" name="Group 3"/>
          <p:cNvGrpSpPr/>
          <p:nvPr/>
        </p:nvGrpSpPr>
        <p:grpSpPr>
          <a:xfrm>
            <a:off x="6992228" y="3042353"/>
            <a:ext cx="2851183" cy="1690638"/>
            <a:chOff x="6992228" y="3042353"/>
            <a:chExt cx="2851183" cy="1690638"/>
          </a:xfrm>
        </p:grpSpPr>
        <p:pic>
          <p:nvPicPr>
            <p:cNvPr id="28" name="Picture 2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92228" y="3042353"/>
              <a:ext cx="2851183" cy="1690638"/>
            </a:xfrm>
            <a:prstGeom prst="rect">
              <a:avLst/>
            </a:prstGeom>
          </p:spPr>
        </p:pic>
        <p:grpSp>
          <p:nvGrpSpPr>
            <p:cNvPr id="91" name="Group 90"/>
            <p:cNvGrpSpPr/>
            <p:nvPr/>
          </p:nvGrpSpPr>
          <p:grpSpPr>
            <a:xfrm>
              <a:off x="7680998" y="3517499"/>
              <a:ext cx="1473642" cy="1069287"/>
              <a:chOff x="1219200" y="1534887"/>
              <a:chExt cx="14376626" cy="10431798"/>
            </a:xfrm>
          </p:grpSpPr>
          <p:sp>
            <p:nvSpPr>
              <p:cNvPr id="92" name="Rounded Rectangle 91"/>
              <p:cNvSpPr/>
              <p:nvPr/>
            </p:nvSpPr>
            <p:spPr>
              <a:xfrm>
                <a:off x="1219200" y="1534887"/>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0268594" y="1884873"/>
                <a:ext cx="4343484" cy="2467769"/>
                <a:chOff x="9961912" y="1783080"/>
                <a:chExt cx="3540728" cy="2011680"/>
              </a:xfrm>
            </p:grpSpPr>
            <p:sp>
              <p:nvSpPr>
                <p:cNvPr id="110" name="Rounded Rectangle 109"/>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2966716" y="178308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ounded Rectangle 93"/>
              <p:cNvSpPr/>
              <p:nvPr/>
            </p:nvSpPr>
            <p:spPr>
              <a:xfrm>
                <a:off x="1219200" y="5166915"/>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10268594" y="5516901"/>
                <a:ext cx="4343484" cy="2467769"/>
                <a:chOff x="9961912" y="1783080"/>
                <a:chExt cx="3540728" cy="2011680"/>
              </a:xfrm>
            </p:grpSpPr>
            <p:sp>
              <p:nvSpPr>
                <p:cNvPr id="104" name="Rounded Rectangle 103"/>
                <p:cNvSpPr/>
                <p:nvPr/>
              </p:nvSpPr>
              <p:spPr>
                <a:xfrm>
                  <a:off x="9961912" y="178308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9961912" y="251460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9961912" y="324612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2966716" y="32461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ounded Rectangle 95"/>
              <p:cNvSpPr/>
              <p:nvPr/>
            </p:nvSpPr>
            <p:spPr>
              <a:xfrm>
                <a:off x="1219200" y="8798943"/>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10268594" y="9148929"/>
                <a:ext cx="4343484" cy="2467769"/>
                <a:chOff x="9961912" y="1783080"/>
                <a:chExt cx="3540728" cy="2011680"/>
              </a:xfrm>
            </p:grpSpPr>
            <p:sp>
              <p:nvSpPr>
                <p:cNvPr id="98" name="Rounded Rectangle 97"/>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966716" y="25222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 name="Rounded Rectangular Callout 30"/>
          <p:cNvSpPr/>
          <p:nvPr/>
        </p:nvSpPr>
        <p:spPr>
          <a:xfrm>
            <a:off x="9039591" y="1584839"/>
            <a:ext cx="2117077" cy="1464231"/>
          </a:xfrm>
          <a:prstGeom prst="wedgeRoundRectCallout">
            <a:avLst>
              <a:gd name="adj1" fmla="val -36859"/>
              <a:gd name="adj2" fmla="val 116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dirty="0"/>
              <a:t>Can offload some model computations to the cloud</a:t>
            </a:r>
          </a:p>
        </p:txBody>
      </p:sp>
      <p:sp>
        <p:nvSpPr>
          <p:cNvPr id="21" name="Rounded Rectangular Callout 20"/>
          <p:cNvSpPr/>
          <p:nvPr/>
        </p:nvSpPr>
        <p:spPr>
          <a:xfrm>
            <a:off x="3194975" y="1840269"/>
            <a:ext cx="2076288" cy="783193"/>
          </a:xfrm>
          <a:prstGeom prst="wedgeRoundRectCallout">
            <a:avLst>
              <a:gd name="adj1" fmla="val 38037"/>
              <a:gd name="adj2" fmla="val 154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t>CPU or battery </a:t>
            </a:r>
            <a:r>
              <a:rPr lang="en-US" sz="2000" dirty="0"/>
              <a:t>limited device</a:t>
            </a:r>
            <a:r>
              <a:rPr lang="en-US" sz="2000" dirty="0" smtClean="0"/>
              <a:t> </a:t>
            </a:r>
            <a:endParaRPr lang="en-US" sz="2000" dirty="0"/>
          </a:p>
        </p:txBody>
      </p:sp>
      <p:sp>
        <p:nvSpPr>
          <p:cNvPr id="32" name="Rounded Rectangular Callout 31"/>
          <p:cNvSpPr/>
          <p:nvPr/>
        </p:nvSpPr>
        <p:spPr>
          <a:xfrm>
            <a:off x="488329" y="4869560"/>
            <a:ext cx="4659724" cy="1123712"/>
          </a:xfrm>
          <a:prstGeom prst="wedgeRoundRectCallout">
            <a:avLst>
              <a:gd name="adj1" fmla="val 6354"/>
              <a:gd name="adj2" fmla="val -112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t>Data </a:t>
            </a:r>
            <a:r>
              <a:rPr lang="en-US" sz="2000" dirty="0" smtClean="0"/>
              <a:t>distribution changes </a:t>
            </a:r>
            <a:r>
              <a:rPr lang="en-US" sz="2000" dirty="0"/>
              <a:t>over </a:t>
            </a:r>
            <a:r>
              <a:rPr lang="en-US" sz="2000" dirty="0" smtClean="0"/>
              <a:t>time</a:t>
            </a:r>
            <a:r>
              <a:rPr lang="en-US" sz="2000" dirty="0"/>
              <a:t>,</a:t>
            </a:r>
            <a:endParaRPr lang="en-US" sz="2000" dirty="0" smtClean="0"/>
          </a:p>
          <a:p>
            <a:r>
              <a:rPr lang="en-US" sz="2000" dirty="0"/>
              <a:t>r</a:t>
            </a:r>
            <a:r>
              <a:rPr lang="en-US" sz="2000" dirty="0" smtClean="0"/>
              <a:t>equiring that we maintain an accurate model</a:t>
            </a:r>
            <a:endParaRPr lang="en-US" sz="2000" dirty="0"/>
          </a:p>
        </p:txBody>
      </p:sp>
    </p:spTree>
    <p:extLst>
      <p:ext uri="{BB962C8B-B14F-4D97-AF65-F5344CB8AC3E}">
        <p14:creationId xmlns:p14="http://schemas.microsoft.com/office/powerpoint/2010/main" val="29716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18" grpId="0" animBg="1"/>
      <p:bldP spid="19" grpId="0" animBg="1"/>
      <p:bldP spid="31" grpId="0" animBg="1"/>
      <p:bldP spid="2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1828800"/>
            <a:ext cx="8595360" cy="4668253"/>
          </a:xfrm>
        </p:spPr>
        <p:txBody>
          <a:bodyPr/>
          <a:lstStyle/>
          <a:p>
            <a:r>
              <a:rPr lang="en-US" sz="2400" dirty="0" smtClean="0"/>
              <a:t>Sliding window with batch learners</a:t>
            </a:r>
          </a:p>
          <a:p>
            <a:endParaRPr lang="en-US" sz="2400" dirty="0" smtClean="0"/>
          </a:p>
          <a:p>
            <a:pPr marL="0" indent="0">
              <a:buNone/>
            </a:pPr>
            <a:endParaRPr lang="en-US" sz="2400" dirty="0" smtClean="0"/>
          </a:p>
          <a:p>
            <a:r>
              <a:rPr lang="en-US" sz="2400" dirty="0" smtClean="0"/>
              <a:t>Incremental </a:t>
            </a:r>
            <a:r>
              <a:rPr lang="en-US" sz="2400" dirty="0" smtClean="0"/>
              <a:t>learners</a:t>
            </a:r>
          </a:p>
          <a:p>
            <a:pPr lvl="1"/>
            <a:r>
              <a:rPr lang="en-US" sz="2000" dirty="0"/>
              <a:t>SGD </a:t>
            </a:r>
            <a:r>
              <a:rPr lang="en-US" sz="2000" dirty="0" smtClean="0"/>
              <a:t>[for example, Read </a:t>
            </a:r>
            <a:r>
              <a:rPr lang="en-US" sz="2000" dirty="0"/>
              <a:t>(2018</a:t>
            </a:r>
            <a:r>
              <a:rPr lang="en-US" sz="2000" dirty="0" smtClean="0"/>
              <a:t>)]</a:t>
            </a:r>
          </a:p>
          <a:p>
            <a:pPr lvl="1"/>
            <a:endParaRPr lang="en-US" sz="2000" dirty="0"/>
          </a:p>
          <a:p>
            <a:r>
              <a:rPr lang="en-US" sz="2400" dirty="0" smtClean="0"/>
              <a:t>Concept drift detectors</a:t>
            </a:r>
          </a:p>
          <a:p>
            <a:pPr lvl="1"/>
            <a:r>
              <a:rPr lang="en-US" sz="2000" dirty="0"/>
              <a:t>DDM [Gama et al. 2004]</a:t>
            </a:r>
          </a:p>
          <a:p>
            <a:pPr lvl="1"/>
            <a:r>
              <a:rPr lang="en-US" sz="2000" dirty="0"/>
              <a:t>EDDM [</a:t>
            </a:r>
            <a:r>
              <a:rPr lang="en-US" sz="2000" dirty="0" err="1"/>
              <a:t>Baena-García</a:t>
            </a:r>
            <a:r>
              <a:rPr lang="en-US" sz="2000" dirty="0"/>
              <a:t> et al. 2006]</a:t>
            </a:r>
          </a:p>
          <a:p>
            <a:pPr lvl="1"/>
            <a:r>
              <a:rPr lang="en-US" sz="2000" dirty="0"/>
              <a:t>ADWIN [</a:t>
            </a:r>
            <a:r>
              <a:rPr lang="en-US" sz="2000" dirty="0" err="1"/>
              <a:t>Bifet</a:t>
            </a:r>
            <a:r>
              <a:rPr lang="en-US" sz="2000" dirty="0"/>
              <a:t> and </a:t>
            </a:r>
            <a:r>
              <a:rPr lang="en-US" sz="2000" dirty="0" err="1"/>
              <a:t>Gavaldà</a:t>
            </a:r>
            <a:r>
              <a:rPr lang="en-US" sz="2000" dirty="0"/>
              <a:t> 2007]</a:t>
            </a:r>
          </a:p>
          <a:p>
            <a:pPr lvl="1"/>
            <a:endParaRPr lang="en-US" sz="2000" dirty="0" smtClean="0"/>
          </a:p>
          <a:p>
            <a:endParaRPr lang="en-US" dirty="0"/>
          </a:p>
        </p:txBody>
      </p:sp>
      <p:cxnSp>
        <p:nvCxnSpPr>
          <p:cNvPr id="39" name="Straight Arrow Connector 38"/>
          <p:cNvCxnSpPr/>
          <p:nvPr/>
        </p:nvCxnSpPr>
        <p:spPr>
          <a:xfrm>
            <a:off x="1377538" y="2682627"/>
            <a:ext cx="4721548"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Existing Approaches</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a:t>
            </a:fld>
            <a:endParaRPr lang="en-US"/>
          </a:p>
        </p:txBody>
      </p:sp>
      <p:grpSp>
        <p:nvGrpSpPr>
          <p:cNvPr id="5" name="Group 4"/>
          <p:cNvGrpSpPr/>
          <p:nvPr/>
        </p:nvGrpSpPr>
        <p:grpSpPr>
          <a:xfrm>
            <a:off x="6457715" y="4579238"/>
            <a:ext cx="4293337" cy="1889824"/>
            <a:chOff x="5473874" y="2580668"/>
            <a:chExt cx="5857638" cy="2429743"/>
          </a:xfrm>
        </p:grpSpPr>
        <p:sp>
          <p:nvSpPr>
            <p:cNvPr id="6" name="TextBox 5"/>
            <p:cNvSpPr txBox="1"/>
            <p:nvPr/>
          </p:nvSpPr>
          <p:spPr>
            <a:xfrm>
              <a:off x="5473874" y="2580668"/>
              <a:ext cx="5818966" cy="24297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endParaRPr lang="en-US" dirty="0">
                <a:solidFill>
                  <a:schemeClr val="tx1"/>
                </a:solidFill>
              </a:endParaRPr>
            </a:p>
          </p:txBody>
        </p:sp>
        <p:cxnSp>
          <p:nvCxnSpPr>
            <p:cNvPr id="7" name="Straight Arrow Connector 6"/>
            <p:cNvCxnSpPr>
              <a:stCxn id="14" idx="3"/>
              <a:endCxn id="15" idx="1"/>
            </p:cNvCxnSpPr>
            <p:nvPr/>
          </p:nvCxnSpPr>
          <p:spPr>
            <a:xfrm>
              <a:off x="8299684" y="4325947"/>
              <a:ext cx="10647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43189" y="4402481"/>
              <a:ext cx="1078395" cy="403035"/>
            </a:xfrm>
            <a:prstGeom prst="rect">
              <a:avLst/>
            </a:prstGeom>
            <a:noFill/>
          </p:spPr>
          <p:txBody>
            <a:bodyPr wrap="square" rtlCol="0">
              <a:spAutoFit/>
            </a:bodyPr>
            <a:lstStyle/>
            <a:p>
              <a:r>
                <a:rPr lang="en-US" sz="1400" dirty="0">
                  <a:solidFill>
                    <a:srgbClr val="002F65"/>
                  </a:solidFill>
                </a:rPr>
                <a:t>O</a:t>
              </a:r>
              <a:r>
                <a:rPr lang="en-US" sz="1400" dirty="0" smtClean="0">
                  <a:solidFill>
                    <a:srgbClr val="002F65"/>
                  </a:solidFill>
                </a:rPr>
                <a:t>utput</a:t>
              </a:r>
              <a:endParaRPr lang="en-US" sz="1400" dirty="0">
                <a:solidFill>
                  <a:srgbClr val="002F65"/>
                </a:solidFill>
              </a:endParaRPr>
            </a:p>
          </p:txBody>
        </p:sp>
        <p:sp>
          <p:nvSpPr>
            <p:cNvPr id="9" name="TextBox 8"/>
            <p:cNvSpPr txBox="1"/>
            <p:nvPr/>
          </p:nvSpPr>
          <p:spPr>
            <a:xfrm>
              <a:off x="9513421" y="3236279"/>
              <a:ext cx="1233249" cy="403035"/>
            </a:xfrm>
            <a:prstGeom prst="rect">
              <a:avLst/>
            </a:prstGeom>
            <a:noFill/>
          </p:spPr>
          <p:txBody>
            <a:bodyPr wrap="square" rtlCol="0">
              <a:spAutoFit/>
            </a:bodyPr>
            <a:lstStyle/>
            <a:p>
              <a:r>
                <a:rPr lang="en-US" sz="1400" dirty="0">
                  <a:solidFill>
                    <a:srgbClr val="002F65"/>
                  </a:solidFill>
                </a:rPr>
                <a:t>M</a:t>
              </a:r>
              <a:r>
                <a:rPr lang="en-US" sz="1400" dirty="0" smtClean="0">
                  <a:solidFill>
                    <a:srgbClr val="002F65"/>
                  </a:solidFill>
                </a:rPr>
                <a:t>onitor</a:t>
              </a:r>
              <a:endParaRPr lang="en-US" sz="1400" dirty="0">
                <a:solidFill>
                  <a:srgbClr val="002F65"/>
                </a:solidFill>
              </a:endParaRPr>
            </a:p>
          </p:txBody>
        </p:sp>
        <p:cxnSp>
          <p:nvCxnSpPr>
            <p:cNvPr id="10" name="Straight Arrow Connector 9"/>
            <p:cNvCxnSpPr>
              <a:stCxn id="13" idx="2"/>
              <a:endCxn id="14" idx="0"/>
            </p:cNvCxnSpPr>
            <p:nvPr/>
          </p:nvCxnSpPr>
          <p:spPr>
            <a:xfrm flipH="1">
              <a:off x="7008220" y="3079914"/>
              <a:ext cx="1624152" cy="940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5953" y="2998772"/>
              <a:ext cx="2088402" cy="967282"/>
            </a:xfrm>
            <a:prstGeom prst="rect">
              <a:avLst/>
            </a:prstGeom>
            <a:noFill/>
          </p:spPr>
          <p:txBody>
            <a:bodyPr wrap="square" rtlCol="0">
              <a:spAutoFit/>
            </a:bodyPr>
            <a:lstStyle/>
            <a:p>
              <a:r>
                <a:rPr lang="en-US" sz="1400" dirty="0" smtClean="0">
                  <a:solidFill>
                    <a:srgbClr val="002F65"/>
                  </a:solidFill>
                </a:rPr>
                <a:t>Learn model after drift detected</a:t>
              </a:r>
              <a:endParaRPr lang="en-US" sz="1400" dirty="0">
                <a:solidFill>
                  <a:srgbClr val="002F65"/>
                </a:solidFill>
              </a:endParaRPr>
            </a:p>
          </p:txBody>
        </p:sp>
        <p:cxnSp>
          <p:nvCxnSpPr>
            <p:cNvPr id="12" name="Straight Arrow Connector 11"/>
            <p:cNvCxnSpPr>
              <a:stCxn id="13" idx="2"/>
              <a:endCxn id="15" idx="0"/>
            </p:cNvCxnSpPr>
            <p:nvPr/>
          </p:nvCxnSpPr>
          <p:spPr>
            <a:xfrm>
              <a:off x="8632372" y="3079914"/>
              <a:ext cx="1715608" cy="940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59730" y="2657481"/>
              <a:ext cx="3745283" cy="422434"/>
            </a:xfrm>
            <a:prstGeom prst="rect">
              <a:avLst/>
            </a:prstGeom>
            <a:noFill/>
          </p:spPr>
          <p:txBody>
            <a:bodyPr wrap="square" rtlCol="0">
              <a:spAutoFit/>
            </a:bodyPr>
            <a:lstStyle/>
            <a:p>
              <a:pPr algn="ctr"/>
              <a:r>
                <a:rPr lang="en-US" sz="1600" b="1" dirty="0"/>
                <a:t>Concept drift detector</a:t>
              </a:r>
            </a:p>
          </p:txBody>
        </p:sp>
        <p:sp>
          <p:nvSpPr>
            <p:cNvPr id="14" name="Rounded Rectangle 13"/>
            <p:cNvSpPr/>
            <p:nvPr/>
          </p:nvSpPr>
          <p:spPr>
            <a:xfrm>
              <a:off x="5716755" y="4020898"/>
              <a:ext cx="2582929" cy="6100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Learning algorithm</a:t>
              </a:r>
              <a:endParaRPr lang="en-US" sz="1400" dirty="0"/>
            </a:p>
          </p:txBody>
        </p:sp>
        <p:sp>
          <p:nvSpPr>
            <p:cNvPr id="15" name="Rounded Rectangle 14"/>
            <p:cNvSpPr/>
            <p:nvPr/>
          </p:nvSpPr>
          <p:spPr>
            <a:xfrm>
              <a:off x="9364447" y="4020898"/>
              <a:ext cx="1967065" cy="610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Trained model</a:t>
              </a:r>
              <a:endParaRPr lang="en-US" sz="1600" dirty="0"/>
            </a:p>
          </p:txBody>
        </p:sp>
      </p:grpSp>
      <p:sp>
        <p:nvSpPr>
          <p:cNvPr id="17" name="Oval 16"/>
          <p:cNvSpPr/>
          <p:nvPr/>
        </p:nvSpPr>
        <p:spPr>
          <a:xfrm>
            <a:off x="1532038" y="2519904"/>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69449" y="2511883"/>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06859" y="2519903"/>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4426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8167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19089" y="2511881"/>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5649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9390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606858" y="2360055"/>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93642" y="1911716"/>
            <a:ext cx="3760869" cy="1015663"/>
          </a:xfrm>
          <a:prstGeom prst="rect">
            <a:avLst/>
          </a:prstGeom>
          <a:noFill/>
        </p:spPr>
        <p:txBody>
          <a:bodyPr wrap="square" rtlCol="0">
            <a:spAutoFit/>
          </a:bodyPr>
          <a:lstStyle/>
          <a:p>
            <a:r>
              <a:rPr lang="en-US" sz="2000" dirty="0" smtClean="0">
                <a:sym typeface="Wingdings" panose="05000000000000000000" pitchFamily="2" charset="2"/>
              </a:rPr>
              <a:t>	Computation of new 	model for every window 	update is too expensive.</a:t>
            </a:r>
            <a:endParaRPr lang="en-US" sz="2000" dirty="0"/>
          </a:p>
        </p:txBody>
      </p:sp>
      <p:sp>
        <p:nvSpPr>
          <p:cNvPr id="34" name="TextBox 33"/>
          <p:cNvSpPr txBox="1"/>
          <p:nvPr/>
        </p:nvSpPr>
        <p:spPr>
          <a:xfrm>
            <a:off x="7193641" y="3495795"/>
            <a:ext cx="3557411" cy="707886"/>
          </a:xfrm>
          <a:prstGeom prst="rect">
            <a:avLst/>
          </a:prstGeom>
          <a:noFill/>
        </p:spPr>
        <p:txBody>
          <a:bodyPr wrap="square" rtlCol="0">
            <a:spAutoFit/>
          </a:bodyPr>
          <a:lstStyle/>
          <a:p>
            <a:r>
              <a:rPr lang="en-US" sz="2000" dirty="0" smtClean="0">
                <a:sym typeface="Wingdings" panose="05000000000000000000" pitchFamily="2" charset="2"/>
              </a:rPr>
              <a:t>	Model update is based 	on one sample only.</a:t>
            </a:r>
            <a:endParaRPr lang="en-US" sz="2000" dirty="0"/>
          </a:p>
        </p:txBody>
      </p:sp>
      <p:sp>
        <p:nvSpPr>
          <p:cNvPr id="35" name="TextBox 34"/>
          <p:cNvSpPr txBox="1"/>
          <p:nvPr/>
        </p:nvSpPr>
        <p:spPr>
          <a:xfrm>
            <a:off x="7193640" y="4831907"/>
            <a:ext cx="3448058" cy="707886"/>
          </a:xfrm>
          <a:prstGeom prst="rect">
            <a:avLst/>
          </a:prstGeom>
          <a:noFill/>
        </p:spPr>
        <p:txBody>
          <a:bodyPr wrap="square" rtlCol="0">
            <a:spAutoFit/>
          </a:bodyPr>
          <a:lstStyle/>
          <a:p>
            <a:r>
              <a:rPr lang="en-US" sz="2000" dirty="0" smtClean="0">
                <a:sym typeface="Wingdings" panose="05000000000000000000" pitchFamily="2" charset="2"/>
              </a:rPr>
              <a:t> 	Based on incremental 	learners.</a:t>
            </a:r>
            <a:endParaRPr lang="en-US" sz="2000" dirty="0"/>
          </a:p>
        </p:txBody>
      </p:sp>
      <p:sp>
        <p:nvSpPr>
          <p:cNvPr id="36" name="Rounded Rectangle 35"/>
          <p:cNvSpPr/>
          <p:nvPr/>
        </p:nvSpPr>
        <p:spPr>
          <a:xfrm>
            <a:off x="3144269" y="2451631"/>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5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1261872" y="1828800"/>
            <a:ext cx="6557181" cy="4351337"/>
          </a:xfrm>
        </p:spPr>
        <p:txBody>
          <a:bodyPr>
            <a:normAutofit/>
          </a:bodyPr>
          <a:lstStyle/>
          <a:p>
            <a:pPr marL="0" indent="0">
              <a:buNone/>
            </a:pPr>
            <a:endParaRPr lang="en-US" sz="2400" dirty="0" smtClean="0"/>
          </a:p>
          <a:p>
            <a:pPr marL="0" indent="0">
              <a:buNone/>
            </a:pPr>
            <a:endParaRPr lang="en-US" sz="2400" dirty="0" smtClean="0"/>
          </a:p>
          <a:p>
            <a:pPr marL="0" indent="0">
              <a:buNone/>
            </a:pPr>
            <a:r>
              <a:rPr lang="en-US" sz="2800" dirty="0" smtClean="0"/>
              <a:t>Tradeoff </a:t>
            </a:r>
            <a:r>
              <a:rPr lang="en-US" sz="2800" dirty="0"/>
              <a:t>between </a:t>
            </a:r>
            <a:r>
              <a:rPr lang="en-US" sz="2800" dirty="0">
                <a:solidFill>
                  <a:schemeClr val="accent2">
                    <a:lumMod val="75000"/>
                  </a:schemeClr>
                </a:solidFill>
              </a:rPr>
              <a:t>model accuracy</a:t>
            </a:r>
            <a:r>
              <a:rPr lang="en-US" sz="2800" dirty="0">
                <a:solidFill>
                  <a:srgbClr val="C00000"/>
                </a:solidFill>
              </a:rPr>
              <a:t> </a:t>
            </a:r>
            <a:r>
              <a:rPr lang="en-US" sz="2800" dirty="0"/>
              <a:t>and the </a:t>
            </a:r>
            <a:r>
              <a:rPr lang="en-US" sz="2800" dirty="0" smtClean="0">
                <a:solidFill>
                  <a:schemeClr val="accent2">
                    <a:lumMod val="75000"/>
                  </a:schemeClr>
                </a:solidFill>
              </a:rPr>
              <a:t>number of model computations</a:t>
            </a:r>
          </a:p>
          <a:p>
            <a:pPr marL="0" indent="0">
              <a:buNone/>
            </a:pPr>
            <a:endParaRPr lang="en-US" sz="2800" dirty="0" smtClean="0">
              <a:solidFill>
                <a:schemeClr val="accent2">
                  <a:lumMod val="75000"/>
                </a:schemeClr>
              </a:solidFill>
            </a:endParaRP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4</a:t>
            </a:fld>
            <a:endParaRPr lang="en-US"/>
          </a:p>
        </p:txBody>
      </p:sp>
      <p:grpSp>
        <p:nvGrpSpPr>
          <p:cNvPr id="68" name="Group 67"/>
          <p:cNvGrpSpPr/>
          <p:nvPr/>
        </p:nvGrpSpPr>
        <p:grpSpPr>
          <a:xfrm>
            <a:off x="7995761" y="2276420"/>
            <a:ext cx="2958751" cy="1959857"/>
            <a:chOff x="7671765" y="2139132"/>
            <a:chExt cx="2958751" cy="1959857"/>
          </a:xfrm>
        </p:grpSpPr>
        <p:pic>
          <p:nvPicPr>
            <p:cNvPr id="69" name="Picture 6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66878" y="2139132"/>
              <a:ext cx="2663638" cy="1579431"/>
            </a:xfrm>
            <a:prstGeom prst="rect">
              <a:avLst/>
            </a:prstGeom>
          </p:spPr>
        </p:pic>
        <p:grpSp>
          <p:nvGrpSpPr>
            <p:cNvPr id="70" name="Group 69"/>
            <p:cNvGrpSpPr/>
            <p:nvPr/>
          </p:nvGrpSpPr>
          <p:grpSpPr>
            <a:xfrm>
              <a:off x="8699291" y="2616001"/>
              <a:ext cx="1187762" cy="861850"/>
              <a:chOff x="1219200" y="1534887"/>
              <a:chExt cx="14376626" cy="10431798"/>
            </a:xfrm>
          </p:grpSpPr>
          <p:sp>
            <p:nvSpPr>
              <p:cNvPr id="72" name="Rounded Rectangle 71"/>
              <p:cNvSpPr/>
              <p:nvPr/>
            </p:nvSpPr>
            <p:spPr>
              <a:xfrm>
                <a:off x="1219200" y="1534887"/>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0268594" y="1884873"/>
                <a:ext cx="4343484" cy="2467769"/>
                <a:chOff x="9961912" y="1783080"/>
                <a:chExt cx="3540728" cy="2011680"/>
              </a:xfrm>
            </p:grpSpPr>
            <p:sp>
              <p:nvSpPr>
                <p:cNvPr id="90" name="Rounded Rectangle 89"/>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12966716" y="178308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1219200" y="5166915"/>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10268594" y="5516901"/>
                <a:ext cx="4343484" cy="2467769"/>
                <a:chOff x="9961912" y="1783080"/>
                <a:chExt cx="3540728" cy="2011680"/>
              </a:xfrm>
            </p:grpSpPr>
            <p:sp>
              <p:nvSpPr>
                <p:cNvPr id="84" name="Rounded Rectangle 83"/>
                <p:cNvSpPr/>
                <p:nvPr/>
              </p:nvSpPr>
              <p:spPr>
                <a:xfrm>
                  <a:off x="9961912" y="178308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9961912" y="251460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9961912" y="324612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2966716" y="32461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ed Rectangle 75"/>
              <p:cNvSpPr/>
              <p:nvPr/>
            </p:nvSpPr>
            <p:spPr>
              <a:xfrm>
                <a:off x="1219200" y="8798943"/>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10268594" y="9148929"/>
                <a:ext cx="4343484" cy="2467769"/>
                <a:chOff x="9961912" y="1783080"/>
                <a:chExt cx="3540728" cy="2011680"/>
              </a:xfrm>
            </p:grpSpPr>
            <p:sp>
              <p:nvSpPr>
                <p:cNvPr id="78" name="Rounded Rectangle 77"/>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2966716" y="25222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1" name="Picture 70"/>
            <p:cNvPicPr>
              <a:picLocks noChangeAspect="1"/>
            </p:cNvPicPr>
            <p:nvPr/>
          </p:nvPicPr>
          <p:blipFill>
            <a:blip r:embed="rId4"/>
            <a:stretch>
              <a:fillRect/>
            </a:stretch>
          </p:blipFill>
          <p:spPr>
            <a:xfrm>
              <a:off x="7671765" y="2942634"/>
              <a:ext cx="1326294" cy="1156355"/>
            </a:xfrm>
            <a:prstGeom prst="rect">
              <a:avLst/>
            </a:prstGeom>
          </p:spPr>
        </p:pic>
      </p:grpSp>
      <p:sp>
        <p:nvSpPr>
          <p:cNvPr id="6" name="TextBox 5"/>
          <p:cNvSpPr txBox="1"/>
          <p:nvPr/>
        </p:nvSpPr>
        <p:spPr>
          <a:xfrm>
            <a:off x="1261872" y="4821375"/>
            <a:ext cx="7772400" cy="745845"/>
          </a:xfrm>
          <a:prstGeom prst="rect">
            <a:avLst/>
          </a:prstGeom>
          <a:noFill/>
        </p:spPr>
        <p:txBody>
          <a:bodyPr wrap="square" rtlCol="0">
            <a:spAutoFit/>
          </a:bodyPr>
          <a:lstStyle/>
          <a:p>
            <a:pPr lvl="0" defTabSz="914400">
              <a:lnSpc>
                <a:spcPct val="95000"/>
              </a:lnSpc>
              <a:spcBef>
                <a:spcPts val="1400"/>
              </a:spcBef>
              <a:spcAft>
                <a:spcPts val="200"/>
              </a:spcAft>
              <a:buClr>
                <a:srgbClr val="5B9BD5"/>
              </a:buClr>
              <a:buSzPct val="80000"/>
            </a:pPr>
            <a:r>
              <a:rPr lang="en-US" sz="2400" spc="10" dirty="0">
                <a:solidFill>
                  <a:prstClr val="black"/>
                </a:solidFill>
              </a:rPr>
              <a:t>(Model computations cost network, CPU or battery)</a:t>
            </a:r>
          </a:p>
          <a:p>
            <a:endParaRPr lang="en-US" dirty="0"/>
          </a:p>
        </p:txBody>
      </p:sp>
    </p:spTree>
    <p:extLst>
      <p:ext uri="{BB962C8B-B14F-4D97-AF65-F5344CB8AC3E}">
        <p14:creationId xmlns:p14="http://schemas.microsoft.com/office/powerpoint/2010/main" val="172074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1" y="1828800"/>
                <a:ext cx="9263060" cy="4351337"/>
              </a:xfrm>
            </p:spPr>
            <p:txBody>
              <a:bodyPr>
                <a:normAutofit/>
              </a:bodyPr>
              <a:lstStyle/>
              <a:p>
                <a:pPr marL="0" indent="0">
                  <a:buNone/>
                </a:pPr>
                <a:r>
                  <a:rPr lang="en-US" sz="2800" dirty="0" err="1"/>
                  <a:t>DRUiD</a:t>
                </a:r>
                <a:r>
                  <a:rPr lang="en-US" sz="2800" dirty="0"/>
                  <a:t>: </a:t>
                </a:r>
                <a:r>
                  <a:rPr lang="en-US" sz="2800" b="1" dirty="0"/>
                  <a:t>D</a:t>
                </a:r>
                <a:r>
                  <a:rPr lang="en-US" sz="2800" dirty="0"/>
                  <a:t>rift </a:t>
                </a:r>
                <a:r>
                  <a:rPr lang="en-US" sz="2800" dirty="0" err="1"/>
                  <a:t>detecto</a:t>
                </a:r>
                <a:r>
                  <a:rPr lang="en-US" sz="2800" b="1" dirty="0" err="1"/>
                  <a:t>R</a:t>
                </a:r>
                <a:r>
                  <a:rPr lang="en-US" sz="2800" dirty="0"/>
                  <a:t> from </a:t>
                </a:r>
                <a:r>
                  <a:rPr lang="en-US" sz="2800" dirty="0" err="1"/>
                  <a:t>bo</a:t>
                </a:r>
                <a:r>
                  <a:rPr lang="en-US" sz="2800" b="1" dirty="0" err="1"/>
                  <a:t>U</a:t>
                </a:r>
                <a:r>
                  <a:rPr lang="en-US" sz="2800" dirty="0" err="1"/>
                  <a:t>nded</a:t>
                </a:r>
                <a:r>
                  <a:rPr lang="en-US" sz="2800" dirty="0"/>
                  <a:t> </a:t>
                </a:r>
                <a:r>
                  <a:rPr lang="en-US" sz="2800" b="1" dirty="0"/>
                  <a:t>D</a:t>
                </a:r>
                <a:r>
                  <a:rPr lang="en-US" sz="2800" dirty="0"/>
                  <a:t>istance</a:t>
                </a:r>
                <a:endParaRPr lang="en-US" sz="2800" dirty="0" smtClean="0"/>
              </a:p>
              <a:p>
                <a:r>
                  <a:rPr lang="en-US" sz="2400" dirty="0" smtClean="0"/>
                  <a:t>Designed for remote batch learning in the cloud</a:t>
                </a:r>
              </a:p>
              <a:p>
                <a:r>
                  <a:rPr lang="en-US" sz="2400" dirty="0" smtClean="0"/>
                  <a:t>Tradeoff </a:t>
                </a:r>
                <a:r>
                  <a:rPr lang="en-US" sz="2400" b="1" dirty="0" smtClean="0"/>
                  <a:t>batch</a:t>
                </a:r>
                <a:r>
                  <a:rPr lang="en-US" sz="2400" dirty="0" smtClean="0"/>
                  <a:t> model computations </a:t>
                </a:r>
                <a:r>
                  <a:rPr lang="en-US" sz="2400" dirty="0"/>
                  <a:t>for better </a:t>
                </a:r>
                <a:r>
                  <a:rPr lang="en-US" sz="2400" dirty="0" smtClean="0"/>
                  <a:t>accuracy</a:t>
                </a:r>
              </a:p>
              <a:p>
                <a:r>
                  <a:rPr lang="en-US" sz="2400" dirty="0" smtClean="0"/>
                  <a:t>Monitor the </a:t>
                </a:r>
                <a:r>
                  <a:rPr lang="en-US" sz="2400" b="1" dirty="0" smtClean="0"/>
                  <a:t>model coefficients</a:t>
                </a:r>
                <a:r>
                  <a:rPr lang="en-US" sz="2400" dirty="0" smtClean="0"/>
                  <a:t> rather than accuracy</a:t>
                </a:r>
              </a:p>
              <a:p>
                <a:r>
                  <a:rPr lang="en-US" sz="2400" dirty="0"/>
                  <a:t>Supports linear </a:t>
                </a:r>
                <a:r>
                  <a:rPr lang="en-US" sz="2400" dirty="0" smtClean="0"/>
                  <a:t>model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2</m:t>
                        </m:r>
                      </m:sub>
                    </m:sSub>
                  </m:oMath>
                </a14:m>
                <a:r>
                  <a:rPr lang="en-US" sz="2400" dirty="0" smtClean="0"/>
                  <a:t>-regularized </a:t>
                </a:r>
                <a:r>
                  <a:rPr lang="en-US" sz="2400" dirty="0"/>
                  <a:t>convex differentiable </a:t>
                </a:r>
                <a:r>
                  <a:rPr lang="en-US" sz="2400" dirty="0" smtClean="0"/>
                  <a:t>loss</a:t>
                </a:r>
              </a:p>
              <a:p>
                <a:r>
                  <a:rPr lang="en-US" sz="2400" dirty="0" smtClean="0"/>
                  <a:t>For classification and regression tasks</a:t>
                </a:r>
              </a:p>
              <a:p>
                <a:endParaRPr lang="en-US" sz="2400" dirty="0" smtClean="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1" y="1828800"/>
                <a:ext cx="9263060" cy="4351337"/>
              </a:xfrm>
              <a:blipFill>
                <a:blip r:embed="rId3"/>
                <a:stretch>
                  <a:fillRect l="-1316" t="-1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5</a:t>
            </a:fld>
            <a:endParaRPr lang="en-US"/>
          </a:p>
        </p:txBody>
      </p:sp>
      <p:sp>
        <p:nvSpPr>
          <p:cNvPr id="46" name="Title 1"/>
          <p:cNvSpPr>
            <a:spLocks noGrp="1"/>
          </p:cNvSpPr>
          <p:nvPr>
            <p:ph type="title"/>
          </p:nvPr>
        </p:nvSpPr>
        <p:spPr>
          <a:xfrm>
            <a:off x="1261872" y="365760"/>
            <a:ext cx="9692640" cy="1325562"/>
          </a:xfrm>
        </p:spPr>
        <p:txBody>
          <a:bodyPr>
            <a:normAutofit/>
          </a:bodyPr>
          <a:lstStyle/>
          <a:p>
            <a:r>
              <a:rPr lang="en-US" dirty="0" smtClean="0"/>
              <a:t>Our Contribution</a:t>
            </a:r>
            <a:endParaRPr lang="en-US" dirty="0"/>
          </a:p>
        </p:txBody>
      </p:sp>
    </p:spTree>
    <p:extLst>
      <p:ext uri="{BB962C8B-B14F-4D97-AF65-F5344CB8AC3E}">
        <p14:creationId xmlns:p14="http://schemas.microsoft.com/office/powerpoint/2010/main" val="24661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1" end="1"/>
                                            </p:txEl>
                                          </p:spTgt>
                                        </p:tgtEl>
                                        <p:attrNameLst>
                                          <p:attrName>style.opacity</p:attrName>
                                        </p:attrNameLst>
                                      </p:cBhvr>
                                      <p:to>
                                        <p:strVal val="0.5"/>
                                      </p:to>
                                    </p:set>
                                    <p:animEffect filter="image" prLst="opacity: 0.5">
                                      <p:cBhvr rctx="IE">
                                        <p:cTn id="17" dur="indefinite"/>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5"/>
                                      </p:to>
                                    </p:set>
                                    <p:animEffect filter="image" prLst="opacity: 0.5">
                                      <p:cBhvr rctx="IE">
                                        <p:cTn id="31" dur="indefinite"/>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4" end="4"/>
                                            </p:txEl>
                                          </p:spTgt>
                                        </p:tgtEl>
                                        <p:attrNameLst>
                                          <p:attrName>style.opacity</p:attrName>
                                        </p:attrNameLst>
                                      </p:cBhvr>
                                      <p:to>
                                        <p:strVal val="0.5"/>
                                      </p:to>
                                    </p:set>
                                    <p:animEffect filter="image" prLst="opacity: 0.5">
                                      <p:cBhvr rctx="IE">
                                        <p:cTn id="38" dur="indefinite"/>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
                                            <p:txEl>
                                              <p:pRg st="5" end="5"/>
                                            </p:txEl>
                                          </p:spTgt>
                                        </p:tgtEl>
                                        <p:attrNameLst>
                                          <p:attrName>style.opacity</p:attrName>
                                        </p:attrNameLst>
                                      </p:cBhvr>
                                      <p:to>
                                        <p:strVal val="0.5"/>
                                      </p:to>
                                    </p:set>
                                    <p:animEffect filter="image" prLst="opacity: 0.5">
                                      <p:cBhvr rctx="IE">
                                        <p:cTn id="43"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61872" y="1828800"/>
                <a:ext cx="9095108" cy="4351337"/>
              </a:xfrm>
            </p:spPr>
            <p:txBody>
              <a:bodyPr>
                <a:normAutofit/>
              </a:bodyPr>
              <a:lstStyle/>
              <a:p>
                <a:pPr marL="457200" indent="-457200">
                  <a:buFont typeface="+mj-lt"/>
                  <a:buAutoNum type="arabicPeriod"/>
                </a:pPr>
                <a:endParaRPr lang="en-US" sz="2400" dirty="0" smtClean="0"/>
              </a:p>
              <a:p>
                <a:pPr marL="457200" indent="-457200">
                  <a:buFont typeface="+mj-lt"/>
                  <a:buAutoNum type="arabicPeriod"/>
                </a:pPr>
                <a:r>
                  <a:rPr lang="en-US" sz="2400" dirty="0" smtClean="0"/>
                  <a:t>Bound </a:t>
                </a:r>
                <a:r>
                  <a:rPr lang="en-US" sz="2400" dirty="0" smtClean="0"/>
                  <a:t>the </a:t>
                </a:r>
                <a:r>
                  <a:rPr lang="en-US" sz="2400" dirty="0">
                    <a:solidFill>
                      <a:schemeClr val="accent2">
                        <a:lumMod val="75000"/>
                      </a:schemeClr>
                    </a:solidFill>
                  </a:rPr>
                  <a:t>distance</a:t>
                </a:r>
                <a:r>
                  <a:rPr lang="en-US" sz="2400" dirty="0"/>
                  <a:t> between </a:t>
                </a:r>
                <a:r>
                  <a:rPr lang="en-US" sz="2400" dirty="0" smtClean="0"/>
                  <a:t>two batch computed models </a:t>
                </a:r>
                <a14:m>
                  <m:oMath xmlns:m="http://schemas.openxmlformats.org/officeDocument/2006/math">
                    <m:d>
                      <m:dPr>
                        <m:begChr m:val="‖"/>
                        <m:endChr m:val="‖"/>
                        <m:ctrlPr>
                          <a:rPr lang="en-US" sz="240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e>
                    </m:d>
                  </m:oMath>
                </a14:m>
                <a:r>
                  <a:rPr lang="en-US" sz="2400" dirty="0" smtClean="0"/>
                  <a:t>, without computing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oMath>
                </a14:m>
                <a:r>
                  <a:rPr lang="en-US" sz="2400" dirty="0" smtClean="0"/>
                  <a:t>.</a:t>
                </a:r>
              </a:p>
              <a:p>
                <a:pPr marL="457200" indent="-457200">
                  <a:buFont typeface="+mj-lt"/>
                  <a:buAutoNum type="arabicPeriod"/>
                </a:pPr>
                <a:endParaRPr lang="en-US" sz="2400" dirty="0"/>
              </a:p>
              <a:p>
                <a:pPr marL="457200" indent="-457200">
                  <a:buFont typeface="+mj-lt"/>
                  <a:buAutoNum type="arabicPeriod"/>
                </a:pPr>
                <a:r>
                  <a:rPr lang="en-US" sz="2400" dirty="0" smtClean="0"/>
                  <a:t>Continuously </a:t>
                </a:r>
                <a:r>
                  <a:rPr lang="en-US" sz="2400" dirty="0"/>
                  <a:t>m</a:t>
                </a:r>
                <a:r>
                  <a:rPr lang="en-US" sz="2400" dirty="0" smtClean="0"/>
                  <a:t>onitoring </a:t>
                </a:r>
                <a:r>
                  <a:rPr lang="en-US" sz="2400" dirty="0"/>
                  <a:t>the distance between the </a:t>
                </a:r>
                <a:r>
                  <a:rPr lang="en-US" sz="2400" dirty="0">
                    <a:solidFill>
                      <a:schemeClr val="accent2">
                        <a:lumMod val="75000"/>
                      </a:schemeClr>
                    </a:solidFill>
                  </a:rPr>
                  <a:t>last batch-computed</a:t>
                </a:r>
                <a:r>
                  <a:rPr lang="en-US" sz="2400" dirty="0"/>
                  <a:t> model and the </a:t>
                </a:r>
                <a:r>
                  <a:rPr lang="en-US" sz="2400" dirty="0">
                    <a:solidFill>
                      <a:schemeClr val="accent2">
                        <a:lumMod val="75000"/>
                      </a:schemeClr>
                    </a:solidFill>
                  </a:rPr>
                  <a:t>hypothetical model </a:t>
                </a:r>
                <a:r>
                  <a:rPr lang="en-US" sz="2400" dirty="0"/>
                  <a:t>that could be computed from the current position of the sliding </a:t>
                </a:r>
                <a:r>
                  <a:rPr lang="en-US" sz="2400" dirty="0" smtClean="0"/>
                  <a:t>window, using the bound.</a:t>
                </a:r>
                <a:endParaRPr lang="en-US" sz="2400" dirty="0"/>
              </a:p>
              <a:p>
                <a:pPr marL="457200" indent="-457200">
                  <a:buFont typeface="+mj-lt"/>
                  <a:buAutoNum type="arabicPeriod"/>
                </a:pPr>
                <a:endParaRPr lang="en-US" sz="2400" dirty="0" smtClean="0"/>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61872" y="1828800"/>
                <a:ext cx="9095108" cy="4351337"/>
              </a:xfrm>
              <a:blipFill>
                <a:blip r:embed="rId3"/>
                <a:stretch>
                  <a:fillRect l="-60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6</a:t>
            </a:fld>
            <a:endParaRPr lang="en-US"/>
          </a:p>
        </p:txBody>
      </p:sp>
      <p:sp>
        <p:nvSpPr>
          <p:cNvPr id="46" name="Title 1"/>
          <p:cNvSpPr>
            <a:spLocks noGrp="1"/>
          </p:cNvSpPr>
          <p:nvPr>
            <p:ph type="title"/>
          </p:nvPr>
        </p:nvSpPr>
        <p:spPr>
          <a:xfrm>
            <a:off x="1261872" y="365760"/>
            <a:ext cx="9692640" cy="1325562"/>
          </a:xfrm>
        </p:spPr>
        <p:txBody>
          <a:bodyPr/>
          <a:lstStyle/>
          <a:p>
            <a:r>
              <a:rPr lang="en-US" dirty="0"/>
              <a:t>The </a:t>
            </a:r>
            <a:r>
              <a:rPr lang="en-US" dirty="0" smtClean="0"/>
              <a:t>Approach</a:t>
            </a:r>
            <a:endParaRPr lang="en-US" dirty="0"/>
          </a:p>
        </p:txBody>
      </p:sp>
    </p:spTree>
    <p:extLst>
      <p:ext uri="{BB962C8B-B14F-4D97-AF65-F5344CB8AC3E}">
        <p14:creationId xmlns:p14="http://schemas.microsoft.com/office/powerpoint/2010/main" val="5151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1872" y="1691322"/>
            <a:ext cx="1620252"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dirty="0" smtClean="0">
                <a:solidFill>
                  <a:schemeClr val="bg2">
                    <a:lumMod val="50000"/>
                  </a:schemeClr>
                </a:solidFill>
              </a:rPr>
              <a:t>…</a:t>
            </a:r>
            <a:endParaRPr lang="en-US" sz="8000" dirty="0">
              <a:solidFill>
                <a:schemeClr val="bg2">
                  <a:lumMod val="50000"/>
                </a:schemeClr>
              </a:solidFill>
            </a:endParaRPr>
          </a:p>
        </p:txBody>
      </p:sp>
      <p:pic>
        <p:nvPicPr>
          <p:cNvPr id="45" name="Picture 4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6894"/>
          <a:stretch/>
        </p:blipFill>
        <p:spPr>
          <a:xfrm>
            <a:off x="6875565" y="4156388"/>
            <a:ext cx="830192" cy="969470"/>
          </a:xfrm>
          <a:prstGeom prst="rect">
            <a:avLst/>
          </a:prstGeom>
        </p:spPr>
      </p:pic>
      <p:sp>
        <p:nvSpPr>
          <p:cNvPr id="2" name="Title 1"/>
          <p:cNvSpPr>
            <a:spLocks noGrp="1"/>
          </p:cNvSpPr>
          <p:nvPr>
            <p:ph type="title"/>
          </p:nvPr>
        </p:nvSpPr>
        <p:spPr/>
        <p:txBody>
          <a:bodyPr/>
          <a:lstStyle/>
          <a:p>
            <a:r>
              <a:rPr lang="en-US" dirty="0" err="1" smtClean="0"/>
              <a:t>DRUiD</a:t>
            </a:r>
            <a:r>
              <a:rPr lang="en-US" dirty="0" smtClean="0"/>
              <a:t> Example</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7</a:t>
            </a:fld>
            <a:endParaRPr lang="en-US"/>
          </a:p>
        </p:txBody>
      </p:sp>
      <p:sp>
        <p:nvSpPr>
          <p:cNvPr id="5" name="Oval 4"/>
          <p:cNvSpPr/>
          <p:nvPr/>
        </p:nvSpPr>
        <p:spPr>
          <a:xfrm>
            <a:off x="2452996" y="2503629"/>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90407" y="249560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27817" y="250362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6522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263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40047" y="2495606"/>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7745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1486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5227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89687" y="2495605"/>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Brace 32"/>
          <p:cNvSpPr/>
          <p:nvPr/>
        </p:nvSpPr>
        <p:spPr>
          <a:xfrm rot="16200000">
            <a:off x="3796523" y="160786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3535837" y="3407160"/>
                <a:ext cx="8422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535837" y="3407160"/>
                <a:ext cx="842211" cy="369332"/>
              </a:xfrm>
              <a:prstGeom prst="rect">
                <a:avLst/>
              </a:prstGeom>
              <a:blipFill>
                <a:blip r:embed="rId4"/>
                <a:stretch>
                  <a:fillRect b="-14754"/>
                </a:stretch>
              </a:blipFill>
            </p:spPr>
            <p:txBody>
              <a:bodyPr/>
              <a:lstStyle/>
              <a:p>
                <a:r>
                  <a:rPr lang="en-US">
                    <a:noFill/>
                  </a:rPr>
                  <a:t> </a:t>
                </a:r>
              </a:p>
            </p:txBody>
          </p:sp>
        </mc:Fallback>
      </mc:AlternateContent>
      <p:sp>
        <p:nvSpPr>
          <p:cNvPr id="36" name="Left Brace 35"/>
          <p:cNvSpPr/>
          <p:nvPr/>
        </p:nvSpPr>
        <p:spPr>
          <a:xfrm rot="16200000">
            <a:off x="4333932" y="1606432"/>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Left Brace 36"/>
          <p:cNvSpPr/>
          <p:nvPr/>
        </p:nvSpPr>
        <p:spPr>
          <a:xfrm rot="16200000">
            <a:off x="4871342" y="161445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16200000">
            <a:off x="5408752" y="162104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p:cNvSpPr/>
          <p:nvPr/>
        </p:nvSpPr>
        <p:spPr>
          <a:xfrm rot="16200000">
            <a:off x="5946162" y="1628791"/>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5689484" y="3404303"/>
                <a:ext cx="842211"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𝛽</m:t>
                          </m:r>
                        </m:e>
                        <m:sub>
                          <m:r>
                            <a:rPr lang="en-US" b="0" i="1" smtClean="0">
                              <a:solidFill>
                                <a:schemeClr val="accent6">
                                  <a:lumMod val="75000"/>
                                </a:schemeClr>
                              </a:solidFill>
                              <a:latin typeface="Cambria Math" panose="02040503050406030204" pitchFamily="18" charset="0"/>
                            </a:rPr>
                            <m:t>2</m:t>
                          </m:r>
                        </m:sub>
                        <m:sup>
                          <m:r>
                            <a:rPr lang="en-US" b="0" i="1" smtClean="0">
                              <a:solidFill>
                                <a:schemeClr val="accent6">
                                  <a:lumMod val="75000"/>
                                </a:scheme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89484" y="3404303"/>
                <a:ext cx="842211" cy="375424"/>
              </a:xfrm>
              <a:prstGeom prst="rect">
                <a:avLst/>
              </a:prstGeom>
              <a:blipFill>
                <a:blip r:embed="rId5"/>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530705" y="4445358"/>
                <a:ext cx="4143863" cy="461665"/>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e>
                        </m:d>
                      </m:e>
                      <m:sub>
                        <m:r>
                          <a:rPr lang="en-US" sz="2400" b="0" i="1" smtClean="0">
                            <a:latin typeface="Cambria Math" panose="02040503050406030204" pitchFamily="18" charset="0"/>
                          </a:rPr>
                          <m:t>𝑏𝑜𝑢𝑛𝑑</m:t>
                        </m:r>
                      </m:sub>
                    </m:sSub>
                    <m:r>
                      <a:rPr lang="en-US" sz="2400" b="0" i="1" smtClean="0">
                        <a:latin typeface="Cambria Math" panose="02040503050406030204" pitchFamily="18" charset="0"/>
                      </a:rPr>
                      <m:t>≤</m:t>
                    </m:r>
                  </m:oMath>
                </a14:m>
                <a:r>
                  <a:rPr lang="en-US" sz="2400" dirty="0" smtClean="0"/>
                  <a:t>  Threshold</a:t>
                </a:r>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530705" y="4445358"/>
                <a:ext cx="4143863" cy="461665"/>
              </a:xfrm>
              <a:prstGeom prst="rect">
                <a:avLst/>
              </a:prstGeom>
              <a:blipFill>
                <a:blip r:embed="rId6"/>
                <a:stretch>
                  <a:fillRect t="-10526" r="-191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33404" y="3400022"/>
                <a:ext cx="842211"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𝛽</m:t>
                          </m:r>
                        </m:e>
                        <m:sub>
                          <m:r>
                            <a:rPr lang="en-US" b="0" i="1" smtClean="0">
                              <a:solidFill>
                                <a:schemeClr val="accent6">
                                  <a:lumMod val="75000"/>
                                </a:schemeClr>
                              </a:solidFill>
                              <a:latin typeface="Cambria Math" panose="02040503050406030204" pitchFamily="18" charset="0"/>
                            </a:rPr>
                            <m:t>2</m:t>
                          </m:r>
                        </m:sub>
                        <m:sup>
                          <m:r>
                            <a:rPr lang="en-US" b="0" i="1" smtClean="0">
                              <a:solidFill>
                                <a:schemeClr val="accent6">
                                  <a:lumMod val="75000"/>
                                </a:scheme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33404" y="3400022"/>
                <a:ext cx="842211" cy="375424"/>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670811" y="3405731"/>
                <a:ext cx="842211"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𝛽</m:t>
                          </m:r>
                        </m:e>
                        <m:sub>
                          <m:r>
                            <a:rPr lang="en-US" b="0" i="1" smtClean="0">
                              <a:solidFill>
                                <a:schemeClr val="accent6">
                                  <a:lumMod val="75000"/>
                                </a:schemeClr>
                              </a:solidFill>
                              <a:latin typeface="Cambria Math" panose="02040503050406030204" pitchFamily="18" charset="0"/>
                            </a:rPr>
                            <m:t>2</m:t>
                          </m:r>
                        </m:sub>
                        <m:sup>
                          <m:r>
                            <a:rPr lang="en-US" b="0" i="1" smtClean="0">
                              <a:solidFill>
                                <a:schemeClr val="accent6">
                                  <a:lumMod val="75000"/>
                                </a:scheme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670811" y="3405731"/>
                <a:ext cx="842211" cy="375424"/>
              </a:xfrm>
              <a:prstGeom prst="rect">
                <a:avLst/>
              </a:prstGeom>
              <a:blipFill>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52077" y="3407915"/>
                <a:ext cx="842211"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𝛽</m:t>
                          </m:r>
                        </m:e>
                        <m:sub>
                          <m:r>
                            <a:rPr lang="en-US" b="0" i="1" smtClean="0">
                              <a:solidFill>
                                <a:schemeClr val="accent6">
                                  <a:lumMod val="75000"/>
                                </a:schemeClr>
                              </a:solidFill>
                              <a:latin typeface="Cambria Math" panose="02040503050406030204" pitchFamily="18" charset="0"/>
                            </a:rPr>
                            <m:t>2</m:t>
                          </m:r>
                        </m:sub>
                        <m:sup>
                          <m:r>
                            <a:rPr lang="en-US" b="0" i="1" smtClean="0">
                              <a:solidFill>
                                <a:schemeClr val="accent6">
                                  <a:lumMod val="75000"/>
                                </a:scheme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152077" y="3407915"/>
                <a:ext cx="842211" cy="375424"/>
              </a:xfrm>
              <a:prstGeom prst="rect">
                <a:avLst/>
              </a:prstGeom>
              <a:blipFill>
                <a:blip r:embed="rId9"/>
                <a:stretch>
                  <a:fillRect b="-14516"/>
                </a:stretch>
              </a:blipFill>
            </p:spPr>
            <p:txBody>
              <a:bodyPr/>
              <a:lstStyle/>
              <a:p>
                <a:r>
                  <a:rPr lang="en-US">
                    <a:noFill/>
                  </a:rPr>
                  <a:t> </a:t>
                </a:r>
              </a:p>
            </p:txBody>
          </p:sp>
        </mc:Fallback>
      </mc:AlternateContent>
      <p:cxnSp>
        <p:nvCxnSpPr>
          <p:cNvPr id="10" name="Straight Arrow Connector 9"/>
          <p:cNvCxnSpPr/>
          <p:nvPr/>
        </p:nvCxnSpPr>
        <p:spPr>
          <a:xfrm>
            <a:off x="1447233" y="5580206"/>
            <a:ext cx="5929556"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542607" y="5498449"/>
            <a:ext cx="918410" cy="461665"/>
          </a:xfrm>
          <a:prstGeom prst="rect">
            <a:avLst/>
          </a:prstGeom>
          <a:noFill/>
        </p:spPr>
        <p:txBody>
          <a:bodyPr wrap="square" rtlCol="0">
            <a:spAutoFit/>
          </a:bodyPr>
          <a:lstStyle/>
          <a:p>
            <a:r>
              <a:rPr lang="en-US" sz="2400" dirty="0" smtClean="0">
                <a:solidFill>
                  <a:schemeClr val="bg2">
                    <a:lumMod val="75000"/>
                  </a:schemeClr>
                </a:solidFill>
              </a:rPr>
              <a:t>time</a:t>
            </a:r>
            <a:endParaRPr lang="en-US" sz="2400" dirty="0">
              <a:solidFill>
                <a:schemeClr val="bg2">
                  <a:lumMod val="75000"/>
                </a:schemeClr>
              </a:solidFill>
            </a:endParaRPr>
          </a:p>
        </p:txBody>
      </p:sp>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27"/>
          <a:stretch/>
        </p:blipFill>
        <p:spPr>
          <a:xfrm>
            <a:off x="6880610" y="4128264"/>
            <a:ext cx="781214" cy="969470"/>
          </a:xfrm>
          <a:prstGeom prst="rect">
            <a:avLst/>
          </a:prstGeom>
        </p:spPr>
      </p:pic>
    </p:spTree>
    <p:extLst>
      <p:ext uri="{BB962C8B-B14F-4D97-AF65-F5344CB8AC3E}">
        <p14:creationId xmlns:p14="http://schemas.microsoft.com/office/powerpoint/2010/main" val="27823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mph" presetSubtype="0" grpId="0"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par>
                                <p:cTn id="21" presetID="9" presetClass="emph" presetSubtype="0" grpId="1" nodeType="withEffect">
                                  <p:stCondLst>
                                    <p:cond delay="0"/>
                                  </p:stCondLst>
                                  <p:childTnLst>
                                    <p:set>
                                      <p:cBhvr rctx="PPT">
                                        <p:cTn id="22" dur="indefinite"/>
                                        <p:tgtEl>
                                          <p:spTgt spid="33"/>
                                        </p:tgtEl>
                                        <p:attrNameLst>
                                          <p:attrName>style.opacity</p:attrName>
                                        </p:attrNameLst>
                                      </p:cBhvr>
                                      <p:to>
                                        <p:strVal val="0.5"/>
                                      </p:to>
                                    </p:set>
                                    <p:animEffect filter="image" prLst="opacity: 0.5">
                                      <p:cBhvr rctx="IE">
                                        <p:cTn id="23" dur="indefinite"/>
                                        <p:tgtEl>
                                          <p:spTgt spid="3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500"/>
                                        <p:tgtEl>
                                          <p:spTgt spid="41">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1" presetClass="exit" presetSubtype="0" fill="hold" nodeType="with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9" presetClass="emph" presetSubtype="0" grpId="0" nodeType="afterEffect">
                                  <p:stCondLst>
                                    <p:cond delay="0"/>
                                  </p:stCondLst>
                                  <p:childTnLst>
                                    <p:set>
                                      <p:cBhvr rctx="PPT">
                                        <p:cTn id="47" dur="indefinite"/>
                                        <p:tgtEl>
                                          <p:spTgt spid="6"/>
                                        </p:tgtEl>
                                        <p:attrNameLst>
                                          <p:attrName>style.opacity</p:attrName>
                                        </p:attrNameLst>
                                      </p:cBhvr>
                                      <p:to>
                                        <p:strVal val="0.5"/>
                                      </p:to>
                                    </p:set>
                                    <p:animEffect filter="image" prLst="opacity: 0.5">
                                      <p:cBhvr rctx="IE">
                                        <p:cTn id="48" dur="indefinite"/>
                                        <p:tgtEl>
                                          <p:spTgt spid="6"/>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1" presetClass="exit" presetSubtype="0" fill="hold" nodeType="withEffect">
                                  <p:stCondLst>
                                    <p:cond delay="0"/>
                                  </p:stCondLst>
                                  <p:childTnLst>
                                    <p:set>
                                      <p:cBhvr>
                                        <p:cTn id="68" dur="1" fill="hold">
                                          <p:stCondLst>
                                            <p:cond delay="0"/>
                                          </p:stCondLst>
                                        </p:cTn>
                                        <p:tgtEl>
                                          <p:spTgt spid="45"/>
                                        </p:tgtEl>
                                        <p:attrNameLst>
                                          <p:attrName>style.visibility</p:attrName>
                                        </p:attrNameLst>
                                      </p:cBhvr>
                                      <p:to>
                                        <p:strVal val="hidden"/>
                                      </p:to>
                                    </p:set>
                                  </p:childTnLst>
                                </p:cTn>
                              </p:par>
                            </p:childTnLst>
                          </p:cTn>
                        </p:par>
                        <p:par>
                          <p:cTn id="69" fill="hold">
                            <p:stCondLst>
                              <p:cond delay="500"/>
                            </p:stCondLst>
                            <p:childTnLst>
                              <p:par>
                                <p:cTn id="70" presetID="9" presetClass="emph" presetSubtype="0" grpId="0" nodeType="afterEffect">
                                  <p:stCondLst>
                                    <p:cond delay="0"/>
                                  </p:stCondLst>
                                  <p:childTnLst>
                                    <p:set>
                                      <p:cBhvr rctx="PPT">
                                        <p:cTn id="71" dur="indefinite"/>
                                        <p:tgtEl>
                                          <p:spTgt spid="7"/>
                                        </p:tgtEl>
                                        <p:attrNameLst>
                                          <p:attrName>style.opacity</p:attrName>
                                        </p:attrNameLst>
                                      </p:cBhvr>
                                      <p:to>
                                        <p:strVal val="0.5"/>
                                      </p:to>
                                    </p:set>
                                    <p:animEffect filter="image" prLst="opacity: 0.5">
                                      <p:cBhvr rctx="IE">
                                        <p:cTn id="72" dur="indefinite"/>
                                        <p:tgtEl>
                                          <p:spTgt spid="7"/>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3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1+#ppt_w/2"/>
                                          </p:val>
                                        </p:tav>
                                        <p:tav tm="100000">
                                          <p:val>
                                            <p:strVal val="#ppt_x"/>
                                          </p:val>
                                        </p:tav>
                                      </p:tavLst>
                                    </p:anim>
                                    <p:anim calcmode="lin" valueType="num">
                                      <p:cBhvr additive="base">
                                        <p:cTn id="90" dur="500" fill="hold"/>
                                        <p:tgtEl>
                                          <p:spTgt spid="28"/>
                                        </p:tgtEl>
                                        <p:attrNameLst>
                                          <p:attrName>ppt_y</p:attrName>
                                        </p:attrNameLst>
                                      </p:cBhvr>
                                      <p:tavLst>
                                        <p:tav tm="0">
                                          <p:val>
                                            <p:strVal val="#ppt_y"/>
                                          </p:val>
                                        </p:tav>
                                        <p:tav tm="100000">
                                          <p:val>
                                            <p:strVal val="#ppt_y"/>
                                          </p:val>
                                        </p:tav>
                                      </p:tavLst>
                                    </p:anim>
                                  </p:childTnLst>
                                </p:cTn>
                              </p:par>
                              <p:par>
                                <p:cTn id="91" presetID="1" presetClass="exit" presetSubtype="0" fill="hold" nodeType="withEffect">
                                  <p:stCondLst>
                                    <p:cond delay="0"/>
                                  </p:stCondLst>
                                  <p:childTnLst>
                                    <p:set>
                                      <p:cBhvr>
                                        <p:cTn id="92" dur="1" fill="hold">
                                          <p:stCondLst>
                                            <p:cond delay="0"/>
                                          </p:stCondLst>
                                        </p:cTn>
                                        <p:tgtEl>
                                          <p:spTgt spid="45"/>
                                        </p:tgtEl>
                                        <p:attrNameLst>
                                          <p:attrName>style.visibility</p:attrName>
                                        </p:attrNameLst>
                                      </p:cBhvr>
                                      <p:to>
                                        <p:strVal val="hidden"/>
                                      </p:to>
                                    </p:set>
                                  </p:childTnLst>
                                </p:cTn>
                              </p:par>
                            </p:childTnLst>
                          </p:cTn>
                        </p:par>
                        <p:par>
                          <p:cTn id="93" fill="hold">
                            <p:stCondLst>
                              <p:cond delay="500"/>
                            </p:stCondLst>
                            <p:childTnLst>
                              <p:par>
                                <p:cTn id="94" presetID="9" presetClass="emph" presetSubtype="0" grpId="0" nodeType="afterEffect">
                                  <p:stCondLst>
                                    <p:cond delay="0"/>
                                  </p:stCondLst>
                                  <p:childTnLst>
                                    <p:set>
                                      <p:cBhvr rctx="PPT">
                                        <p:cTn id="95" dur="indefinite"/>
                                        <p:tgtEl>
                                          <p:spTgt spid="22"/>
                                        </p:tgtEl>
                                        <p:attrNameLst>
                                          <p:attrName>style.opacity</p:attrName>
                                        </p:attrNameLst>
                                      </p:cBhvr>
                                      <p:to>
                                        <p:strVal val="0.5"/>
                                      </p:to>
                                    </p:set>
                                    <p:animEffect filter="image" prLst="opacity: 0.5">
                                      <p:cBhvr rctx="IE">
                                        <p:cTn id="96" dur="indefinite"/>
                                        <p:tgtEl>
                                          <p:spTgt spid="22"/>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4"/>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500"/>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nodeType="clickEffect">
                                  <p:stCondLst>
                                    <p:cond delay="0"/>
                                  </p:stCondLst>
                                  <p:childTnLst>
                                    <p:animClr clrSpc="rgb" dir="cw">
                                      <p:cBhvr override="childStyle">
                                        <p:cTn id="114" dur="2000" fill="hold"/>
                                        <p:tgtEl>
                                          <p:spTgt spid="40">
                                            <p:txEl>
                                              <p:pRg st="0" end="0"/>
                                            </p:txEl>
                                          </p:spTgt>
                                        </p:tgtEl>
                                        <p:attrNameLst>
                                          <p:attrName>style.color</p:attrName>
                                        </p:attrNameLst>
                                      </p:cBhvr>
                                      <p:to>
                                        <a:schemeClr val="tx1"/>
                                      </p:to>
                                    </p:animClr>
                                  </p:childTnLst>
                                </p:cTn>
                              </p:par>
                              <p:par>
                                <p:cTn id="115" presetID="1" presetClass="exit" presetSubtype="0" fill="hold" nodeType="withEffect">
                                  <p:stCondLst>
                                    <p:cond delay="0"/>
                                  </p:stCondLst>
                                  <p:childTnLst>
                                    <p:set>
                                      <p:cBhvr>
                                        <p:cTn id="116" dur="1" fill="hold">
                                          <p:stCondLst>
                                            <p:cond delay="0"/>
                                          </p:stCondLst>
                                        </p:cTn>
                                        <p:tgtEl>
                                          <p:spTgt spid="1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41">
                                            <p:txEl>
                                              <p:pRg st="0" end="0"/>
                                            </p:txEl>
                                          </p:spTgt>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34"/>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animBg="1"/>
      <p:bldP spid="25" grpId="0" animBg="1"/>
      <p:bldP spid="26" grpId="0" animBg="1"/>
      <p:bldP spid="27" grpId="0" animBg="1"/>
      <p:bldP spid="28" grpId="0" animBg="1"/>
      <p:bldP spid="33" grpId="0" animBg="1"/>
      <p:bldP spid="33" grpId="1" animBg="1"/>
      <p:bldP spid="33" grpId="2" animBg="1"/>
      <p:bldP spid="34" grpId="0"/>
      <p:bldP spid="34" grpId="1"/>
      <p:bldP spid="36" grpId="0" animBg="1"/>
      <p:bldP spid="36" grpId="1" animBg="1"/>
      <p:bldP spid="37" grpId="0" animBg="1"/>
      <p:bldP spid="37" grpId="1" animBg="1"/>
      <p:bldP spid="38" grpId="0" animBg="1"/>
      <p:bldP spid="38" grpId="1" animBg="1"/>
      <p:bldP spid="39" grpId="0" animBg="1"/>
      <p:bldP spid="40" grpId="0"/>
      <p:bldP spid="41" grpId="0" build="allAtOnce"/>
      <p:bldP spid="41" grpId="1" build="allAtOnce"/>
      <p:bldP spid="42" grpId="0"/>
      <p:bldP spid="42" grpId="1"/>
      <p:bldP spid="43" grpId="0"/>
      <p:bldP spid="43" grpId="1"/>
      <p:bldP spid="44" grpId="0"/>
      <p:bldP spid="4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sz="2400" b="0" i="1" smtClean="0">
                        <a:latin typeface="Cambria Math" panose="02040503050406030204" pitchFamily="18" charset="0"/>
                      </a:rPr>
                      <m:t>𝑊</m:t>
                    </m:r>
                  </m:oMath>
                </a14:m>
                <a:r>
                  <a:rPr lang="en-US" sz="2400" dirty="0" smtClean="0"/>
                  <a:t> : the sliding window at time </a:t>
                </a:r>
                <a14:m>
                  <m:oMath xmlns:m="http://schemas.openxmlformats.org/officeDocument/2006/math">
                    <m:r>
                      <a:rPr lang="en-US" sz="2400" b="0" i="1" smtClean="0">
                        <a:latin typeface="Cambria Math" panose="02040503050406030204" pitchFamily="18" charset="0"/>
                      </a:rPr>
                      <m:t>𝑡</m:t>
                    </m:r>
                  </m:oMath>
                </a14:m>
                <a:endParaRPr lang="en-US" sz="2400" dirty="0" smtClean="0"/>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𝛽</m:t>
                    </m:r>
                  </m:oMath>
                </a14:m>
                <a:r>
                  <a:rPr lang="en-US" sz="2400" dirty="0" smtClean="0"/>
                  <a:t> : linear function</a:t>
                </a:r>
              </a:p>
              <a:p>
                <a14:m>
                  <m:oMath xmlns:m="http://schemas.openxmlformats.org/officeDocument/2006/math">
                    <m:r>
                      <m:rPr>
                        <m:nor/>
                      </m:rPr>
                      <a:rPr lang="en-US" sz="2400" dirty="0">
                        <a:latin typeface="Cambria Math" panose="02040503050406030204" pitchFamily="18" charset="0"/>
                        <a:ea typeface="Cambria Math" panose="02040503050406030204" pitchFamily="18" charset="0"/>
                      </a:rPr>
                      <m:t>𝓁</m:t>
                    </m:r>
                    <m:r>
                      <m:rPr>
                        <m:nor/>
                      </m:rP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m:t>
                    </m:r>
                    <m:r>
                      <m:rPr>
                        <m:nor/>
                      </m:rP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m:t>
                    </m:r>
                  </m:oMath>
                </a14:m>
                <a:r>
                  <a:rPr lang="en-US" sz="2400" dirty="0" smtClean="0"/>
                  <a:t> </a:t>
                </a:r>
                <a:r>
                  <a:rPr lang="en-US" sz="2400" dirty="0"/>
                  <a:t>: differentiable and convex </a:t>
                </a:r>
                <a:r>
                  <a:rPr lang="en-US" sz="2400" dirty="0" smtClean="0"/>
                  <a:t>function w.r.t </a:t>
                </a:r>
                <a:r>
                  <a:rPr lang="en-US" sz="2400" dirty="0"/>
                  <a:t>the second </a:t>
                </a:r>
                <a:r>
                  <a:rPr lang="en-US" sz="2400" dirty="0" smtClean="0"/>
                  <a:t>argument</a:t>
                </a:r>
              </a:p>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𝛽</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𝑑</m:t>
                                    </m:r>
                                  </m:sup>
                                </m:sSup>
                              </m:lim>
                            </m:limLow>
                          </m:fName>
                          <m:e>
                            <m:r>
                              <a:rPr lang="en-US" sz="2400" i="1">
                                <a:latin typeface="Cambria Math" panose="02040503050406030204" pitchFamily="18" charset="0"/>
                              </a:rPr>
                              <m:t>𝐶</m:t>
                            </m:r>
                            <m:r>
                              <a:rPr lang="en-US" sz="2400" i="1">
                                <a:latin typeface="Cambria Math" panose="02040503050406030204" pitchFamily="18" charset="0"/>
                              </a:rPr>
                              <m:t> </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𝑊</m:t>
                                </m:r>
                              </m:sub>
                              <m:sup/>
                              <m:e>
                                <m:r>
                                  <m:rPr>
                                    <m:nor/>
                                  </m:rPr>
                                  <a:rPr lang="en-US" sz="2400" dirty="0">
                                    <a:latin typeface="Cambria Math" panose="02040503050406030204" pitchFamily="18" charset="0"/>
                                    <a:ea typeface="Cambria Math" panose="02040503050406030204" pitchFamily="18" charset="0"/>
                                  </a:rPr>
                                  <m:t>𝓁</m:t>
                                </m:r>
                                <m:r>
                                  <m:rPr>
                                    <m:nor/>
                                  </m:rPr>
                                  <a:rPr lang="en-US" sz="2400"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𝑦</m:t>
                                    </m:r>
                                  </m:e>
                                  <m:sub>
                                    <m:r>
                                      <a:rPr lang="en-US" sz="2400" i="1" dirty="0">
                                        <a:latin typeface="Cambria Math" panose="02040503050406030204" pitchFamily="18" charset="0"/>
                                        <a:ea typeface="Cambria Math" panose="02040503050406030204" pitchFamily="18" charset="0"/>
                                      </a:rPr>
                                      <m:t>𝑖</m:t>
                                    </m:r>
                                  </m:sub>
                                </m:sSub>
                                <m:r>
                                  <m:rPr>
                                    <m:nor/>
                                  </m:rPr>
                                  <a:rPr lang="en-US" sz="2400"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𝛽</m:t>
                                    </m:r>
                                  </m:e>
                                </m:d>
                                <m:r>
                                  <a:rPr lang="en-US" sz="2400" i="1" dirty="0">
                                    <a:latin typeface="Cambria Math" panose="02040503050406030204" pitchFamily="18" charset="0"/>
                                    <a:ea typeface="Cambria Math" panose="02040503050406030204" pitchFamily="18" charset="0"/>
                                  </a:rPr>
                                  <m:t>)+</m:t>
                                </m:r>
                                <m:f>
                                  <m:fPr>
                                    <m:ctrlPr>
                                      <a:rPr lang="en-US" sz="2400" i="1" dirty="0">
                                        <a:latin typeface="Cambria Math" panose="02040503050406030204" pitchFamily="18"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1</m:t>
                                    </m:r>
                                  </m:num>
                                  <m:den>
                                    <m:r>
                                      <a:rPr lang="en-US" sz="2400" i="1" dirty="0">
                                        <a:latin typeface="Cambria Math" panose="02040503050406030204" pitchFamily="18" charset="0"/>
                                        <a:ea typeface="Cambria Math" panose="02040503050406030204" pitchFamily="18" charset="0"/>
                                      </a:rPr>
                                      <m:t>2</m:t>
                                    </m:r>
                                  </m:den>
                                </m:f>
                              </m:e>
                            </m:nary>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𝛽</m:t>
                                    </m:r>
                                  </m:e>
                                </m:d>
                              </m:e>
                              <m:sup>
                                <m:r>
                                  <a:rPr lang="en-US" sz="2400" i="1">
                                    <a:latin typeface="Cambria Math" panose="02040503050406030204" pitchFamily="18" charset="0"/>
                                  </a:rPr>
                                  <m:t>2</m:t>
                                </m:r>
                              </m:sup>
                            </m:sSup>
                          </m:e>
                        </m:func>
                      </m:e>
                    </m:func>
                  </m:oMath>
                </a14:m>
                <a:r>
                  <a:rPr lang="en-US" sz="2400" dirty="0" smtClean="0"/>
                  <a:t> ,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&gt;0</m:t>
                    </m:r>
                  </m:oMath>
                </a14:m>
                <a:endParaRPr lang="en-US" sz="2400" dirty="0" smtClean="0"/>
              </a:p>
              <a:p>
                <a14:m>
                  <m:oMath xmlns:m="http://schemas.openxmlformats.org/officeDocument/2006/math">
                    <m:r>
                      <a:rPr lang="en-US" sz="2400" i="1">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i="1" dirty="0">
                            <a:latin typeface="Cambria Math" panose="02040503050406030204" pitchFamily="18" charset="0"/>
                            <a:ea typeface="Cambria Math" panose="02040503050406030204" pitchFamily="18" charset="0"/>
                          </a:rPr>
                          <m:t>𝑖</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b="0" i="1" dirty="0" smtClean="0">
                            <a:latin typeface="Cambria Math" panose="02040503050406030204" pitchFamily="18" charset="0"/>
                            <a:ea typeface="Cambria Math" panose="02040503050406030204" pitchFamily="18" charset="0"/>
                          </a:rPr>
                        </m:ctrlPr>
                      </m:sSubPr>
                      <m:e>
                        <m:d>
                          <m:dPr>
                            <m:begChr m:val=""/>
                            <m:endChr m:val="|"/>
                            <m:ctrlPr>
                              <a:rPr lang="en-US" sz="2400" i="1" dirty="0" smtClean="0">
                                <a:latin typeface="Cambria Math" panose="02040503050406030204" pitchFamily="18" charset="0"/>
                                <a:ea typeface="Cambria Math" panose="02040503050406030204" pitchFamily="18" charset="0"/>
                              </a:rPr>
                            </m:ctrlPr>
                          </m:dPr>
                          <m:e>
                            <m:r>
                              <m:rPr>
                                <m:nor/>
                              </m:rPr>
                              <a:rPr lang="en-US" sz="2400" dirty="0">
                                <a:latin typeface="Cambria Math" panose="02040503050406030204" pitchFamily="18" charset="0"/>
                                <a:ea typeface="Cambria Math" panose="02040503050406030204" pitchFamily="18" charset="0"/>
                              </a:rPr>
                              <m:t>𝓁</m:t>
                            </m:r>
                            <m:r>
                              <m:rPr>
                                <m:nor/>
                              </m:rPr>
                              <a:rPr lang="en-US" sz="2400"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𝑦</m:t>
                                </m:r>
                              </m:e>
                              <m:sub>
                                <m:r>
                                  <a:rPr lang="en-US" sz="2400" i="1" dirty="0">
                                    <a:latin typeface="Cambria Math" panose="02040503050406030204" pitchFamily="18" charset="0"/>
                                    <a:ea typeface="Cambria Math" panose="02040503050406030204" pitchFamily="18" charset="0"/>
                                  </a:rPr>
                                  <m:t>𝑖</m:t>
                                </m:r>
                              </m:sub>
                            </m:sSub>
                            <m:r>
                              <m:rPr>
                                <m:nor/>
                              </m:rPr>
                              <a:rPr lang="en-US" sz="2400"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𝛽</m:t>
                                </m:r>
                              </m:e>
                            </m:d>
                            <m:r>
                              <a:rPr lang="en-US" sz="2400" i="1" dirty="0">
                                <a:latin typeface="Cambria Math" panose="02040503050406030204" pitchFamily="18" charset="0"/>
                                <a:ea typeface="Cambria Math" panose="02040503050406030204" pitchFamily="18" charset="0"/>
                              </a:rPr>
                              <m:t>)</m:t>
                            </m:r>
                          </m:e>
                        </m:d>
                      </m:e>
                      <m:sub>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𝛽</m:t>
                            </m:r>
                          </m:e>
                          <m:sup>
                            <m:r>
                              <a:rPr lang="en-US" sz="2400" b="0" i="1" dirty="0" smtClean="0">
                                <a:latin typeface="Cambria Math" panose="02040503050406030204" pitchFamily="18" charset="0"/>
                                <a:ea typeface="Cambria Math" panose="02040503050406030204" pitchFamily="18" charset="0"/>
                              </a:rPr>
                              <m:t>∗</m:t>
                            </m:r>
                          </m:sup>
                        </m:sSup>
                      </m:sub>
                    </m:sSub>
                  </m:oMath>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96"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8</a:t>
            </a:fld>
            <a:endParaRPr lang="en-US"/>
          </a:p>
        </p:txBody>
      </p:sp>
      <mc:AlternateContent xmlns:mc="http://schemas.openxmlformats.org/markup-compatibility/2006">
        <mc:Choice xmlns:a14="http://schemas.microsoft.com/office/drawing/2010/main" Requires="a14">
          <p:sp>
            <p:nvSpPr>
              <p:cNvPr id="5" name="Rounded Rectangular Callout 4"/>
              <p:cNvSpPr/>
              <p:nvPr/>
            </p:nvSpPr>
            <p:spPr>
              <a:xfrm>
                <a:off x="4773686" y="4101420"/>
                <a:ext cx="6180826" cy="2070780"/>
              </a:xfrm>
              <a:prstGeom prst="wedgeRoundRectCallout">
                <a:avLst>
                  <a:gd name="adj1" fmla="val -46059"/>
                  <a:gd name="adj2" fmla="val -78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u="sng" dirty="0" smtClean="0"/>
                  <a:t>Examples:</a:t>
                </a:r>
              </a:p>
              <a:p>
                <a:pPr algn="ctr"/>
                <a:endParaRPr lang="en-US" sz="2000" dirty="0" smtClean="0"/>
              </a:p>
              <a:p>
                <a:r>
                  <a:rPr lang="en-US" sz="2000" b="1" dirty="0" smtClean="0">
                    <a:solidFill>
                      <a:schemeClr val="bg1"/>
                    </a:solidFill>
                  </a:rPr>
                  <a:t>Logistic Regression</a:t>
                </a:r>
                <a:r>
                  <a:rPr lang="en-US" sz="2000" b="1" dirty="0" smtClean="0">
                    <a:solidFill>
                      <a:schemeClr val="bg1"/>
                    </a:solidFill>
                  </a:rPr>
                  <a:t>:		</a:t>
                </a:r>
                <a14:m>
                  <m:oMath xmlns:m="http://schemas.openxmlformats.org/officeDocument/2006/math">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log</m:t>
                        </m:r>
                      </m:fName>
                      <m:e>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1+</m:t>
                            </m:r>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exp</m:t>
                                </m:r>
                              </m:fName>
                              <m:e>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func>
                          </m:e>
                        </m:d>
                      </m:e>
                    </m:func>
                  </m:oMath>
                </a14:m>
                <a:endParaRPr lang="en-US" sz="2000" dirty="0" smtClean="0"/>
              </a:p>
              <a:p>
                <a14:m>
                  <m:oMath xmlns:m="http://schemas.openxmlformats.org/officeDocument/2006/math">
                    <m:sSub>
                      <m:sSubPr>
                        <m:ctrlPr>
                          <a:rPr lang="en-US" sz="2000" b="1" i="1" smtClean="0">
                            <a:solidFill>
                              <a:schemeClr val="bg1"/>
                            </a:solidFill>
                            <a:latin typeface="Cambria Math" panose="02040503050406030204" pitchFamily="18" charset="0"/>
                          </a:rPr>
                        </m:ctrlPr>
                      </m:sSubPr>
                      <m:e>
                        <m:r>
                          <a:rPr lang="en-US" sz="2000" b="1" i="1">
                            <a:solidFill>
                              <a:schemeClr val="bg1"/>
                            </a:solidFill>
                            <a:latin typeface="Cambria Math" panose="02040503050406030204" pitchFamily="18" charset="0"/>
                          </a:rPr>
                          <m:t>𝑳</m:t>
                        </m:r>
                      </m:e>
                      <m:sub>
                        <m:r>
                          <a:rPr lang="en-US" sz="2000" b="1" i="1">
                            <a:solidFill>
                              <a:schemeClr val="bg1"/>
                            </a:solidFill>
                            <a:latin typeface="Cambria Math" panose="02040503050406030204" pitchFamily="18" charset="0"/>
                          </a:rPr>
                          <m:t>𝟐</m:t>
                        </m:r>
                      </m:sub>
                    </m:sSub>
                  </m:oMath>
                </a14:m>
                <a:r>
                  <a:rPr lang="en-US" sz="2000" b="1" dirty="0" smtClean="0">
                    <a:solidFill>
                      <a:schemeClr val="bg1"/>
                    </a:solidFill>
                  </a:rPr>
                  <a:t>-SVM:</a:t>
                </a:r>
                <a:r>
                  <a:rPr lang="en-US" sz="2000" b="1" dirty="0" smtClean="0">
                    <a:solidFill>
                      <a:schemeClr val="accent2">
                        <a:lumMod val="60000"/>
                        <a:lumOff val="40000"/>
                      </a:schemeClr>
                    </a:solidFill>
                  </a:rPr>
                  <a:t>	</a:t>
                </a:r>
                <a:r>
                  <a:rPr lang="en-US" sz="2000" dirty="0"/>
                  <a:t>	</a:t>
                </a:r>
                <a:r>
                  <a:rPr lang="en-US" sz="2000" dirty="0" smtClean="0"/>
                  <a:t>		</a:t>
                </a:r>
                <a:r>
                  <a:rPr lang="en-US" sz="2000" dirty="0" smtClean="0"/>
                  <a:t>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max</m:t>
                                </m:r>
                              </m:fName>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0, 1−</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func>
                          </m:e>
                        </m:d>
                      </m:e>
                      <m:sup>
                        <m:r>
                          <a:rPr lang="en-US" sz="2000" i="1" dirty="0">
                            <a:latin typeface="Cambria Math" panose="02040503050406030204" pitchFamily="18" charset="0"/>
                            <a:ea typeface="Cambria Math" panose="02040503050406030204" pitchFamily="18" charset="0"/>
                          </a:rPr>
                          <m:t>2</m:t>
                        </m:r>
                      </m:sup>
                    </m:sSup>
                  </m:oMath>
                </a14:m>
                <a:endParaRPr lang="en-US" sz="2000" dirty="0" smtClean="0"/>
              </a:p>
              <a:p>
                <a:r>
                  <a:rPr lang="en-US" sz="2000" b="1" dirty="0" smtClean="0">
                    <a:solidFill>
                      <a:schemeClr val="bg1"/>
                    </a:solidFill>
                  </a:rPr>
                  <a:t>Squared Error:</a:t>
                </a:r>
                <a:r>
                  <a:rPr lang="en-US" sz="2000" b="1" dirty="0">
                    <a:solidFill>
                      <a:schemeClr val="bg1"/>
                    </a:solidFill>
                  </a:rPr>
                  <a:t>	</a:t>
                </a:r>
                <a:r>
                  <a:rPr lang="en-US" sz="2000" b="1" dirty="0" smtClean="0"/>
                  <a:t>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r>
                              <a:rPr lang="en-US" sz="2000" i="1" dirty="0">
                                <a:latin typeface="Cambria Math" panose="02040503050406030204" pitchFamily="18" charset="0"/>
                                <a:ea typeface="Cambria Math" panose="02040503050406030204" pitchFamily="18" charset="0"/>
                              </a:rPr>
                              <m:t>−</m:t>
                            </m:r>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sup>
                        <m:r>
                          <a:rPr lang="en-US" sz="2000" i="1" dirty="0">
                            <a:latin typeface="Cambria Math" panose="02040503050406030204" pitchFamily="18" charset="0"/>
                            <a:ea typeface="Cambria Math" panose="02040503050406030204" pitchFamily="18" charset="0"/>
                          </a:rPr>
                          <m:t>2</m:t>
                        </m:r>
                      </m:sup>
                    </m:sSup>
                  </m:oMath>
                </a14:m>
                <a:endParaRPr lang="en-US" dirty="0"/>
              </a:p>
            </p:txBody>
          </p:sp>
        </mc:Choice>
        <mc:Fallback>
          <p:sp>
            <p:nvSpPr>
              <p:cNvPr id="5" name="Rounded Rectangular Callout 4"/>
              <p:cNvSpPr>
                <a:spLocks noRot="1" noChangeAspect="1" noMove="1" noResize="1" noEditPoints="1" noAdjustHandles="1" noChangeArrowheads="1" noChangeShapeType="1" noTextEdit="1"/>
              </p:cNvSpPr>
              <p:nvPr/>
            </p:nvSpPr>
            <p:spPr>
              <a:xfrm>
                <a:off x="4773686" y="4101420"/>
                <a:ext cx="6180826" cy="2070780"/>
              </a:xfrm>
              <a:prstGeom prst="wedgeRoundRectCallout">
                <a:avLst>
                  <a:gd name="adj1" fmla="val -46059"/>
                  <a:gd name="adj2" fmla="val -78065"/>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04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3" end="3"/>
                                            </p:txEl>
                                          </p:spTgt>
                                        </p:tgtEl>
                                        <p:attrNameLst>
                                          <p:attrName>style.opacity</p:attrName>
                                        </p:attrNameLst>
                                      </p:cBhvr>
                                      <p:to>
                                        <p:strVal val="0.5"/>
                                      </p:to>
                                    </p:set>
                                    <p:animEffect filter="image" prLst="opacity: 0.5">
                                      <p:cBhvr rctx="IE">
                                        <p:cTn id="44" dur="indefinite"/>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
                                            <p:txEl>
                                              <p:pRg st="4" end="4"/>
                                            </p:txEl>
                                          </p:spTgt>
                                        </p:tgtEl>
                                        <p:attrNameLst>
                                          <p:attrName>style.opacity</p:attrName>
                                        </p:attrNameLst>
                                      </p:cBhvr>
                                      <p:to>
                                        <p:strVal val="0.5"/>
                                      </p:to>
                                    </p:set>
                                    <p:animEffect filter="image" prLst="opacity: 0.5">
                                      <p:cBhvr rctx="IE">
                                        <p:cTn id="49"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b="0" dirty="0" smtClean="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smtClean="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smtClean="0">
                  <a:ea typeface="Cambria Math" panose="02040503050406030204" pitchFamily="18" charset="0"/>
                </a:endParaRPr>
              </a:p>
              <a:p>
                <a:pPr marL="0" indent="0">
                  <a:buNone/>
                </a:pPr>
                <a:r>
                  <a:rPr lang="en-US" b="0" dirty="0" smtClean="0">
                    <a:ea typeface="Cambria Math" panose="02040503050406030204" pitchFamily="18" charset="0"/>
                  </a:rPr>
                  <a:t>	</a:t>
                </a:r>
                <a:r>
                  <a:rPr lang="en-US" sz="2400" b="0" dirty="0" smtClean="0">
                    <a:ea typeface="Cambria Math" panose="02040503050406030204" pitchFamily="18" charset="0"/>
                  </a:rPr>
                  <a:t>Let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b="0" i="1">
                            <a:latin typeface="Cambria Math" panose="02040503050406030204" pitchFamily="18" charset="0"/>
                          </a:rPr>
                          <m:t>𝑖</m:t>
                        </m:r>
                        <m:r>
                          <a:rPr lang="en-US" sz="2400" b="0" i="1">
                            <a:latin typeface="Cambria Math" panose="02040503050406030204" pitchFamily="18" charset="0"/>
                          </a:rPr>
                          <m:t>∈</m:t>
                        </m:r>
                        <m:r>
                          <a:rPr lang="en-US" sz="2400" b="0" i="1">
                            <a:latin typeface="Cambria Math" panose="02040503050406030204" pitchFamily="18" charset="0"/>
                          </a:rPr>
                          <m:t>𝒜</m:t>
                        </m:r>
                      </m:sub>
                      <m:sup/>
                      <m:e>
                        <m:r>
                          <a:rPr lang="en-US" sz="2400" b="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b="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a:latin typeface="Cambria Math" panose="02040503050406030204" pitchFamily="18" charset="0"/>
                                  </a:rPr>
                                  <m:t>𝛽</m:t>
                                </m:r>
                              </m:e>
                              <m:sub>
                                <m:r>
                                  <a:rPr lang="en-US" sz="2400" b="0" i="1" smtClean="0">
                                    <a:latin typeface="Cambria Math" panose="02040503050406030204" pitchFamily="18" charset="0"/>
                                  </a:rPr>
                                  <m:t>1</m:t>
                                </m:r>
                              </m:sub>
                              <m:sup>
                                <m:r>
                                  <a:rPr lang="en-US" sz="2400" b="0" i="1">
                                    <a:latin typeface="Cambria Math" panose="02040503050406030204" pitchFamily="18" charset="0"/>
                                  </a:rPr>
                                  <m:t>∗</m:t>
                                </m:r>
                              </m:sup>
                            </m:sSubSup>
                          </m:e>
                        </m:d>
                      </m:e>
                    </m:nary>
                    <m:r>
                      <a:rPr lang="en-US" sz="2400" b="0" i="1" dirty="0" smtClean="0">
                        <a:latin typeface="Cambria Math" panose="02040503050406030204" pitchFamily="18" charset="0"/>
                        <a:ea typeface="Cambria Math" panose="02040503050406030204" pitchFamily="18" charset="0"/>
                      </a:rPr>
                      <m:t> −</m:t>
                    </m:r>
                    <m:nary>
                      <m:naryPr>
                        <m:chr m:val="∑"/>
                        <m:supHide m:val="on"/>
                        <m:ctrlPr>
                          <a:rPr lang="en-US" sz="2400" i="1" smtClean="0">
                            <a:latin typeface="Cambria Math" panose="02040503050406030204" pitchFamily="18" charset="0"/>
                          </a:rPr>
                        </m:ctrlPr>
                      </m:naryPr>
                      <m:sub>
                        <m:r>
                          <m:rPr>
                            <m:brk m:alnAt="7"/>
                          </m:rPr>
                          <a:rPr lang="en-US" sz="2400" b="0" i="1">
                            <a:latin typeface="Cambria Math" panose="02040503050406030204" pitchFamily="18" charset="0"/>
                          </a:rPr>
                          <m:t>𝑖</m:t>
                        </m:r>
                        <m:r>
                          <a:rPr lang="en-US" sz="2400" b="0" i="1">
                            <a:latin typeface="Cambria Math" panose="02040503050406030204" pitchFamily="18" charset="0"/>
                          </a:rPr>
                          <m:t>∈</m:t>
                        </m:r>
                        <m:r>
                          <a:rPr lang="en-US" sz="2400" b="0" i="1">
                            <a:latin typeface="Cambria Math" panose="02040503050406030204" pitchFamily="18" charset="0"/>
                          </a:rPr>
                          <m:t>ℛ</m:t>
                        </m:r>
                      </m:sub>
                      <m:sup/>
                      <m:e>
                        <m:r>
                          <a:rPr lang="en-US" sz="2400" b="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b="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a:latin typeface="Cambria Math" panose="02040503050406030204" pitchFamily="18" charset="0"/>
                                  </a:rPr>
                                  <m:t>𝛽</m:t>
                                </m:r>
                              </m:e>
                              <m:sub>
                                <m:r>
                                  <a:rPr lang="en-US" sz="2400" b="0" i="1" smtClean="0">
                                    <a:latin typeface="Cambria Math" panose="02040503050406030204" pitchFamily="18" charset="0"/>
                                  </a:rPr>
                                  <m:t>1</m:t>
                                </m:r>
                              </m:sub>
                              <m:sup>
                                <m:r>
                                  <a:rPr lang="en-US" sz="2400" b="0" i="1">
                                    <a:latin typeface="Cambria Math" panose="02040503050406030204" pitchFamily="18" charset="0"/>
                                  </a:rPr>
                                  <m:t>∗</m:t>
                                </m:r>
                              </m:sup>
                            </m:sSubSup>
                          </m:e>
                        </m:d>
                      </m:e>
                    </m:nary>
                  </m:oMath>
                </a14:m>
                <a:r>
                  <a:rPr lang="en-US" sz="2400" i="1" dirty="0" smtClean="0">
                    <a:latin typeface="Cambria Math" panose="02040503050406030204" pitchFamily="18" charset="0"/>
                  </a:rPr>
                  <a:t> .</a:t>
                </a:r>
              </a:p>
              <a:p>
                <a:pPr marL="0" indent="0">
                  <a:buNone/>
                </a:pPr>
                <a:r>
                  <a:rPr lang="en-US" sz="2400" dirty="0" smtClean="0"/>
                  <a:t>	Then    </a:t>
                </a:r>
                <a14:m>
                  <m:oMath xmlns:m="http://schemas.openxmlformats.org/officeDocument/2006/math">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2</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𝑟</m:t>
                        </m:r>
                      </m:e>
                    </m:d>
                  </m:oMath>
                </a14:m>
                <a:r>
                  <a:rPr lang="en-US" sz="2400" i="1" dirty="0" smtClean="0">
                    <a:latin typeface="Cambria Math" panose="02040503050406030204" pitchFamily="18" charset="0"/>
                  </a:rPr>
                  <a:t> </a:t>
                </a:r>
                <a:r>
                  <a:rPr lang="en-US" sz="2400" i="1" dirty="0" smtClean="0">
                    <a:latin typeface="Cambria Math" panose="02040503050406030204" pitchFamily="18" charset="0"/>
                  </a:rPr>
                  <a:t>,</a:t>
                </a:r>
                <a:endParaRPr lang="en-US" sz="2400" i="1" dirty="0" smtClean="0">
                  <a:latin typeface="Cambria Math" panose="02040503050406030204" pitchFamily="18" charset="0"/>
                </a:endParaRPr>
              </a:p>
              <a:p>
                <a:pPr marL="0" indent="0">
                  <a:buNone/>
                </a:pPr>
                <a:r>
                  <a:rPr lang="en-US" sz="2400" dirty="0" smtClean="0"/>
                  <a:t>	w</a:t>
                </a:r>
                <a:r>
                  <a:rPr lang="en-US" sz="2400" b="0" dirty="0" smtClean="0"/>
                  <a:t>here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e>
                    </m:d>
                  </m:oMath>
                </a14:m>
                <a:r>
                  <a:rPr lang="en-US" sz="2400" dirty="0" smtClean="0"/>
                  <a:t>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39" name="Rounded Rectangle 38"/>
          <p:cNvSpPr/>
          <p:nvPr/>
        </p:nvSpPr>
        <p:spPr>
          <a:xfrm>
            <a:off x="6061859" y="4067336"/>
            <a:ext cx="1728354" cy="574874"/>
          </a:xfrm>
          <a:prstGeom prst="roundRect">
            <a:avLst/>
          </a:prstGeom>
          <a:solidFill>
            <a:schemeClr val="accent4">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893748" y="4071835"/>
            <a:ext cx="1806408" cy="574874"/>
          </a:xfrm>
          <a:prstGeom prst="roundRect">
            <a:avLst/>
          </a:prstGeom>
          <a:solidFill>
            <a:schemeClr val="accent6">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Bound </a:t>
                </a:r>
                <a14:m>
                  <m:oMath xmlns:m="http://schemas.openxmlformats.org/officeDocument/2006/math">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a:latin typeface="Cambria Math" panose="02040503050406030204" pitchFamily="18" charset="0"/>
                              </a:rPr>
                              <m:t>𝛽</m:t>
                            </m:r>
                          </m:e>
                          <m:sub>
                            <m:r>
                              <a:rPr lang="en-US" b="0" i="1">
                                <a:latin typeface="Cambria Math" panose="02040503050406030204" pitchFamily="18" charset="0"/>
                              </a:rPr>
                              <m:t>1</m:t>
                            </m:r>
                          </m:sub>
                          <m:sup>
                            <m:r>
                              <a:rPr lang="en-US" b="0" i="1">
                                <a:latin typeface="Cambria Math" panose="02040503050406030204" pitchFamily="18" charset="0"/>
                              </a:rPr>
                              <m:t>∗</m:t>
                            </m:r>
                          </m:sup>
                        </m:sSubSup>
                        <m:r>
                          <a:rPr lang="en-US" b="0" i="1">
                            <a:latin typeface="Cambria Math" panose="02040503050406030204" pitchFamily="18" charset="0"/>
                          </a:rPr>
                          <m:t>−</m:t>
                        </m:r>
                        <m:sSubSup>
                          <m:sSubSupPr>
                            <m:ctrlPr>
                              <a:rPr lang="en-US" i="1">
                                <a:latin typeface="Cambria Math" panose="02040503050406030204" pitchFamily="18" charset="0"/>
                              </a:rPr>
                            </m:ctrlPr>
                          </m:sSubSupPr>
                          <m:e>
                            <m:r>
                              <a:rPr lang="en-US" b="0" i="1">
                                <a:latin typeface="Cambria Math" panose="02040503050406030204" pitchFamily="18" charset="0"/>
                              </a:rPr>
                              <m:t>𝛽</m:t>
                            </m:r>
                          </m:e>
                          <m:sub>
                            <m:r>
                              <a:rPr lang="en-US" b="0" i="1">
                                <a:latin typeface="Cambria Math" panose="02040503050406030204" pitchFamily="18" charset="0"/>
                              </a:rPr>
                              <m:t>2</m:t>
                            </m:r>
                          </m:sub>
                          <m:sup>
                            <m:r>
                              <a:rPr lang="en-US" b="0" i="1">
                                <a:latin typeface="Cambria Math" panose="02040503050406030204" pitchFamily="18" charset="0"/>
                              </a:rPr>
                              <m:t>∗</m:t>
                            </m:r>
                          </m:sup>
                        </m:sSubSup>
                      </m:e>
                    </m:d>
                  </m:oMath>
                </a14:m>
                <a:r>
                  <a:rPr lang="en-US" dirty="0" smtClean="0"/>
                  <a:t> (Theorem 1)</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4"/>
                <a:stretch>
                  <a:fillRect l="-2516" b="-221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9</a:t>
            </a:fld>
            <a:endParaRPr lang="en-US"/>
          </a:p>
        </p:txBody>
      </p:sp>
      <p:sp>
        <p:nvSpPr>
          <p:cNvPr id="5" name="Oval 4"/>
          <p:cNvSpPr/>
          <p:nvPr/>
        </p:nvSpPr>
        <p:spPr>
          <a:xfrm>
            <a:off x="2783301" y="2261889"/>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20712" y="225386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58122" y="226188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9553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3294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70352" y="2253866"/>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0776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4517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8258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19992" y="2253865"/>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p:cNvSpPr/>
          <p:nvPr/>
        </p:nvSpPr>
        <p:spPr>
          <a:xfrm rot="16200000">
            <a:off x="4126828" y="1366120"/>
            <a:ext cx="312820" cy="2999870"/>
          </a:xfrm>
          <a:prstGeom prst="leftBrace">
            <a:avLst>
              <a:gd name="adj1" fmla="val 81410"/>
              <a:gd name="adj2" fmla="val 50000"/>
            </a:avLst>
          </a:prstGeom>
          <a:ln w="38100">
            <a:solidFill>
              <a:schemeClr val="accent1">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021592" y="2997021"/>
                <a:ext cx="2224236"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oMath>
                  </m:oMathPara>
                </a14:m>
                <a:endParaRPr lang="en-US" dirty="0"/>
              </a:p>
              <a:p>
                <a:pPr algn="ctr"/>
                <a:r>
                  <a:rPr lang="en-US" b="0" dirty="0" smtClean="0"/>
                  <a:t>optimal solution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021592" y="2997021"/>
                <a:ext cx="2224236" cy="646331"/>
              </a:xfrm>
              <a:prstGeom prst="rect">
                <a:avLst/>
              </a:prstGeom>
              <a:blipFill>
                <a:blip r:embed="rId5"/>
                <a:stretch>
                  <a:fillRect l="-1918" b="-14151"/>
                </a:stretch>
              </a:blipFill>
            </p:spPr>
            <p:txBody>
              <a:bodyPr/>
              <a:lstStyle/>
              <a:p>
                <a:r>
                  <a:rPr lang="en-US">
                    <a:noFill/>
                  </a:rPr>
                  <a:t> </a:t>
                </a:r>
              </a:p>
            </p:txBody>
          </p:sp>
        </mc:Fallback>
      </mc:AlternateContent>
      <p:sp>
        <p:nvSpPr>
          <p:cNvPr id="20" name="Left Brace 19"/>
          <p:cNvSpPr/>
          <p:nvPr/>
        </p:nvSpPr>
        <p:spPr>
          <a:xfrm rot="16200000">
            <a:off x="6276467" y="1361768"/>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5355667" y="2997021"/>
                <a:ext cx="2523433"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𝑊</m:t>
                          </m:r>
                        </m:e>
                        <m:sub>
                          <m:r>
                            <a:rPr lang="en-US" b="0" i="1" smtClean="0">
                              <a:solidFill>
                                <a:schemeClr val="accent6">
                                  <a:lumMod val="75000"/>
                                </a:schemeClr>
                              </a:solidFill>
                              <a:latin typeface="Cambria Math" panose="02040503050406030204" pitchFamily="18" charset="0"/>
                            </a:rPr>
                            <m:t>2</m:t>
                          </m:r>
                        </m:sub>
                      </m:sSub>
                    </m:oMath>
                  </m:oMathPara>
                </a14:m>
                <a:endParaRPr lang="en-US" dirty="0">
                  <a:solidFill>
                    <a:schemeClr val="accent6">
                      <a:lumMod val="75000"/>
                    </a:schemeClr>
                  </a:solidFill>
                </a:endParaRPr>
              </a:p>
              <a:p>
                <a:pPr algn="ctr"/>
                <a:r>
                  <a:rPr lang="en-US" dirty="0" smtClean="0">
                    <a:solidFill>
                      <a:schemeClr val="accent6">
                        <a:lumMod val="75000"/>
                      </a:schemeClr>
                    </a:solidFill>
                  </a:rPr>
                  <a:t>optimal solution </a:t>
                </a:r>
                <a14:m>
                  <m:oMath xmlns:m="http://schemas.openxmlformats.org/officeDocument/2006/math">
                    <m:sSubSup>
                      <m:sSubSupPr>
                        <m:ctrlPr>
                          <a:rPr lang="en-US" i="1">
                            <a:solidFill>
                              <a:schemeClr val="accent6">
                                <a:lumMod val="75000"/>
                              </a:schemeClr>
                            </a:solidFill>
                            <a:latin typeface="Cambria Math" panose="02040503050406030204" pitchFamily="18" charset="0"/>
                          </a:rPr>
                        </m:ctrlPr>
                      </m:sSubSupPr>
                      <m:e>
                        <m:r>
                          <a:rPr lang="en-US" i="1">
                            <a:solidFill>
                              <a:schemeClr val="accent6">
                                <a:lumMod val="75000"/>
                              </a:schemeClr>
                            </a:solidFill>
                            <a:latin typeface="Cambria Math" panose="02040503050406030204" pitchFamily="18" charset="0"/>
                          </a:rPr>
                          <m:t>𝛽</m:t>
                        </m:r>
                      </m:e>
                      <m:sub>
                        <m:r>
                          <a:rPr lang="en-US" b="0" i="1" smtClean="0">
                            <a:solidFill>
                              <a:schemeClr val="accent6">
                                <a:lumMod val="75000"/>
                              </a:schemeClr>
                            </a:solidFill>
                            <a:latin typeface="Cambria Math" panose="02040503050406030204" pitchFamily="18" charset="0"/>
                          </a:rPr>
                          <m:t>2</m:t>
                        </m:r>
                      </m:sub>
                      <m:sup>
                        <m:r>
                          <a:rPr lang="en-US" i="1">
                            <a:solidFill>
                              <a:schemeClr val="accent6">
                                <a:lumMod val="75000"/>
                              </a:schemeClr>
                            </a:solidFill>
                            <a:latin typeface="Cambria Math" panose="02040503050406030204" pitchFamily="18" charset="0"/>
                          </a:rPr>
                          <m:t>∗</m:t>
                        </m:r>
                      </m:sup>
                    </m:sSubSup>
                  </m:oMath>
                </a14:m>
                <a:endParaRPr lang="en-US" dirty="0">
                  <a:solidFill>
                    <a:schemeClr val="accent6">
                      <a:lumMod val="75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55667" y="2997021"/>
                <a:ext cx="2523433" cy="646331"/>
              </a:xfrm>
              <a:prstGeom prst="rect">
                <a:avLst/>
              </a:prstGeom>
              <a:blipFill>
                <a:blip r:embed="rId6"/>
                <a:stretch>
                  <a:fillRect b="-14151"/>
                </a:stretch>
              </a:blipFill>
            </p:spPr>
            <p:txBody>
              <a:bodyPr/>
              <a:lstStyle/>
              <a:p>
                <a:r>
                  <a:rPr lang="en-US">
                    <a:noFill/>
                  </a:rPr>
                  <a:t> </a:t>
                </a:r>
              </a:p>
            </p:txBody>
          </p:sp>
        </mc:Fallback>
      </mc:AlternateContent>
      <p:cxnSp>
        <p:nvCxnSpPr>
          <p:cNvPr id="28" name="Straight Arrow Connector 27"/>
          <p:cNvCxnSpPr/>
          <p:nvPr/>
        </p:nvCxnSpPr>
        <p:spPr>
          <a:xfrm>
            <a:off x="1895059" y="3645198"/>
            <a:ext cx="5965567"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034449" y="3565544"/>
            <a:ext cx="918410" cy="461665"/>
          </a:xfrm>
          <a:prstGeom prst="rect">
            <a:avLst/>
          </a:prstGeom>
          <a:noFill/>
        </p:spPr>
        <p:txBody>
          <a:bodyPr wrap="square" rtlCol="0">
            <a:spAutoFit/>
          </a:bodyPr>
          <a:lstStyle/>
          <a:p>
            <a:r>
              <a:rPr lang="en-US" sz="2400" dirty="0" smtClean="0">
                <a:solidFill>
                  <a:schemeClr val="bg2">
                    <a:lumMod val="75000"/>
                  </a:schemeClr>
                </a:solidFill>
              </a:rPr>
              <a:t>time</a:t>
            </a:r>
            <a:endParaRPr lang="en-US" sz="2400" dirty="0">
              <a:solidFill>
                <a:schemeClr val="bg2">
                  <a:lumMod val="75000"/>
                </a:schemeClr>
              </a:solidFill>
            </a:endParaRPr>
          </a:p>
        </p:txBody>
      </p:sp>
      <p:sp>
        <p:nvSpPr>
          <p:cNvPr id="30" name="Rounded Rectangle 29"/>
          <p:cNvSpPr/>
          <p:nvPr/>
        </p:nvSpPr>
        <p:spPr>
          <a:xfrm>
            <a:off x="2783301" y="2134770"/>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007760" y="2134770"/>
            <a:ext cx="1925052" cy="574874"/>
          </a:xfrm>
          <a:prstGeom prst="roundRect">
            <a:avLst/>
          </a:prstGeom>
          <a:solidFill>
            <a:schemeClr val="accent6">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2591922" y="1763262"/>
                <a:ext cx="2344064" cy="369332"/>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𝓡</m:t>
                    </m:r>
                  </m:oMath>
                </a14:m>
                <a:r>
                  <a:rPr lang="en-US" dirty="0" smtClean="0"/>
                  <a:t>=removed samples</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591922" y="1763262"/>
                <a:ext cx="2344064" cy="369332"/>
              </a:xfrm>
              <a:prstGeom prst="rect">
                <a:avLst/>
              </a:prstGeom>
              <a:blipFill>
                <a:blip r:embed="rId7"/>
                <a:stretch>
                  <a:fillRect t="-8197" r="-20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007759" y="1768752"/>
                <a:ext cx="2402315" cy="369332"/>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𝓐</m:t>
                    </m:r>
                  </m:oMath>
                </a14:m>
                <a:r>
                  <a:rPr lang="en-US" dirty="0" smtClean="0"/>
                  <a:t>=added samples</a:t>
                </a:r>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6007759" y="1768752"/>
                <a:ext cx="2402315" cy="369332"/>
              </a:xfrm>
              <a:prstGeom prst="rect">
                <a:avLst/>
              </a:prstGeom>
              <a:blipFill>
                <a:blip r:embed="rId8"/>
                <a:stretch>
                  <a:fillRect t="-8197" b="-24590"/>
                </a:stretch>
              </a:blipFill>
            </p:spPr>
            <p:txBody>
              <a:bodyPr/>
              <a:lstStyle/>
              <a:p>
                <a:r>
                  <a:rPr lang="en-US">
                    <a:noFill/>
                  </a:rPr>
                  <a:t> </a:t>
                </a:r>
              </a:p>
            </p:txBody>
          </p:sp>
        </mc:Fallback>
      </mc:AlternateContent>
      <p:sp>
        <p:nvSpPr>
          <p:cNvPr id="36" name="TextBox 35"/>
          <p:cNvSpPr txBox="1"/>
          <p:nvPr/>
        </p:nvSpPr>
        <p:spPr>
          <a:xfrm>
            <a:off x="1618246" y="1438371"/>
            <a:ext cx="1620252"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dirty="0" smtClean="0">
                <a:solidFill>
                  <a:schemeClr val="bg2">
                    <a:lumMod val="50000"/>
                  </a:schemeClr>
                </a:solidFill>
              </a:rPr>
              <a:t>…</a:t>
            </a:r>
            <a:endParaRPr lang="en-US" sz="8000" dirty="0">
              <a:solidFill>
                <a:schemeClr val="bg2">
                  <a:lumMod val="50000"/>
                </a:schemeClr>
              </a:solidFill>
            </a:endParaRPr>
          </a:p>
        </p:txBody>
      </p:sp>
      <mc:AlternateContent xmlns:mc="http://schemas.openxmlformats.org/markup-compatibility/2006" xmlns:a14="http://schemas.microsoft.com/office/drawing/2010/main">
        <mc:Choice Requires="a14">
          <p:sp>
            <p:nvSpPr>
              <p:cNvPr id="17" name="TextBox 16"/>
              <p:cNvSpPr txBox="1"/>
              <p:nvPr/>
            </p:nvSpPr>
            <p:spPr>
              <a:xfrm>
                <a:off x="1261872" y="6107571"/>
                <a:ext cx="8553933" cy="615553"/>
              </a:xfrm>
              <a:prstGeom prst="rect">
                <a:avLst/>
              </a:prstGeom>
              <a:noFill/>
            </p:spPr>
            <p:txBody>
              <a:bodyPr wrap="square" rtlCol="0">
                <a:spAutoFit/>
              </a:bodyPr>
              <a:lstStyle/>
              <a:p>
                <a:r>
                  <a:rPr lang="en-US" sz="1600" dirty="0" smtClean="0">
                    <a:solidFill>
                      <a:schemeClr val="tx1">
                        <a:lumMod val="75000"/>
                        <a:lumOff val="25000"/>
                      </a:schemeClr>
                    </a:solidFill>
                  </a:rPr>
                  <a:t>Okumura et al. 2015 provide the bounds for the prediction of </a:t>
                </a:r>
                <a14:m>
                  <m:oMath xmlns:m="http://schemas.openxmlformats.org/officeDocument/2006/math">
                    <m:sSubSup>
                      <m:sSubSupPr>
                        <m:ctrlPr>
                          <a:rPr lang="en-US" sz="1600" b="0" i="1" smtClean="0">
                            <a:solidFill>
                              <a:schemeClr val="tx1">
                                <a:lumMod val="75000"/>
                                <a:lumOff val="25000"/>
                              </a:schemeClr>
                            </a:solidFill>
                            <a:latin typeface="Cambria Math" panose="02040503050406030204" pitchFamily="18" charset="0"/>
                          </a:rPr>
                        </m:ctrlPr>
                      </m:sSubSupPr>
                      <m:e>
                        <m:r>
                          <a:rPr lang="en-US" sz="1600" b="0" i="1" smtClean="0">
                            <a:solidFill>
                              <a:schemeClr val="tx1">
                                <a:lumMod val="75000"/>
                                <a:lumOff val="25000"/>
                              </a:schemeClr>
                            </a:solidFill>
                            <a:latin typeface="Cambria Math" panose="02040503050406030204" pitchFamily="18" charset="0"/>
                          </a:rPr>
                          <m:t>𝛽</m:t>
                        </m:r>
                      </m:e>
                      <m:sub>
                        <m:r>
                          <a:rPr lang="en-US" sz="1600" b="0" i="1" smtClean="0">
                            <a:solidFill>
                              <a:schemeClr val="tx1">
                                <a:lumMod val="75000"/>
                                <a:lumOff val="25000"/>
                              </a:schemeClr>
                            </a:solidFill>
                            <a:latin typeface="Cambria Math" panose="02040503050406030204" pitchFamily="18" charset="0"/>
                          </a:rPr>
                          <m:t>2</m:t>
                        </m:r>
                      </m:sub>
                      <m:sup>
                        <m:r>
                          <a:rPr lang="en-US" sz="1600" b="0" i="1" smtClean="0">
                            <a:solidFill>
                              <a:schemeClr val="tx1">
                                <a:lumMod val="75000"/>
                                <a:lumOff val="25000"/>
                              </a:schemeClr>
                            </a:solidFill>
                            <a:latin typeface="Cambria Math" panose="02040503050406030204" pitchFamily="18" charset="0"/>
                          </a:rPr>
                          <m:t>∗</m:t>
                        </m:r>
                      </m:sup>
                    </m:sSubSup>
                  </m:oMath>
                </a14:m>
                <a:r>
                  <a:rPr lang="en-US" sz="1600" dirty="0" smtClean="0">
                    <a:solidFill>
                      <a:schemeClr val="tx1">
                        <a:lumMod val="75000"/>
                        <a:lumOff val="25000"/>
                      </a:schemeClr>
                    </a:solidFill>
                  </a:rPr>
                  <a:t> for a new sample.</a:t>
                </a:r>
                <a:endParaRPr lang="en-US" sz="1600" dirty="0">
                  <a:solidFill>
                    <a:schemeClr val="tx1">
                      <a:lumMod val="75000"/>
                      <a:lumOff val="25000"/>
                    </a:schemeClr>
                  </a:solidFill>
                </a:endParaRPr>
              </a:p>
              <a:p>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261872" y="6107571"/>
                <a:ext cx="8553933" cy="615553"/>
              </a:xfrm>
              <a:prstGeom prst="rect">
                <a:avLst/>
              </a:prstGeom>
              <a:blipFill>
                <a:blip r:embed="rId9"/>
                <a:stretch>
                  <a:fillRect l="-356" t="-2970"/>
                </a:stretch>
              </a:blipFill>
            </p:spPr>
            <p:txBody>
              <a:bodyPr/>
              <a:lstStyle/>
              <a:p>
                <a:r>
                  <a:rPr lang="en-US">
                    <a:noFill/>
                  </a:rPr>
                  <a:t> </a:t>
                </a:r>
              </a:p>
            </p:txBody>
          </p:sp>
        </mc:Fallback>
      </mc:AlternateContent>
    </p:spTree>
    <p:extLst>
      <p:ext uri="{BB962C8B-B14F-4D97-AF65-F5344CB8AC3E}">
        <p14:creationId xmlns:p14="http://schemas.microsoft.com/office/powerpoint/2010/main" val="27478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20" grpId="0" animBg="1"/>
      <p:bldP spid="21" grpId="0"/>
      <p:bldP spid="29" grpId="0"/>
      <p:bldP spid="30" grpId="0" animBg="1"/>
      <p:bldP spid="31" grpId="0" animBg="1"/>
      <p:bldP spid="33" grpId="0"/>
      <p:bldP spid="34" grpId="0"/>
      <p:bldP spid="36" grpId="0"/>
      <p:bldP spid="17" grpId="0"/>
    </p:bldLst>
  </p:timing>
</p:sld>
</file>

<file path=ppt/theme/theme1.xml><?xml version="1.0" encoding="utf-8"?>
<a:theme xmlns:a="http://schemas.openxmlformats.org/drawingml/2006/main" name="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95230</TotalTime>
  <Words>2147</Words>
  <Application>Microsoft Office PowerPoint</Application>
  <PresentationFormat>Widescreen</PresentationFormat>
  <Paragraphs>285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Century Schoolbook</vt:lpstr>
      <vt:lpstr>Wingdings</vt:lpstr>
      <vt:lpstr>Wingdings 2</vt:lpstr>
      <vt:lpstr>View</vt:lpstr>
      <vt:lpstr>Online Linear Models for Edge Computing</vt:lpstr>
      <vt:lpstr>Setting </vt:lpstr>
      <vt:lpstr>Existing Approaches</vt:lpstr>
      <vt:lpstr>Motivation</vt:lpstr>
      <vt:lpstr>Our Contribution</vt:lpstr>
      <vt:lpstr>The Approach</vt:lpstr>
      <vt:lpstr>DRUiD Example</vt:lpstr>
      <vt:lpstr>Definitions</vt:lpstr>
      <vt:lpstr>Bound ‖β_1^∗-β_2^∗ ‖ (Theorem 1)</vt:lpstr>
      <vt:lpstr>Bound of Common Objective Functions</vt:lpstr>
      <vt:lpstr>DRUiD Algorithm</vt:lpstr>
      <vt:lpstr>Adaptive Threshold</vt:lpstr>
      <vt:lpstr>Experimental Results</vt:lpstr>
      <vt:lpstr>Baselines</vt:lpstr>
      <vt:lpstr>Electricity Pricing Dataset</vt:lpstr>
      <vt:lpstr>Sine1+</vt:lpstr>
      <vt:lpstr>Sine1+ (Cont.)</vt:lpstr>
      <vt:lpstr>Additional Results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Linear Models for Edge Computing</dc:title>
  <dc:creator>Hadar Sivan</dc:creator>
  <cp:lastModifiedBy>Hadar Sivan</cp:lastModifiedBy>
  <cp:revision>504</cp:revision>
  <dcterms:created xsi:type="dcterms:W3CDTF">2019-06-20T06:46:53Z</dcterms:created>
  <dcterms:modified xsi:type="dcterms:W3CDTF">2019-09-08T11:18:01Z</dcterms:modified>
</cp:coreProperties>
</file>