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45"/>
  </p:notesMasterIdLst>
  <p:sldIdLst>
    <p:sldId id="302" r:id="rId3"/>
    <p:sldId id="258" r:id="rId4"/>
    <p:sldId id="261" r:id="rId5"/>
    <p:sldId id="303" r:id="rId6"/>
    <p:sldId id="304" r:id="rId7"/>
    <p:sldId id="305" r:id="rId8"/>
    <p:sldId id="264" r:id="rId9"/>
    <p:sldId id="306" r:id="rId10"/>
    <p:sldId id="307" r:id="rId11"/>
    <p:sldId id="308" r:id="rId12"/>
    <p:sldId id="309" r:id="rId13"/>
    <p:sldId id="310" r:id="rId14"/>
    <p:sldId id="311" r:id="rId15"/>
    <p:sldId id="273" r:id="rId16"/>
    <p:sldId id="288" r:id="rId17"/>
    <p:sldId id="289" r:id="rId18"/>
    <p:sldId id="291" r:id="rId19"/>
    <p:sldId id="290" r:id="rId20"/>
    <p:sldId id="269" r:id="rId21"/>
    <p:sldId id="292" r:id="rId22"/>
    <p:sldId id="312" r:id="rId23"/>
    <p:sldId id="313" r:id="rId24"/>
    <p:sldId id="282" r:id="rId25"/>
    <p:sldId id="276" r:id="rId26"/>
    <p:sldId id="314" r:id="rId27"/>
    <p:sldId id="315" r:id="rId28"/>
    <p:sldId id="278" r:id="rId29"/>
    <p:sldId id="316" r:id="rId30"/>
    <p:sldId id="317" r:id="rId31"/>
    <p:sldId id="284" r:id="rId32"/>
    <p:sldId id="285" r:id="rId33"/>
    <p:sldId id="294" r:id="rId34"/>
    <p:sldId id="296" r:id="rId35"/>
    <p:sldId id="299" r:id="rId36"/>
    <p:sldId id="297" r:id="rId37"/>
    <p:sldId id="301" r:id="rId38"/>
    <p:sldId id="300" r:id="rId39"/>
    <p:sldId id="318" r:id="rId40"/>
    <p:sldId id="295" r:id="rId41"/>
    <p:sldId id="319" r:id="rId42"/>
    <p:sldId id="286" r:id="rId43"/>
    <p:sldId id="275" r:id="rId4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F50"/>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3464" autoAdjust="0"/>
  </p:normalViewPr>
  <p:slideViewPr>
    <p:cSldViewPr snapToGrid="0">
      <p:cViewPr varScale="1">
        <p:scale>
          <a:sx n="63" d="100"/>
          <a:sy n="63" d="100"/>
        </p:scale>
        <p:origin x="750" y="4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A39C3F-FB5C-40F7-B039-DABF896C5A08}" type="datetimeFigureOut">
              <a:rPr lang="en-US" smtClean="0"/>
              <a:t>9/8/2019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A346A4-D4EE-4710-AB7A-F1894BC48E87}" type="slidenum">
              <a:rPr lang="en-US" smtClean="0"/>
              <a:t>‹#›</a:t>
            </a:fld>
            <a:endParaRPr lang="en-US"/>
          </a:p>
        </p:txBody>
      </p:sp>
    </p:spTree>
    <p:extLst>
      <p:ext uri="{BB962C8B-B14F-4D97-AF65-F5344CB8AC3E}">
        <p14:creationId xmlns:p14="http://schemas.microsoft.com/office/powerpoint/2010/main" val="12222230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he-IL" baseline="0" dirty="0" smtClean="0"/>
              <a:t>שלום, קוראים לי הדר ואני מציגה את העבודה שלנו על </a:t>
            </a:r>
            <a:r>
              <a:rPr lang="en-US" baseline="0" dirty="0" smtClean="0"/>
              <a:t>Online Liner Models for Edge Computing settings</a:t>
            </a:r>
            <a:r>
              <a:rPr lang="he-IL" baseline="0" dirty="0" smtClean="0"/>
              <a:t> עם המנחים שלי משה גבל ואסף </a:t>
            </a:r>
            <a:r>
              <a:rPr lang="he-IL" baseline="0" dirty="0" err="1" smtClean="0"/>
              <a:t>שוסטר</a:t>
            </a:r>
            <a:r>
              <a:rPr lang="he-IL" baseline="0" dirty="0" smtClean="0"/>
              <a:t>.</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1A346A4-D4EE-4710-AB7A-F1894BC48E8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22940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he-IL" dirty="0" smtClean="0"/>
              <a:t>במקרה של </a:t>
            </a:r>
            <a:r>
              <a:rPr lang="en-US" dirty="0" err="1" smtClean="0"/>
              <a:t>DRUiD</a:t>
            </a:r>
            <a:r>
              <a:rPr lang="he-IL" dirty="0" smtClean="0"/>
              <a:t> אנחנו </a:t>
            </a:r>
            <a:r>
              <a:rPr lang="he-IL" dirty="0" err="1" smtClean="0"/>
              <a:t>מנטרים</a:t>
            </a:r>
            <a:r>
              <a:rPr lang="he-IL" dirty="0" smtClean="0"/>
              <a:t> את המרחק </a:t>
            </a:r>
            <a:r>
              <a:rPr lang="he-IL" dirty="0" err="1" smtClean="0"/>
              <a:t>האוקלידי</a:t>
            </a:r>
            <a:r>
              <a:rPr lang="he-IL" dirty="0" smtClean="0"/>
              <a:t>.</a:t>
            </a:r>
          </a:p>
          <a:p>
            <a:pPr algn="r" rtl="1"/>
            <a:r>
              <a:rPr lang="he-IL" dirty="0" smtClean="0"/>
              <a:t>נניח ויש לנו דרך יעילה לחסום את המרחק </a:t>
            </a:r>
            <a:r>
              <a:rPr lang="he-IL" dirty="0" err="1" smtClean="0"/>
              <a:t>האוקלידי</a:t>
            </a:r>
            <a:r>
              <a:rPr lang="he-IL" dirty="0" smtClean="0"/>
              <a:t> בין שני מודלים,</a:t>
            </a:r>
            <a:r>
              <a:rPr lang="he-IL" baseline="0" dirty="0" smtClean="0"/>
              <a:t> ישן וחדש, מבלי שנצטרך לחשב מפורשות את המודל החדש.</a:t>
            </a:r>
          </a:p>
          <a:p>
            <a:pPr algn="r" rtl="1"/>
            <a:r>
              <a:rPr lang="he-IL" baseline="0" dirty="0" smtClean="0"/>
              <a:t>בשלב מסוים בזמן אנחנו מחשבים מודל שנקרא לו </a:t>
            </a:r>
            <a:r>
              <a:rPr lang="en-US" baseline="0" dirty="0" smtClean="0"/>
              <a:t>beta_1</a:t>
            </a:r>
            <a:r>
              <a:rPr lang="he-IL" baseline="0" dirty="0" smtClean="0"/>
              <a:t>, שהוא המודל האופטימלי על הדוגמאות בחלון בזמן הזה.</a:t>
            </a:r>
          </a:p>
          <a:p>
            <a:pPr algn="r" rtl="1"/>
            <a:r>
              <a:rPr lang="he-IL" baseline="0" dirty="0" smtClean="0"/>
              <a:t>כל דוגמה חדשה שמגיעה גוררת את עדכון החלון ואנחנו מנתרים את המרחק </a:t>
            </a:r>
            <a:r>
              <a:rPr lang="he-IL" baseline="0" dirty="0" err="1" smtClean="0"/>
              <a:t>האוקלידי</a:t>
            </a:r>
            <a:r>
              <a:rPr lang="he-IL" baseline="0" dirty="0" smtClean="0"/>
              <a:t> בין המודלים (חישוב יעיל).</a:t>
            </a:r>
          </a:p>
          <a:p>
            <a:pPr algn="r" rtl="1"/>
            <a:r>
              <a:rPr lang="he-IL" baseline="0" dirty="0" smtClean="0"/>
              <a:t>כל עוד המרחק הנ"ל קטן מאיזשהו </a:t>
            </a:r>
            <a:r>
              <a:rPr lang="en-US" baseline="0" dirty="0" smtClean="0"/>
              <a:t>Threshold</a:t>
            </a:r>
            <a:r>
              <a:rPr lang="he-IL" baseline="0" dirty="0" smtClean="0"/>
              <a:t> ממשיכים.</a:t>
            </a:r>
          </a:p>
          <a:p>
            <a:pPr algn="r" rtl="1"/>
            <a:r>
              <a:rPr lang="he-IL" baseline="0" dirty="0" smtClean="0"/>
              <a:t>ברגע שיש חריגה מה-</a:t>
            </a:r>
            <a:r>
              <a:rPr lang="en-US" baseline="0" dirty="0" smtClean="0"/>
              <a:t>Threshold</a:t>
            </a:r>
            <a:r>
              <a:rPr lang="he-IL" baseline="0" dirty="0" smtClean="0"/>
              <a:t> מחשבים מודל חדש מהדוגמאות שנמצאות כרגע בחלון.</a:t>
            </a:r>
            <a:endParaRPr lang="en-US" dirty="0" smtClean="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1A346A4-D4EE-4710-AB7A-F1894BC48E8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011766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he-IL" dirty="0" smtClean="0"/>
              <a:t>בשביל להציג את החסם אנו קודם צריכים כמה הגדרות פורמליות.</a:t>
            </a:r>
          </a:p>
          <a:p>
            <a:pPr algn="r" rtl="1"/>
            <a:endParaRPr lang="he-IL" dirty="0" smtClean="0"/>
          </a:p>
          <a:p>
            <a:pPr algn="r" rtl="1"/>
            <a:r>
              <a:rPr lang="he-IL" dirty="0" smtClean="0"/>
              <a:t>הדוגמה היא עבור מספר </a:t>
            </a:r>
            <a:r>
              <a:rPr lang="en-US" dirty="0" smtClean="0"/>
              <a:t>loss functions</a:t>
            </a:r>
            <a:r>
              <a:rPr lang="he-IL" dirty="0" smtClean="0"/>
              <a:t> מוכרות ושימושיות, שהן גם גזירות, </a:t>
            </a:r>
            <a:r>
              <a:rPr lang="he-IL" dirty="0" err="1" smtClean="0"/>
              <a:t>קונווקסיות</a:t>
            </a:r>
            <a:r>
              <a:rPr lang="he-IL" dirty="0" smtClean="0"/>
              <a:t> ומשתמשות במודל לינארי.</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1A346A4-D4EE-4710-AB7A-F1894BC48E8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7028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he-IL" dirty="0" smtClean="0"/>
              <a:t>נסתכל על שני מיקומים שונים של החלון </a:t>
            </a:r>
            <a:r>
              <a:rPr lang="en-US" dirty="0" smtClean="0"/>
              <a:t>W_1,W_2</a:t>
            </a:r>
            <a:r>
              <a:rPr lang="he-IL" dirty="0" smtClean="0"/>
              <a:t> ועל ההבדלים ביניהם.</a:t>
            </a:r>
          </a:p>
          <a:p>
            <a:pPr algn="r" rtl="1"/>
            <a:r>
              <a:rPr lang="he-IL" dirty="0" smtClean="0"/>
              <a:t>נסמן ב-</a:t>
            </a:r>
            <a:r>
              <a:rPr lang="en-US" dirty="0" smtClean="0"/>
              <a:t>fancy R</a:t>
            </a:r>
            <a:r>
              <a:rPr lang="he-IL" baseline="0" dirty="0" smtClean="0"/>
              <a:t> את קבוצת הדוגמאות שהיו ב-</a:t>
            </a:r>
            <a:r>
              <a:rPr lang="en-US" baseline="0" dirty="0" smtClean="0"/>
              <a:t>W_1</a:t>
            </a:r>
            <a:r>
              <a:rPr lang="he-IL" baseline="0" dirty="0" smtClean="0"/>
              <a:t> אך לא נמצאות ב-</a:t>
            </a:r>
            <a:r>
              <a:rPr lang="en-US" baseline="0" dirty="0" smtClean="0"/>
              <a:t>W_2</a:t>
            </a:r>
            <a:r>
              <a:rPr lang="he-IL" baseline="0" dirty="0" smtClean="0"/>
              <a:t> (</a:t>
            </a:r>
            <a:r>
              <a:rPr lang="en-US" baseline="0" dirty="0" smtClean="0"/>
              <a:t>R</a:t>
            </a:r>
            <a:r>
              <a:rPr lang="he-IL" baseline="0" dirty="0" smtClean="0"/>
              <a:t> עבור </a:t>
            </a:r>
            <a:r>
              <a:rPr lang="en-US" baseline="0" dirty="0" smtClean="0"/>
              <a:t>removed</a:t>
            </a:r>
            <a:r>
              <a:rPr lang="he-IL" baseline="0" dirty="0" smtClean="0"/>
              <a:t>)</a:t>
            </a:r>
          </a:p>
          <a:p>
            <a:pPr marL="0" marR="0" lvl="0" indent="0" algn="r" defTabSz="914400" rtl="1" eaLnBrk="1" fontAlgn="auto" latinLnBrk="0" hangingPunct="1">
              <a:lnSpc>
                <a:spcPct val="100000"/>
              </a:lnSpc>
              <a:spcBef>
                <a:spcPts val="0"/>
              </a:spcBef>
              <a:spcAft>
                <a:spcPts val="0"/>
              </a:spcAft>
              <a:buClrTx/>
              <a:buSzTx/>
              <a:buFontTx/>
              <a:buNone/>
              <a:tabLst/>
              <a:defRPr/>
            </a:pPr>
            <a:r>
              <a:rPr lang="he-IL" dirty="0" smtClean="0"/>
              <a:t>ונסמן ב-</a:t>
            </a:r>
            <a:r>
              <a:rPr lang="en-US" dirty="0" smtClean="0"/>
              <a:t>fancy A</a:t>
            </a:r>
            <a:r>
              <a:rPr lang="he-IL" baseline="0" dirty="0" smtClean="0"/>
              <a:t> את קבוצת הדוגמאות שנמצאות ב-</a:t>
            </a:r>
            <a:r>
              <a:rPr lang="en-US" baseline="0" dirty="0" smtClean="0"/>
              <a:t>W_2</a:t>
            </a:r>
            <a:r>
              <a:rPr lang="he-IL" baseline="0" dirty="0" smtClean="0"/>
              <a:t> אך לא נמצאות ב-</a:t>
            </a:r>
            <a:r>
              <a:rPr lang="en-US" baseline="0" dirty="0" smtClean="0"/>
              <a:t>W_1</a:t>
            </a:r>
            <a:r>
              <a:rPr lang="he-IL" baseline="0" dirty="0" smtClean="0"/>
              <a:t> (</a:t>
            </a:r>
            <a:r>
              <a:rPr lang="en-US" baseline="0" dirty="0" smtClean="0"/>
              <a:t>A</a:t>
            </a:r>
            <a:r>
              <a:rPr lang="he-IL" baseline="0" dirty="0" smtClean="0"/>
              <a:t> עבור </a:t>
            </a:r>
            <a:r>
              <a:rPr lang="en-US" baseline="0" dirty="0" smtClean="0"/>
              <a:t>added</a:t>
            </a:r>
            <a:r>
              <a:rPr lang="he-IL" baseline="0" dirty="0" smtClean="0"/>
              <a:t>).</a:t>
            </a:r>
          </a:p>
          <a:p>
            <a:pPr algn="r" rtl="1"/>
            <a:endParaRPr lang="he-IL" dirty="0" smtClean="0"/>
          </a:p>
          <a:p>
            <a:pPr algn="r" rtl="1"/>
            <a:r>
              <a:rPr lang="en-US" dirty="0" smtClean="0"/>
              <a:t>C_1</a:t>
            </a:r>
            <a:r>
              <a:rPr lang="he-IL" baseline="0" dirty="0" smtClean="0"/>
              <a:t> הוא הקבוע </a:t>
            </a:r>
            <a:r>
              <a:rPr lang="en-US" baseline="0" dirty="0" smtClean="0"/>
              <a:t>C</a:t>
            </a:r>
            <a:r>
              <a:rPr lang="he-IL" baseline="0" dirty="0" smtClean="0"/>
              <a:t> עבור בעיית האופטימיזציה על </a:t>
            </a:r>
            <a:r>
              <a:rPr lang="en-US" baseline="0" dirty="0" smtClean="0"/>
              <a:t>W_1</a:t>
            </a:r>
            <a:r>
              <a:rPr lang="he-IL" baseline="0" dirty="0" smtClean="0"/>
              <a:t> ו-</a:t>
            </a:r>
            <a:r>
              <a:rPr lang="en-US" baseline="0" dirty="0" smtClean="0"/>
              <a:t>C_2</a:t>
            </a:r>
            <a:r>
              <a:rPr lang="he-IL" baseline="0" dirty="0" smtClean="0"/>
              <a:t> הוא הקבוע עבור בעיית האופטימיזציה על </a:t>
            </a:r>
            <a:r>
              <a:rPr lang="en-US" baseline="0" dirty="0" smtClean="0"/>
              <a:t>W_2</a:t>
            </a:r>
            <a:r>
              <a:rPr lang="he-IL" baseline="0" dirty="0" smtClean="0"/>
              <a:t>.</a:t>
            </a:r>
          </a:p>
          <a:p>
            <a:pPr algn="r" rtl="1"/>
            <a:r>
              <a:rPr lang="he-IL" baseline="0" dirty="0" smtClean="0"/>
              <a:t>ברוב המקרים </a:t>
            </a:r>
            <a:r>
              <a:rPr lang="en-US" baseline="0" dirty="0" smtClean="0"/>
              <a:t>C_1=C_2</a:t>
            </a:r>
            <a:r>
              <a:rPr lang="he-IL" baseline="0" dirty="0" smtClean="0"/>
              <a:t>. למשל עבור כל הדוגמאות שראינו בשקף קודם ל-</a:t>
            </a:r>
            <a:r>
              <a:rPr lang="en-US" baseline="0" dirty="0" smtClean="0"/>
              <a:t>objective functions</a:t>
            </a:r>
            <a:r>
              <a:rPr lang="he-IL" baseline="0" dirty="0" smtClean="0"/>
              <a:t> הם שווים.</a:t>
            </a:r>
          </a:p>
          <a:p>
            <a:pPr algn="r" rtl="1"/>
            <a:r>
              <a:rPr lang="he-IL" baseline="0" dirty="0" smtClean="0"/>
              <a:t>מקרה שבו אין שוויון הוא למשל המקרה של </a:t>
            </a:r>
            <a:r>
              <a:rPr lang="en-US" baseline="0" dirty="0" smtClean="0"/>
              <a:t>Mean Square Error</a:t>
            </a:r>
            <a:r>
              <a:rPr lang="he-IL" baseline="0" dirty="0" smtClean="0"/>
              <a:t> עם גודל חלון משתנה. במקרה זה המקדמים תלויים במספר הדוגמאות בכל חלון ולכן לא שווים.</a:t>
            </a:r>
          </a:p>
          <a:p>
            <a:pPr algn="r" rtl="1"/>
            <a:endParaRPr lang="he-IL" baseline="0" dirty="0" smtClean="0"/>
          </a:p>
          <a:p>
            <a:pPr algn="r" rtl="1"/>
            <a:r>
              <a:rPr lang="en-US" baseline="0" dirty="0" smtClean="0"/>
              <a:t>Okumura et al.</a:t>
            </a:r>
            <a:r>
              <a:rPr lang="he-IL" baseline="0" dirty="0" smtClean="0"/>
              <a:t> הציגו שני חסמים – עליון ותחתון – עבור החיזוי של </a:t>
            </a:r>
            <a:r>
              <a:rPr lang="en-US" baseline="0" dirty="0" smtClean="0"/>
              <a:t>beta^*_2</a:t>
            </a:r>
            <a:r>
              <a:rPr lang="he-IL" baseline="0" dirty="0" smtClean="0"/>
              <a:t> לדוגמה חדשה.</a:t>
            </a:r>
          </a:p>
          <a:p>
            <a:pPr algn="r" rtl="1"/>
            <a:r>
              <a:rPr lang="he-IL" baseline="0" dirty="0" smtClean="0"/>
              <a:t>ההוכחה שלנו ל-</a:t>
            </a:r>
            <a:r>
              <a:rPr lang="en-US" baseline="0" dirty="0" smtClean="0"/>
              <a:t>Theorem 1</a:t>
            </a:r>
            <a:r>
              <a:rPr lang="he-IL" baseline="0" dirty="0" smtClean="0"/>
              <a:t> שאבה השראה מההוכחה שלהם עבור החסמים.</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1A346A4-D4EE-4710-AB7A-F1894BC48E8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1056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dirty="0" smtClean="0"/>
              <a:t>זו דוגמה לחסמים עבור </a:t>
            </a:r>
            <a:r>
              <a:rPr lang="en-US" dirty="0" smtClean="0"/>
              <a:t>objective function</a:t>
            </a:r>
            <a:r>
              <a:rPr lang="he-IL" baseline="0" dirty="0" smtClean="0"/>
              <a:t> מוכרות.</a:t>
            </a:r>
          </a:p>
          <a:p>
            <a:pPr marL="0" marR="0" lvl="0" indent="0" algn="r" defTabSz="914400" rtl="1" eaLnBrk="1" fontAlgn="auto" latinLnBrk="0" hangingPunct="1">
              <a:lnSpc>
                <a:spcPct val="100000"/>
              </a:lnSpc>
              <a:spcBef>
                <a:spcPts val="0"/>
              </a:spcBef>
              <a:spcAft>
                <a:spcPts val="0"/>
              </a:spcAft>
              <a:buClrTx/>
              <a:buSzTx/>
              <a:buFontTx/>
              <a:buNone/>
              <a:tabLst/>
              <a:defRPr/>
            </a:pPr>
            <a:r>
              <a:rPr lang="he-IL" baseline="0" dirty="0" smtClean="0"/>
              <a:t>החסם הוא </a:t>
            </a:r>
            <a:r>
              <a:rPr lang="en-US" baseline="0" dirty="0" smtClean="0"/>
              <a:t>2*norm(r)</a:t>
            </a:r>
            <a:r>
              <a:rPr lang="he-IL" baseline="0" dirty="0" smtClean="0"/>
              <a:t> וניתן לראות שהביטויים של </a:t>
            </a:r>
            <a:r>
              <a:rPr lang="en-US" baseline="0" dirty="0" smtClean="0"/>
              <a:t>r</a:t>
            </a:r>
            <a:r>
              <a:rPr lang="he-IL" baseline="0" dirty="0" smtClean="0"/>
              <a:t> עבור פונקציות אלו הם מאוד פשוטים.</a:t>
            </a:r>
          </a:p>
          <a:p>
            <a:pPr marL="0" marR="0" lvl="0" indent="0" algn="r" defTabSz="914400" rtl="1" eaLnBrk="1" fontAlgn="auto" latinLnBrk="0" hangingPunct="1">
              <a:lnSpc>
                <a:spcPct val="100000"/>
              </a:lnSpc>
              <a:spcBef>
                <a:spcPts val="0"/>
              </a:spcBef>
              <a:spcAft>
                <a:spcPts val="0"/>
              </a:spcAft>
              <a:buClrTx/>
              <a:buSzTx/>
              <a:buFontTx/>
              <a:buNone/>
              <a:tabLst/>
              <a:defRPr/>
            </a:pPr>
            <a:endParaRPr lang="he-IL" dirty="0" smtClean="0"/>
          </a:p>
          <a:p>
            <a:pPr marL="0" marR="0" lvl="0" indent="0" algn="r" defTabSz="914400" rtl="1" eaLnBrk="1" fontAlgn="auto" latinLnBrk="0" hangingPunct="1">
              <a:lnSpc>
                <a:spcPct val="100000"/>
              </a:lnSpc>
              <a:spcBef>
                <a:spcPts val="0"/>
              </a:spcBef>
              <a:spcAft>
                <a:spcPts val="0"/>
              </a:spcAft>
              <a:buClrTx/>
              <a:buSzTx/>
              <a:buFontTx/>
              <a:buNone/>
              <a:tabLst/>
              <a:defRPr/>
            </a:pPr>
            <a:r>
              <a:rPr lang="he-IL" dirty="0" smtClean="0"/>
              <a:t>כמו כן, ניתן</a:t>
            </a:r>
            <a:r>
              <a:rPr lang="he-IL" baseline="0" dirty="0" smtClean="0"/>
              <a:t> לראות שה-</a:t>
            </a:r>
            <a:r>
              <a:rPr lang="en-US" baseline="0" dirty="0" smtClean="0"/>
              <a:t>Objective function</a:t>
            </a:r>
            <a:r>
              <a:rPr lang="he-IL" baseline="0" dirty="0" smtClean="0"/>
              <a:t> של </a:t>
            </a:r>
            <a:r>
              <a:rPr lang="en-US" baseline="0" dirty="0" smtClean="0"/>
              <a:t>ridge regression</a:t>
            </a:r>
            <a:r>
              <a:rPr lang="he-IL" baseline="0" dirty="0" smtClean="0"/>
              <a:t> שונה מהצורה הקנונית שעבורה הוכחנו את </a:t>
            </a:r>
            <a:r>
              <a:rPr lang="en-US" baseline="0" dirty="0" smtClean="0"/>
              <a:t>Theorem 1</a:t>
            </a:r>
            <a:r>
              <a:rPr lang="he-IL" baseline="0" dirty="0" smtClean="0"/>
              <a:t>, אך ניתן בקלות לעבור לצורה קנונית זהה (בעלת פתרון אופטימלי זהה) ע"י בחירת </a:t>
            </a:r>
            <a:r>
              <a:rPr lang="en-US" baseline="0" dirty="0" smtClean="0"/>
              <a:t>C=0.5 alpha</a:t>
            </a:r>
            <a:r>
              <a:rPr lang="he-IL" baseline="0" dirty="0" smtClean="0"/>
              <a:t>.</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1A346A4-D4EE-4710-AB7A-F1894BC48E8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29662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E1A346A4-D4EE-4710-AB7A-F1894BC48E87}" type="slidenum">
              <a:rPr lang="en-US" smtClean="0"/>
              <a:t>14</a:t>
            </a:fld>
            <a:endParaRPr lang="en-US"/>
          </a:p>
        </p:txBody>
      </p:sp>
    </p:spTree>
    <p:extLst>
      <p:ext uri="{BB962C8B-B14F-4D97-AF65-F5344CB8AC3E}">
        <p14:creationId xmlns:p14="http://schemas.microsoft.com/office/powerpoint/2010/main" val="25494051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E1A346A4-D4EE-4710-AB7A-F1894BC48E87}" type="slidenum">
              <a:rPr lang="en-US" smtClean="0"/>
              <a:t>15</a:t>
            </a:fld>
            <a:endParaRPr lang="en-US"/>
          </a:p>
        </p:txBody>
      </p:sp>
    </p:spTree>
    <p:extLst>
      <p:ext uri="{BB962C8B-B14F-4D97-AF65-F5344CB8AC3E}">
        <p14:creationId xmlns:p14="http://schemas.microsoft.com/office/powerpoint/2010/main" val="40408832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E1A346A4-D4EE-4710-AB7A-F1894BC48E87}" type="slidenum">
              <a:rPr lang="en-US" smtClean="0"/>
              <a:t>16</a:t>
            </a:fld>
            <a:endParaRPr lang="en-US"/>
          </a:p>
        </p:txBody>
      </p:sp>
    </p:spTree>
    <p:extLst>
      <p:ext uri="{BB962C8B-B14F-4D97-AF65-F5344CB8AC3E}">
        <p14:creationId xmlns:p14="http://schemas.microsoft.com/office/powerpoint/2010/main" val="29165820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E1A346A4-D4EE-4710-AB7A-F1894BC48E87}" type="slidenum">
              <a:rPr lang="en-US" smtClean="0"/>
              <a:t>17</a:t>
            </a:fld>
            <a:endParaRPr lang="en-US"/>
          </a:p>
        </p:txBody>
      </p:sp>
    </p:spTree>
    <p:extLst>
      <p:ext uri="{BB962C8B-B14F-4D97-AF65-F5344CB8AC3E}">
        <p14:creationId xmlns:p14="http://schemas.microsoft.com/office/powerpoint/2010/main" val="16901636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dirty="0" smtClean="0"/>
              <a:t>אם</a:t>
            </a:r>
            <a:r>
              <a:rPr lang="he-IL" baseline="0" dirty="0" smtClean="0"/>
              <a:t> מבודדים את </a:t>
            </a:r>
            <a:r>
              <a:rPr lang="en-US" baseline="0" dirty="0" smtClean="0"/>
              <a:t>beta_1</a:t>
            </a:r>
            <a:r>
              <a:rPr lang="he-IL" baseline="0" dirty="0" smtClean="0"/>
              <a:t> מהשוויון של </a:t>
            </a:r>
            <a:r>
              <a:rPr lang="en-US" baseline="0" dirty="0" smtClean="0"/>
              <a:t>m</a:t>
            </a:r>
            <a:r>
              <a:rPr lang="he-IL" baseline="0" dirty="0" smtClean="0"/>
              <a:t> מקבלים ש-</a:t>
            </a:r>
            <a:r>
              <a:rPr lang="en-US" baseline="0" dirty="0" smtClean="0"/>
              <a:t>beta_1</a:t>
            </a:r>
            <a:r>
              <a:rPr lang="he-IL" baseline="0" dirty="0" smtClean="0"/>
              <a:t> הוא על פני השטח של הספרה.</a:t>
            </a:r>
          </a:p>
          <a:p>
            <a:pPr marL="0" marR="0" lvl="0" indent="0" algn="r" defTabSz="914400" rtl="1" eaLnBrk="1" fontAlgn="auto" latinLnBrk="0" hangingPunct="1">
              <a:lnSpc>
                <a:spcPct val="100000"/>
              </a:lnSpc>
              <a:spcBef>
                <a:spcPts val="0"/>
              </a:spcBef>
              <a:spcAft>
                <a:spcPts val="0"/>
              </a:spcAft>
              <a:buClrTx/>
              <a:buSzTx/>
              <a:buFontTx/>
              <a:buNone/>
              <a:tabLst/>
              <a:defRPr/>
            </a:pPr>
            <a:r>
              <a:rPr lang="he-IL" baseline="0" dirty="0" smtClean="0"/>
              <a:t>מכיוון ש-</a:t>
            </a:r>
            <a:r>
              <a:rPr lang="en-US" baseline="0" dirty="0" smtClean="0"/>
              <a:t>beta_2</a:t>
            </a:r>
            <a:r>
              <a:rPr lang="he-IL" baseline="0" dirty="0" smtClean="0"/>
              <a:t> איפשהו בכדור מקבלים אוטומטית שהמרחק המקסימלי בין שני המודלים מתקבל כאשר הם נמצאים על קצוות מנוגדים של הקוטר של הספרה.</a:t>
            </a:r>
          </a:p>
          <a:p>
            <a:pPr algn="r" rtl="1"/>
            <a:endParaRPr lang="en-US" dirty="0"/>
          </a:p>
        </p:txBody>
      </p:sp>
      <p:sp>
        <p:nvSpPr>
          <p:cNvPr id="4" name="Slide Number Placeholder 3"/>
          <p:cNvSpPr>
            <a:spLocks noGrp="1"/>
          </p:cNvSpPr>
          <p:nvPr>
            <p:ph type="sldNum" sz="quarter" idx="10"/>
          </p:nvPr>
        </p:nvSpPr>
        <p:spPr/>
        <p:txBody>
          <a:bodyPr/>
          <a:lstStyle/>
          <a:p>
            <a:fld id="{E1A346A4-D4EE-4710-AB7A-F1894BC48E87}" type="slidenum">
              <a:rPr lang="en-US" smtClean="0"/>
              <a:t>18</a:t>
            </a:fld>
            <a:endParaRPr lang="en-US"/>
          </a:p>
        </p:txBody>
      </p:sp>
    </p:spTree>
    <p:extLst>
      <p:ext uri="{BB962C8B-B14F-4D97-AF65-F5344CB8AC3E}">
        <p14:creationId xmlns:p14="http://schemas.microsoft.com/office/powerpoint/2010/main" val="6233587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algn="r" rtl="1"/>
                <a:r>
                  <a:rPr lang="he-IL" dirty="0" smtClean="0"/>
                  <a:t>מה המשמעות של לחסום את ה-</a:t>
                </a:r>
                <a:r>
                  <a:rPr lang="en-US" dirty="0" smtClean="0"/>
                  <a:t>prediction</a:t>
                </a:r>
                <a:r>
                  <a:rPr lang="he-IL" dirty="0" smtClean="0"/>
                  <a:t> של </a:t>
                </a:r>
                <a:r>
                  <a:rPr lang="en-US" dirty="0" smtClean="0"/>
                  <a:t>beta_2</a:t>
                </a:r>
                <a:r>
                  <a:rPr lang="he-IL" dirty="0" smtClean="0"/>
                  <a:t> עבור דגימה חדשה </a:t>
                </a:r>
                <a:r>
                  <a:rPr lang="en-US" dirty="0" smtClean="0"/>
                  <a:t>x</a:t>
                </a:r>
                <a:r>
                  <a:rPr lang="he-IL" dirty="0" smtClean="0"/>
                  <a:t>? זה אומר למצוא חסם עליון ותחתון למכפלה הפנימית של </a:t>
                </a:r>
                <a:r>
                  <a:rPr lang="en-US" dirty="0" smtClean="0"/>
                  <a:t>x</a:t>
                </a:r>
                <a:r>
                  <a:rPr lang="he-IL" dirty="0" smtClean="0"/>
                  <a:t> ו-</a:t>
                </a:r>
                <a:r>
                  <a:rPr lang="en-US" dirty="0" smtClean="0"/>
                  <a:t>beta_2</a:t>
                </a:r>
                <a:r>
                  <a:rPr lang="he-IL" dirty="0" smtClean="0"/>
                  <a:t>.</a:t>
                </a:r>
              </a:p>
              <a:p>
                <a:pPr algn="r" rtl="1"/>
                <a:r>
                  <a:rPr lang="he-IL" dirty="0" smtClean="0"/>
                  <a:t>מכיוון שהוכחנו</a:t>
                </a:r>
                <a:r>
                  <a:rPr lang="he-IL" baseline="0" dirty="0" smtClean="0"/>
                  <a:t> ש-</a:t>
                </a:r>
                <a:r>
                  <a:rPr lang="en-US" baseline="0" dirty="0" smtClean="0"/>
                  <a:t>beta_2</a:t>
                </a:r>
                <a:r>
                  <a:rPr lang="he-IL" baseline="0" dirty="0" smtClean="0"/>
                  <a:t> חסום ע"י הספרה המשמעות היא למצוא וקטור בספרה שממקסם או ממזער את המכפלה הפנימית עם </a:t>
                </a:r>
                <a:r>
                  <a:rPr lang="en-US" baseline="0" dirty="0" smtClean="0"/>
                  <a:t>x</a:t>
                </a:r>
                <a:r>
                  <a:rPr lang="he-IL" baseline="0" dirty="0" smtClean="0"/>
                  <a:t>.</a:t>
                </a:r>
              </a:p>
              <a:p>
                <a:pPr algn="r" rtl="1"/>
                <a:r>
                  <a:rPr lang="he-IL" baseline="0" dirty="0" smtClean="0"/>
                  <a:t>וזה שקול למציאת וקטור בספרה שמביא למקסימום/מינימום את ההיטל </a:t>
                </a:r>
                <a:r>
                  <a:rPr lang="he-IL" baseline="0" dirty="0" err="1" smtClean="0"/>
                  <a:t>הסקלרי</a:t>
                </a:r>
                <a:r>
                  <a:rPr lang="he-IL" baseline="0" dirty="0" smtClean="0"/>
                  <a:t> על </a:t>
                </a:r>
                <a:r>
                  <a:rPr lang="en-US" baseline="0" dirty="0" smtClean="0"/>
                  <a:t>x</a:t>
                </a:r>
                <a:r>
                  <a:rPr lang="he-IL" baseline="0" dirty="0" smtClean="0"/>
                  <a:t>.</a:t>
                </a:r>
              </a:p>
              <a:p>
                <a:pPr algn="r" rtl="1"/>
                <a:r>
                  <a:rPr lang="he-IL" baseline="0" dirty="0" smtClean="0"/>
                  <a:t>לא נביא את ההוכחה למרות שהיא שורה.</a:t>
                </a:r>
                <a:endParaRPr lang="he-IL" dirty="0" smtClean="0"/>
              </a:p>
              <a:p>
                <a:pPr algn="r" rtl="1"/>
                <a:endParaRPr lang="en-US" dirty="0" smtClean="0"/>
              </a:p>
              <a:p>
                <a:pPr algn="r" rtl="1"/>
                <a:r>
                  <a:rPr lang="he-IL" dirty="0" smtClean="0"/>
                  <a:t>*ההוכחה לכך שהווקטור שממקסם את המכפלה הפנימית הוא אותו אחד שממקסם את ההיטל </a:t>
                </a:r>
                <a:r>
                  <a:rPr lang="he-IL" dirty="0" err="1" smtClean="0"/>
                  <a:t>הסקלרי</a:t>
                </a:r>
                <a:r>
                  <a:rPr lang="he-IL" dirty="0" smtClean="0"/>
                  <a:t>:</a:t>
                </a:r>
              </a:p>
              <a:p>
                <a:pPr algn="l" rtl="0"/>
                <a14:m>
                  <m:oMathPara xmlns:m="http://schemas.openxmlformats.org/officeDocument/2006/math">
                    <m:oMathParaPr>
                      <m:jc m:val="right"/>
                    </m:oMathParaPr>
                    <m:oMath xmlns:m="http://schemas.openxmlformats.org/officeDocument/2006/math">
                      <m:func>
                        <m:funcPr>
                          <m:ctrlPr>
                            <a:rPr lang="en-US" i="1" smtClean="0">
                              <a:latin typeface="Cambria Math" panose="02040503050406030204" pitchFamily="18" charset="0"/>
                            </a:rPr>
                          </m:ctrlPr>
                        </m:funcPr>
                        <m:fName>
                          <m:r>
                            <m:rPr>
                              <m:sty m:val="p"/>
                            </m:rPr>
                            <a:rPr lang="en-US">
                              <a:latin typeface="Cambria Math" panose="02040503050406030204" pitchFamily="18" charset="0"/>
                            </a:rPr>
                            <m:t>arg</m:t>
                          </m:r>
                        </m:fName>
                        <m:e>
                          <m:func>
                            <m:funcPr>
                              <m:ctrlPr>
                                <a:rPr lang="en-US" i="1">
                                  <a:latin typeface="Cambria Math" panose="02040503050406030204" pitchFamily="18" charset="0"/>
                                </a:rPr>
                              </m:ctrlPr>
                            </m:funcPr>
                            <m:fName>
                              <m:limLow>
                                <m:limLowPr>
                                  <m:ctrlPr>
                                    <a:rPr lang="en-US" i="1">
                                      <a:latin typeface="Cambria Math" panose="02040503050406030204" pitchFamily="18" charset="0"/>
                                    </a:rPr>
                                  </m:ctrlPr>
                                </m:limLowPr>
                                <m:e>
                                  <m:r>
                                    <m:rPr>
                                      <m:sty m:val="p"/>
                                    </m:rPr>
                                    <a:rPr lang="en-US">
                                      <a:latin typeface="Cambria Math" panose="02040503050406030204" pitchFamily="18" charset="0"/>
                                    </a:rPr>
                                    <m:t>m</m:t>
                                  </m:r>
                                  <m:r>
                                    <m:rPr>
                                      <m:sty m:val="p"/>
                                    </m:rPr>
                                    <a:rPr lang="en-US" b="0" i="0" smtClean="0">
                                      <a:latin typeface="Cambria Math" panose="02040503050406030204" pitchFamily="18" charset="0"/>
                                    </a:rPr>
                                    <m:t>ax</m:t>
                                  </m:r>
                                </m:e>
                                <m:lim>
                                  <m:r>
                                    <a:rPr lang="en-US" i="1">
                                      <a:latin typeface="Cambria Math" panose="02040503050406030204" pitchFamily="18" charset="0"/>
                                    </a:rPr>
                                    <m:t>𝛽</m:t>
                                  </m:r>
                                  <m:r>
                                    <a:rPr lang="en-US" i="1">
                                      <a:latin typeface="Cambria Math" panose="02040503050406030204" pitchFamily="18" charset="0"/>
                                    </a:rPr>
                                    <m:t>∈</m:t>
                                  </m:r>
                                  <m:r>
                                    <m:rPr>
                                      <m:sty m:val="p"/>
                                    </m:rPr>
                                    <a:rPr lang="en-US" b="0" i="0" smtClean="0">
                                      <a:latin typeface="Cambria Math" panose="02040503050406030204" pitchFamily="18" charset="0"/>
                                    </a:rPr>
                                    <m:t>Ω</m:t>
                                  </m:r>
                                </m:lim>
                              </m:limLow>
                            </m:fName>
                            <m:e>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𝑇</m:t>
                                  </m:r>
                                </m:sup>
                              </m:sSup>
                              <m:r>
                                <a:rPr lang="en-US" b="0" i="1" smtClean="0">
                                  <a:latin typeface="Cambria Math" panose="02040503050406030204" pitchFamily="18" charset="0"/>
                                </a:rPr>
                                <m:t>𝛽</m:t>
                              </m:r>
                            </m:e>
                          </m:func>
                        </m:e>
                      </m:func>
                      <m:r>
                        <a:rPr lang="en-US" b="0" i="1" smtClean="0">
                          <a:latin typeface="Cambria Math" panose="02040503050406030204" pitchFamily="18" charset="0"/>
                        </a:rPr>
                        <m:t>=</m:t>
                      </m:r>
                      <m:func>
                        <m:funcPr>
                          <m:ctrlPr>
                            <a:rPr lang="en-US" i="1">
                              <a:latin typeface="Cambria Math" panose="02040503050406030204" pitchFamily="18" charset="0"/>
                            </a:rPr>
                          </m:ctrlPr>
                        </m:funcPr>
                        <m:fName>
                          <m:r>
                            <m:rPr>
                              <m:sty m:val="p"/>
                            </m:rPr>
                            <a:rPr lang="en-US">
                              <a:latin typeface="Cambria Math" panose="02040503050406030204" pitchFamily="18" charset="0"/>
                            </a:rPr>
                            <m:t>arg</m:t>
                          </m:r>
                        </m:fName>
                        <m:e>
                          <m:func>
                            <m:funcPr>
                              <m:ctrlPr>
                                <a:rPr lang="en-US" i="1">
                                  <a:latin typeface="Cambria Math" panose="02040503050406030204" pitchFamily="18" charset="0"/>
                                </a:rPr>
                              </m:ctrlPr>
                            </m:funcPr>
                            <m:fName>
                              <m:limLow>
                                <m:limLowPr>
                                  <m:ctrlPr>
                                    <a:rPr lang="en-US" i="1">
                                      <a:latin typeface="Cambria Math" panose="02040503050406030204" pitchFamily="18" charset="0"/>
                                    </a:rPr>
                                  </m:ctrlPr>
                                </m:limLowPr>
                                <m:e>
                                  <m:r>
                                    <m:rPr>
                                      <m:sty m:val="p"/>
                                    </m:rPr>
                                    <a:rPr lang="en-US">
                                      <a:latin typeface="Cambria Math" panose="02040503050406030204" pitchFamily="18" charset="0"/>
                                    </a:rPr>
                                    <m:t>max</m:t>
                                  </m:r>
                                </m:e>
                                <m:lim>
                                  <m:r>
                                    <a:rPr lang="en-US" i="1">
                                      <a:latin typeface="Cambria Math" panose="02040503050406030204" pitchFamily="18" charset="0"/>
                                    </a:rPr>
                                    <m:t>𝛽</m:t>
                                  </m:r>
                                  <m:r>
                                    <a:rPr lang="en-US" i="1">
                                      <a:latin typeface="Cambria Math" panose="02040503050406030204" pitchFamily="18" charset="0"/>
                                    </a:rPr>
                                    <m:t>∈</m:t>
                                  </m:r>
                                  <m:r>
                                    <m:rPr>
                                      <m:sty m:val="p"/>
                                    </m:rPr>
                                    <a:rPr lang="en-US">
                                      <a:latin typeface="Cambria Math" panose="02040503050406030204" pitchFamily="18" charset="0"/>
                                    </a:rPr>
                                    <m:t>Ω</m:t>
                                  </m:r>
                                </m:lim>
                              </m:limLow>
                            </m:fName>
                            <m:e>
                              <m:d>
                                <m:dPr>
                                  <m:begChr m:val="‖"/>
                                  <m:endChr m:val="‖"/>
                                  <m:ctrlPr>
                                    <a:rPr lang="en-US" i="1" smtClean="0">
                                      <a:latin typeface="Cambria Math" panose="02040503050406030204" pitchFamily="18" charset="0"/>
                                    </a:rPr>
                                  </m:ctrlPr>
                                </m:dPr>
                                <m:e>
                                  <m:r>
                                    <a:rPr lang="en-US" b="0" i="1" smtClean="0">
                                      <a:latin typeface="Cambria Math" panose="02040503050406030204" pitchFamily="18" charset="0"/>
                                    </a:rPr>
                                    <m:t>𝑥</m:t>
                                  </m:r>
                                </m:e>
                              </m:d>
                              <m:d>
                                <m:dPr>
                                  <m:begChr m:val="‖"/>
                                  <m:endChr m:val="‖"/>
                                  <m:ctrlPr>
                                    <a:rPr lang="en-US" i="1" smtClean="0">
                                      <a:latin typeface="Cambria Math" panose="02040503050406030204" pitchFamily="18" charset="0"/>
                                    </a:rPr>
                                  </m:ctrlPr>
                                </m:dPr>
                                <m:e>
                                  <m:r>
                                    <a:rPr lang="en-US" b="0" i="1" smtClean="0">
                                      <a:latin typeface="Cambria Math" panose="02040503050406030204" pitchFamily="18" charset="0"/>
                                    </a:rPr>
                                    <m:t>𝛽</m:t>
                                  </m:r>
                                </m:e>
                              </m:d>
                              <m:func>
                                <m:funcPr>
                                  <m:ctrlPr>
                                    <a:rPr lang="en-US" i="1" smtClean="0">
                                      <a:latin typeface="Cambria Math" panose="02040503050406030204" pitchFamily="18" charset="0"/>
                                    </a:rPr>
                                  </m:ctrlPr>
                                </m:funcPr>
                                <m:fName>
                                  <m:r>
                                    <m:rPr>
                                      <m:sty m:val="p"/>
                                    </m:rPr>
                                    <a:rPr lang="en-US" i="0" smtClean="0">
                                      <a:latin typeface="Cambria Math" panose="02040503050406030204" pitchFamily="18" charset="0"/>
                                    </a:rPr>
                                    <m:t>cos</m:t>
                                  </m:r>
                                </m:fName>
                                <m:e>
                                  <m:d>
                                    <m:dPr>
                                      <m:ctrlPr>
                                        <a:rPr lang="en-US" i="1" smtClean="0">
                                          <a:latin typeface="Cambria Math" panose="02040503050406030204" pitchFamily="18" charset="0"/>
                                        </a:rPr>
                                      </m:ctrlPr>
                                    </m:dPr>
                                    <m:e>
                                      <m:r>
                                        <a:rPr lang="en-US" i="1" smtClean="0">
                                          <a:latin typeface="Cambria Math" panose="02040503050406030204" pitchFamily="18" charset="0"/>
                                        </a:rPr>
                                        <m:t>∠</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𝛽</m:t>
                                      </m:r>
                                      <m:r>
                                        <a:rPr lang="en-US" b="0" i="1" smtClean="0">
                                          <a:latin typeface="Cambria Math" panose="02040503050406030204" pitchFamily="18" charset="0"/>
                                        </a:rPr>
                                        <m:t>)</m:t>
                                      </m:r>
                                    </m:e>
                                  </m:d>
                                </m:e>
                              </m:func>
                            </m:e>
                          </m:func>
                        </m:e>
                      </m:func>
                      <m:r>
                        <a:rPr lang="en-US" b="0" i="1" smtClean="0">
                          <a:latin typeface="Cambria Math" panose="02040503050406030204" pitchFamily="18" charset="0"/>
                        </a:rPr>
                        <m:t>=</m:t>
                      </m:r>
                      <m:func>
                        <m:funcPr>
                          <m:ctrlPr>
                            <a:rPr lang="en-US" i="1">
                              <a:latin typeface="Cambria Math" panose="02040503050406030204" pitchFamily="18" charset="0"/>
                            </a:rPr>
                          </m:ctrlPr>
                        </m:funcPr>
                        <m:fName>
                          <m:r>
                            <m:rPr>
                              <m:sty m:val="p"/>
                            </m:rPr>
                            <a:rPr lang="en-US">
                              <a:latin typeface="Cambria Math" panose="02040503050406030204" pitchFamily="18" charset="0"/>
                            </a:rPr>
                            <m:t>arg</m:t>
                          </m:r>
                        </m:fName>
                        <m:e>
                          <m:func>
                            <m:funcPr>
                              <m:ctrlPr>
                                <a:rPr lang="en-US" i="1">
                                  <a:latin typeface="Cambria Math" panose="02040503050406030204" pitchFamily="18" charset="0"/>
                                </a:rPr>
                              </m:ctrlPr>
                            </m:funcPr>
                            <m:fName>
                              <m:limLow>
                                <m:limLowPr>
                                  <m:ctrlPr>
                                    <a:rPr lang="en-US" i="1">
                                      <a:latin typeface="Cambria Math" panose="02040503050406030204" pitchFamily="18" charset="0"/>
                                    </a:rPr>
                                  </m:ctrlPr>
                                </m:limLowPr>
                                <m:e>
                                  <m:r>
                                    <m:rPr>
                                      <m:sty m:val="p"/>
                                    </m:rPr>
                                    <a:rPr lang="en-US">
                                      <a:latin typeface="Cambria Math" panose="02040503050406030204" pitchFamily="18" charset="0"/>
                                    </a:rPr>
                                    <m:t>max</m:t>
                                  </m:r>
                                </m:e>
                                <m:lim>
                                  <m:r>
                                    <a:rPr lang="en-US" i="1">
                                      <a:latin typeface="Cambria Math" panose="02040503050406030204" pitchFamily="18" charset="0"/>
                                    </a:rPr>
                                    <m:t>𝛽</m:t>
                                  </m:r>
                                  <m:r>
                                    <a:rPr lang="en-US" i="1">
                                      <a:latin typeface="Cambria Math" panose="02040503050406030204" pitchFamily="18" charset="0"/>
                                    </a:rPr>
                                    <m:t>∈</m:t>
                                  </m:r>
                                  <m:r>
                                    <m:rPr>
                                      <m:sty m:val="p"/>
                                    </m:rPr>
                                    <a:rPr lang="en-US">
                                      <a:latin typeface="Cambria Math" panose="02040503050406030204" pitchFamily="18" charset="0"/>
                                    </a:rPr>
                                    <m:t>Ω</m:t>
                                  </m:r>
                                </m:lim>
                              </m:limLow>
                            </m:fName>
                            <m:e>
                              <m:d>
                                <m:dPr>
                                  <m:begChr m:val="‖"/>
                                  <m:endChr m:val="‖"/>
                                  <m:ctrlPr>
                                    <a:rPr lang="en-US" i="1">
                                      <a:latin typeface="Cambria Math" panose="02040503050406030204" pitchFamily="18" charset="0"/>
                                    </a:rPr>
                                  </m:ctrlPr>
                                </m:dPr>
                                <m:e>
                                  <m:r>
                                    <a:rPr lang="en-US" i="1">
                                      <a:latin typeface="Cambria Math" panose="02040503050406030204" pitchFamily="18" charset="0"/>
                                    </a:rPr>
                                    <m:t>𝛽</m:t>
                                  </m:r>
                                </m:e>
                              </m:d>
                              <m:func>
                                <m:funcPr>
                                  <m:ctrlPr>
                                    <a:rPr lang="en-US" i="1">
                                      <a:latin typeface="Cambria Math" panose="02040503050406030204" pitchFamily="18" charset="0"/>
                                    </a:rPr>
                                  </m:ctrlPr>
                                </m:funcPr>
                                <m:fName>
                                  <m:r>
                                    <m:rPr>
                                      <m:sty m:val="p"/>
                                    </m:rPr>
                                    <a:rPr lang="en-US">
                                      <a:latin typeface="Cambria Math" panose="02040503050406030204" pitchFamily="18" charset="0"/>
                                    </a:rPr>
                                    <m:t>cos</m:t>
                                  </m:r>
                                </m:fName>
                                <m:e>
                                  <m:d>
                                    <m:dPr>
                                      <m:ctrlPr>
                                        <a:rPr lang="en-US" i="1">
                                          <a:latin typeface="Cambria Math" panose="02040503050406030204" pitchFamily="18" charset="0"/>
                                        </a:rPr>
                                      </m:ctrlPr>
                                    </m:dPr>
                                    <m:e>
                                      <m:r>
                                        <a:rPr lang="en-US" i="1">
                                          <a:latin typeface="Cambria Math" panose="02040503050406030204" pitchFamily="18" charset="0"/>
                                        </a:rPr>
                                        <m:t>∠</m:t>
                                      </m:r>
                                      <m:r>
                                        <a:rPr lang="en-US" i="1">
                                          <a:latin typeface="Cambria Math" panose="02040503050406030204" pitchFamily="18" charset="0"/>
                                        </a:rPr>
                                        <m:t>(</m:t>
                                      </m:r>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𝛽</m:t>
                                      </m:r>
                                      <m:r>
                                        <a:rPr lang="en-US" i="1">
                                          <a:latin typeface="Cambria Math" panose="02040503050406030204" pitchFamily="18" charset="0"/>
                                        </a:rPr>
                                        <m:t>)</m:t>
                                      </m:r>
                                    </m:e>
                                  </m:d>
                                </m:e>
                              </m:func>
                            </m:e>
                          </m:func>
                        </m:e>
                      </m:func>
                      <m:r>
                        <a:rPr lang="en-US" b="0" i="1" smtClean="0">
                          <a:latin typeface="Cambria Math" panose="02040503050406030204" pitchFamily="18" charset="0"/>
                        </a:rPr>
                        <m:t>=</m:t>
                      </m:r>
                      <m:func>
                        <m:funcPr>
                          <m:ctrlPr>
                            <a:rPr lang="en-US" i="1">
                              <a:latin typeface="Cambria Math" panose="02040503050406030204" pitchFamily="18" charset="0"/>
                            </a:rPr>
                          </m:ctrlPr>
                        </m:funcPr>
                        <m:fName>
                          <m:r>
                            <m:rPr>
                              <m:sty m:val="p"/>
                            </m:rPr>
                            <a:rPr lang="en-US">
                              <a:latin typeface="Cambria Math" panose="02040503050406030204" pitchFamily="18" charset="0"/>
                            </a:rPr>
                            <m:t>arg</m:t>
                          </m:r>
                        </m:fName>
                        <m:e>
                          <m:func>
                            <m:funcPr>
                              <m:ctrlPr>
                                <a:rPr lang="en-US" i="1" smtClean="0">
                                  <a:latin typeface="Cambria Math" panose="02040503050406030204" pitchFamily="18" charset="0"/>
                                </a:rPr>
                              </m:ctrlPr>
                            </m:funcPr>
                            <m:fName>
                              <m:limLow>
                                <m:limLowPr>
                                  <m:ctrlPr>
                                    <a:rPr lang="en-US" i="1">
                                      <a:latin typeface="Cambria Math" panose="02040503050406030204" pitchFamily="18" charset="0"/>
                                    </a:rPr>
                                  </m:ctrlPr>
                                </m:limLowPr>
                                <m:e>
                                  <m:r>
                                    <m:rPr>
                                      <m:sty m:val="p"/>
                                    </m:rPr>
                                    <a:rPr lang="en-US">
                                      <a:latin typeface="Cambria Math" panose="02040503050406030204" pitchFamily="18" charset="0"/>
                                    </a:rPr>
                                    <m:t>max</m:t>
                                  </m:r>
                                </m:e>
                                <m:lim>
                                  <m:r>
                                    <a:rPr lang="en-US" i="1">
                                      <a:latin typeface="Cambria Math" panose="02040503050406030204" pitchFamily="18" charset="0"/>
                                    </a:rPr>
                                    <m:t>𝛽</m:t>
                                  </m:r>
                                  <m:r>
                                    <a:rPr lang="en-US" i="1">
                                      <a:latin typeface="Cambria Math" panose="02040503050406030204" pitchFamily="18" charset="0"/>
                                    </a:rPr>
                                    <m:t>∈</m:t>
                                  </m:r>
                                  <m:r>
                                    <m:rPr>
                                      <m:sty m:val="p"/>
                                    </m:rPr>
                                    <a:rPr lang="en-US">
                                      <a:latin typeface="Cambria Math" panose="02040503050406030204" pitchFamily="18" charset="0"/>
                                    </a:rPr>
                                    <m:t>Ω</m:t>
                                  </m:r>
                                </m:lim>
                              </m:limLow>
                            </m:fName>
                            <m:e>
                              <m:r>
                                <a:rPr lang="en-US" b="0" i="1" smtClean="0">
                                  <a:latin typeface="Cambria Math" panose="02040503050406030204" pitchFamily="18" charset="0"/>
                                </a:rPr>
                                <m:t>𝑠𝑐𝑎𝑙𝑎</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𝑟</m:t>
                                  </m:r>
                                  <m:r>
                                    <a:rPr lang="en-US" b="0" i="1" smtClean="0">
                                      <a:latin typeface="Cambria Math" panose="02040503050406030204" pitchFamily="18" charset="0"/>
                                    </a:rPr>
                                    <m:t>_</m:t>
                                  </m:r>
                                  <m:r>
                                    <a:rPr lang="en-US" b="0" i="1" smtClean="0">
                                      <a:latin typeface="Cambria Math" panose="02040503050406030204" pitchFamily="18" charset="0"/>
                                    </a:rPr>
                                    <m:t>𝑝𝑟𝑜𝑗</m:t>
                                  </m:r>
                                </m:e>
                                <m:sub>
                                  <m:r>
                                    <a:rPr lang="en-US" b="0" i="1" smtClean="0">
                                      <a:latin typeface="Cambria Math" panose="02040503050406030204" pitchFamily="18" charset="0"/>
                                    </a:rPr>
                                    <m:t>𝑥</m:t>
                                  </m:r>
                                </m:sub>
                              </m:sSub>
                              <m:r>
                                <a:rPr lang="en-US" b="0" i="1" smtClean="0">
                                  <a:latin typeface="Cambria Math" panose="02040503050406030204" pitchFamily="18" charset="0"/>
                                </a:rPr>
                                <m:t>𝛽</m:t>
                              </m:r>
                            </m:e>
                          </m:func>
                        </m:e>
                      </m:func>
                    </m:oMath>
                  </m:oMathPara>
                </a14:m>
                <a:endParaRPr lang="he-IL" dirty="0" smtClean="0"/>
              </a:p>
              <a:p>
                <a:pPr algn="r" rtl="1"/>
                <a:endParaRPr lang="he-IL" dirty="0" smtClean="0"/>
              </a:p>
              <a:p>
                <a:pPr algn="r" rtl="1"/>
                <a:r>
                  <a:rPr lang="he-IL" dirty="0" smtClean="0"/>
                  <a:t>מכיוון שהווקטור</a:t>
                </a:r>
                <a:r>
                  <a:rPr lang="he-IL" baseline="0" dirty="0" smtClean="0"/>
                  <a:t> שממקסם את המכפלה הפנימית הוא אותו אחד שממקסם את ההיטל </a:t>
                </a:r>
                <a:r>
                  <a:rPr lang="he-IL" baseline="0" dirty="0" err="1" smtClean="0"/>
                  <a:t>הסקלרי</a:t>
                </a:r>
                <a:r>
                  <a:rPr lang="he-IL" baseline="0" dirty="0" smtClean="0"/>
                  <a:t> על </a:t>
                </a:r>
                <a:r>
                  <a:rPr lang="en-US" baseline="0" dirty="0" smtClean="0"/>
                  <a:t>x</a:t>
                </a:r>
                <a:r>
                  <a:rPr lang="he-IL" baseline="0" dirty="0" smtClean="0"/>
                  <a:t>,</a:t>
                </a:r>
              </a:p>
              <a:p>
                <a:pPr algn="r" rtl="1"/>
                <a:r>
                  <a:rPr lang="he-IL" baseline="0" dirty="0" smtClean="0"/>
                  <a:t>נותר לחפש וקטור כזה הממקסם את ההיטל.</a:t>
                </a:r>
              </a:p>
              <a:p>
                <a:pPr algn="r" rtl="1"/>
                <a:r>
                  <a:rPr lang="he-IL" baseline="0" dirty="0" smtClean="0"/>
                  <a:t>קל לראות מהתרשים שהווקטור המביא למקסימום את ההיטל הוא </a:t>
                </a:r>
                <a:r>
                  <a:rPr lang="en-US" baseline="0" dirty="0" smtClean="0"/>
                  <a:t>v_1</a:t>
                </a:r>
                <a:r>
                  <a:rPr lang="he-IL" baseline="0" dirty="0" smtClean="0"/>
                  <a:t>.</a:t>
                </a:r>
              </a:p>
              <a:p>
                <a:pPr algn="r" rtl="1"/>
                <a:r>
                  <a:rPr lang="he-IL" baseline="0" dirty="0" smtClean="0"/>
                  <a:t>כנ"ל לגבי הווקטור שמביא למינימום שהוא </a:t>
                </a:r>
                <a:r>
                  <a:rPr lang="en-US" baseline="0" dirty="0" smtClean="0"/>
                  <a:t>v_2</a:t>
                </a:r>
                <a:r>
                  <a:rPr lang="he-IL" baseline="0" dirty="0" smtClean="0"/>
                  <a:t>.</a:t>
                </a:r>
              </a:p>
              <a:p>
                <a:pPr algn="r" rtl="1"/>
                <a:endParaRPr lang="en-US" baseline="0" dirty="0" smtClean="0"/>
              </a:p>
              <a:p>
                <a:pPr algn="r" rtl="1"/>
                <a:r>
                  <a:rPr lang="he-IL" baseline="0" dirty="0" smtClean="0"/>
                  <a:t>השוויונות האחרונים נכונים מכיוון ש-</a:t>
                </a:r>
                <a:r>
                  <a:rPr lang="en-US" baseline="0" dirty="0" smtClean="0"/>
                  <a:t>v_1=m+u_1, v_2=m+u_2</a:t>
                </a:r>
                <a:r>
                  <a:rPr lang="he-IL" baseline="0" dirty="0" smtClean="0"/>
                  <a:t> ומתקיים שהאורך של </a:t>
                </a:r>
                <a:r>
                  <a:rPr lang="en-US" baseline="0" dirty="0" smtClean="0"/>
                  <a:t>u_1,u_2</a:t>
                </a:r>
                <a:r>
                  <a:rPr lang="he-IL" baseline="0" dirty="0" smtClean="0"/>
                  <a:t> הוא </a:t>
                </a:r>
                <a:r>
                  <a:rPr lang="en-US" baseline="0" dirty="0" smtClean="0"/>
                  <a:t>r</a:t>
                </a:r>
                <a:r>
                  <a:rPr lang="he-IL" baseline="0" dirty="0" smtClean="0"/>
                  <a:t>. </a:t>
                </a:r>
                <a:endParaRPr lang="en-US" dirty="0" smtClean="0"/>
              </a:p>
            </p:txBody>
          </p:sp>
        </mc:Choice>
        <mc:Fallback xmlns="">
          <p:sp>
            <p:nvSpPr>
              <p:cNvPr id="3" name="Notes Placeholder 2"/>
              <p:cNvSpPr>
                <a:spLocks noGrp="1"/>
              </p:cNvSpPr>
              <p:nvPr>
                <p:ph type="body" idx="1"/>
              </p:nvPr>
            </p:nvSpPr>
            <p:spPr/>
            <p:txBody>
              <a:bodyPr/>
              <a:lstStyle/>
              <a:p>
                <a:pPr algn="r" rtl="1"/>
                <a:r>
                  <a:rPr lang="he-IL" dirty="0" smtClean="0"/>
                  <a:t>מה המשמעות של לחסום את ה-</a:t>
                </a:r>
                <a:r>
                  <a:rPr lang="en-US" dirty="0" smtClean="0"/>
                  <a:t>prediction</a:t>
                </a:r>
                <a:r>
                  <a:rPr lang="he-IL" dirty="0" smtClean="0"/>
                  <a:t> של </a:t>
                </a:r>
                <a:r>
                  <a:rPr lang="en-US" dirty="0" smtClean="0"/>
                  <a:t>beta_2</a:t>
                </a:r>
                <a:r>
                  <a:rPr lang="he-IL" dirty="0" smtClean="0"/>
                  <a:t> עבור דגימה חדשה </a:t>
                </a:r>
                <a:r>
                  <a:rPr lang="en-US" dirty="0" smtClean="0"/>
                  <a:t>x</a:t>
                </a:r>
                <a:r>
                  <a:rPr lang="he-IL" dirty="0" smtClean="0"/>
                  <a:t>? זה אומר למצוא חסם עליון ותחתון למכפלה הפנימית של </a:t>
                </a:r>
                <a:r>
                  <a:rPr lang="en-US" dirty="0" smtClean="0"/>
                  <a:t>x</a:t>
                </a:r>
                <a:r>
                  <a:rPr lang="he-IL" dirty="0" smtClean="0"/>
                  <a:t> ו-</a:t>
                </a:r>
                <a:r>
                  <a:rPr lang="en-US" dirty="0" smtClean="0"/>
                  <a:t>beta_2</a:t>
                </a:r>
                <a:r>
                  <a:rPr lang="he-IL" dirty="0" smtClean="0"/>
                  <a:t>.</a:t>
                </a:r>
              </a:p>
              <a:p>
                <a:pPr algn="r" rtl="1"/>
                <a:r>
                  <a:rPr lang="he-IL" dirty="0" smtClean="0"/>
                  <a:t>מכיוון שהוכחנו</a:t>
                </a:r>
                <a:r>
                  <a:rPr lang="he-IL" baseline="0" dirty="0" smtClean="0"/>
                  <a:t> ש-</a:t>
                </a:r>
                <a:r>
                  <a:rPr lang="en-US" baseline="0" dirty="0" smtClean="0"/>
                  <a:t>beta_2</a:t>
                </a:r>
                <a:r>
                  <a:rPr lang="he-IL" baseline="0" dirty="0" smtClean="0"/>
                  <a:t> חסום ע"י הספרה המשמעות היא למצוא וקטור בספרה שממקסם או ממזער את המכפלה הפנימית עם </a:t>
                </a:r>
                <a:r>
                  <a:rPr lang="en-US" baseline="0" dirty="0" smtClean="0"/>
                  <a:t>x</a:t>
                </a:r>
                <a:r>
                  <a:rPr lang="he-IL" baseline="0" dirty="0" smtClean="0"/>
                  <a:t>.</a:t>
                </a:r>
              </a:p>
              <a:p>
                <a:pPr algn="r" rtl="1"/>
                <a:r>
                  <a:rPr lang="he-IL" baseline="0" dirty="0" smtClean="0"/>
                  <a:t>וזה שקול למציאת וקטור בספרה שמביא למקסימום/מינימום את ההיטל </a:t>
                </a:r>
                <a:r>
                  <a:rPr lang="he-IL" baseline="0" dirty="0" err="1" smtClean="0"/>
                  <a:t>הסקלרי</a:t>
                </a:r>
                <a:r>
                  <a:rPr lang="he-IL" baseline="0" dirty="0" smtClean="0"/>
                  <a:t> על </a:t>
                </a:r>
                <a:r>
                  <a:rPr lang="en-US" baseline="0" dirty="0" smtClean="0"/>
                  <a:t>x</a:t>
                </a:r>
                <a:r>
                  <a:rPr lang="he-IL" baseline="0" dirty="0" smtClean="0"/>
                  <a:t>.</a:t>
                </a:r>
              </a:p>
              <a:p>
                <a:pPr algn="r" rtl="1"/>
                <a:r>
                  <a:rPr lang="he-IL" baseline="0" dirty="0" smtClean="0"/>
                  <a:t>לא נביא את ההוכחה למרות שהיא שורה.</a:t>
                </a:r>
                <a:endParaRPr lang="he-IL" dirty="0" smtClean="0"/>
              </a:p>
              <a:p>
                <a:pPr algn="r" rtl="1"/>
                <a:endParaRPr lang="en-US" dirty="0" smtClean="0"/>
              </a:p>
              <a:p>
                <a:pPr algn="r" rtl="1"/>
                <a:r>
                  <a:rPr lang="he-IL" dirty="0" smtClean="0"/>
                  <a:t>*ההוכחה לכך שהווקטור שממקסם את המכפלה הפנימית הוא אותו אחד שממקסם את ההיטל </a:t>
                </a:r>
                <a:r>
                  <a:rPr lang="he-IL" dirty="0" err="1" smtClean="0"/>
                  <a:t>הסקלרי</a:t>
                </a:r>
                <a:r>
                  <a:rPr lang="he-IL" dirty="0" smtClean="0"/>
                  <a:t>:</a:t>
                </a:r>
              </a:p>
              <a:p>
                <a:pPr algn="l" rtl="0"/>
                <a:r>
                  <a:rPr lang="en-US" i="0">
                    <a:latin typeface="Cambria Math" panose="02040503050406030204" pitchFamily="18" charset="0"/>
                  </a:rPr>
                  <a:t>arg</a:t>
                </a:r>
                <a:r>
                  <a:rPr lang="en-US" i="0" smtClean="0">
                    <a:latin typeface="Cambria Math" panose="02040503050406030204" pitchFamily="18" charset="0"/>
                  </a:rPr>
                  <a:t>⁡</a:t>
                </a:r>
                <a:r>
                  <a:rPr lang="en-US" i="0">
                    <a:latin typeface="Cambria Math" panose="02040503050406030204" pitchFamily="18" charset="0"/>
                  </a:rPr>
                  <a:t>m</a:t>
                </a:r>
                <a:r>
                  <a:rPr lang="en-US" b="0" i="0" smtClean="0">
                    <a:latin typeface="Cambria Math" panose="02040503050406030204" pitchFamily="18" charset="0"/>
                  </a:rPr>
                  <a:t>ax</a:t>
                </a:r>
                <a:r>
                  <a:rPr lang="en-US" b="0" i="0">
                    <a:latin typeface="Cambria Math" panose="02040503050406030204" pitchFamily="18" charset="0"/>
                  </a:rPr>
                  <a:t>┬(</a:t>
                </a:r>
                <a:r>
                  <a:rPr lang="en-US" i="0">
                    <a:latin typeface="Cambria Math" panose="02040503050406030204" pitchFamily="18" charset="0"/>
                  </a:rPr>
                  <a:t>𝛽∈</a:t>
                </a:r>
                <a:r>
                  <a:rPr lang="en-US" b="0" i="0" smtClean="0">
                    <a:latin typeface="Cambria Math" panose="02040503050406030204" pitchFamily="18" charset="0"/>
                  </a:rPr>
                  <a:t>Ω</a:t>
                </a:r>
                <a:r>
                  <a:rPr lang="en-US" b="0" i="0">
                    <a:latin typeface="Cambria Math" panose="02040503050406030204" pitchFamily="18" charset="0"/>
                  </a:rPr>
                  <a:t>)⁡〖</a:t>
                </a:r>
                <a:r>
                  <a:rPr lang="en-US" b="0" i="0" smtClean="0">
                    <a:latin typeface="Cambria Math" panose="02040503050406030204" pitchFamily="18" charset="0"/>
                  </a:rPr>
                  <a:t>𝑥^𝑇 𝛽</a:t>
                </a:r>
                <a:r>
                  <a:rPr lang="en-US" b="0" i="0">
                    <a:latin typeface="Cambria Math" panose="02040503050406030204" pitchFamily="18" charset="0"/>
                  </a:rPr>
                  <a:t>〗</a:t>
                </a:r>
                <a:r>
                  <a:rPr lang="en-US" b="0" i="0" smtClean="0">
                    <a:latin typeface="Cambria Math" panose="02040503050406030204" pitchFamily="18" charset="0"/>
                  </a:rPr>
                  <a:t> =</a:t>
                </a:r>
                <a:r>
                  <a:rPr lang="en-US" i="0">
                    <a:latin typeface="Cambria Math" panose="02040503050406030204" pitchFamily="18" charset="0"/>
                  </a:rPr>
                  <a:t>arg⁡max┬(𝛽∈Ω)⁡〖</a:t>
                </a:r>
                <a:r>
                  <a:rPr lang="en-US" i="0" smtClean="0">
                    <a:latin typeface="Cambria Math" panose="02040503050406030204" pitchFamily="18" charset="0"/>
                  </a:rPr>
                  <a:t>‖</a:t>
                </a:r>
                <a:r>
                  <a:rPr lang="en-US" b="0" i="0" smtClean="0">
                    <a:latin typeface="Cambria Math" panose="02040503050406030204" pitchFamily="18" charset="0"/>
                  </a:rPr>
                  <a:t>𝑥‖‖𝛽‖  </a:t>
                </a:r>
                <a:r>
                  <a:rPr lang="en-US" i="0" smtClean="0">
                    <a:latin typeface="Cambria Math" panose="02040503050406030204" pitchFamily="18" charset="0"/>
                  </a:rPr>
                  <a:t>cos⁡(∠</a:t>
                </a:r>
                <a:r>
                  <a:rPr lang="en-US" b="0" i="0" smtClean="0">
                    <a:latin typeface="Cambria Math" panose="02040503050406030204" pitchFamily="18" charset="0"/>
                  </a:rPr>
                  <a:t>(𝑥,𝛽)) </a:t>
                </a:r>
                <a:r>
                  <a:rPr lang="en-US" b="0" i="0">
                    <a:latin typeface="Cambria Math" panose="02040503050406030204" pitchFamily="18" charset="0"/>
                  </a:rPr>
                  <a:t>〗</a:t>
                </a:r>
                <a:r>
                  <a:rPr lang="en-US" b="0" i="0" smtClean="0">
                    <a:latin typeface="Cambria Math" panose="02040503050406030204" pitchFamily="18" charset="0"/>
                  </a:rPr>
                  <a:t> =</a:t>
                </a:r>
                <a:r>
                  <a:rPr lang="en-US" i="0">
                    <a:latin typeface="Cambria Math" panose="02040503050406030204" pitchFamily="18" charset="0"/>
                  </a:rPr>
                  <a:t>arg⁡max┬(𝛽∈Ω)⁡〖‖𝛽‖  cos⁡(∠(𝑥,𝛽)) 〗 </a:t>
                </a:r>
                <a:r>
                  <a:rPr lang="en-US" b="0" i="0" smtClean="0">
                    <a:latin typeface="Cambria Math" panose="02040503050406030204" pitchFamily="18" charset="0"/>
                  </a:rPr>
                  <a:t>=</a:t>
                </a:r>
                <a:r>
                  <a:rPr lang="en-US" i="0">
                    <a:latin typeface="Cambria Math" panose="02040503050406030204" pitchFamily="18" charset="0"/>
                  </a:rPr>
                  <a:t>arg⁡max┬(𝛽∈Ω)</a:t>
                </a:r>
                <a:r>
                  <a:rPr lang="en-US" i="0" smtClean="0">
                    <a:latin typeface="Cambria Math" panose="02040503050406030204" pitchFamily="18" charset="0"/>
                  </a:rPr>
                  <a:t>⁡〖</a:t>
                </a:r>
                <a:r>
                  <a:rPr lang="en-US" b="0" i="0" smtClean="0">
                    <a:latin typeface="Cambria Math" panose="02040503050406030204" pitchFamily="18" charset="0"/>
                  </a:rPr>
                  <a:t>𝑠𝑐𝑎𝑙𝑎〖𝑟_𝑝𝑟𝑜𝑗〗_𝑥 𝛽〗 </a:t>
                </a:r>
                <a:endParaRPr lang="he-IL" dirty="0" smtClean="0"/>
              </a:p>
              <a:p>
                <a:pPr algn="r" rtl="1"/>
                <a:endParaRPr lang="he-IL" dirty="0" smtClean="0"/>
              </a:p>
              <a:p>
                <a:pPr algn="r" rtl="1"/>
                <a:r>
                  <a:rPr lang="he-IL" dirty="0" smtClean="0"/>
                  <a:t>מכיוון </a:t>
                </a:r>
                <a:r>
                  <a:rPr lang="he-IL" dirty="0" smtClean="0"/>
                  <a:t>שהווקטור</a:t>
                </a:r>
                <a:r>
                  <a:rPr lang="he-IL" baseline="0" dirty="0" smtClean="0"/>
                  <a:t> שממקסם את המכפלה הפנימית הוא אותו אחד שממקסם את ההיטל </a:t>
                </a:r>
                <a:r>
                  <a:rPr lang="he-IL" baseline="0" dirty="0" err="1" smtClean="0"/>
                  <a:t>הסקלרי</a:t>
                </a:r>
                <a:r>
                  <a:rPr lang="he-IL" baseline="0" dirty="0" smtClean="0"/>
                  <a:t> על </a:t>
                </a:r>
                <a:r>
                  <a:rPr lang="en-US" baseline="0" dirty="0" smtClean="0"/>
                  <a:t>x</a:t>
                </a:r>
                <a:r>
                  <a:rPr lang="he-IL" baseline="0" dirty="0" smtClean="0"/>
                  <a:t>,</a:t>
                </a:r>
              </a:p>
              <a:p>
                <a:pPr algn="r" rtl="1"/>
                <a:r>
                  <a:rPr lang="he-IL" baseline="0" dirty="0" smtClean="0"/>
                  <a:t>נותר לחפש וקטור כזה הממקסם את ההיטל.</a:t>
                </a:r>
              </a:p>
              <a:p>
                <a:pPr algn="r" rtl="1"/>
                <a:r>
                  <a:rPr lang="he-IL" baseline="0" dirty="0" smtClean="0"/>
                  <a:t>קל לראות מהתרשים שהווקטור המביא למקסימום את ההיטל הוא </a:t>
                </a:r>
                <a:r>
                  <a:rPr lang="en-US" baseline="0" dirty="0" smtClean="0"/>
                  <a:t>v_1</a:t>
                </a:r>
                <a:r>
                  <a:rPr lang="he-IL" baseline="0" dirty="0" smtClean="0"/>
                  <a:t>.</a:t>
                </a:r>
              </a:p>
              <a:p>
                <a:pPr algn="r" rtl="1"/>
                <a:r>
                  <a:rPr lang="he-IL" baseline="0" dirty="0" smtClean="0"/>
                  <a:t>כנ"ל לגבי הווקטור שמביא למינימום שהוא </a:t>
                </a:r>
                <a:r>
                  <a:rPr lang="en-US" baseline="0" dirty="0" smtClean="0"/>
                  <a:t>v_2</a:t>
                </a:r>
                <a:r>
                  <a:rPr lang="he-IL" baseline="0" dirty="0" smtClean="0"/>
                  <a:t>.</a:t>
                </a:r>
              </a:p>
              <a:p>
                <a:pPr algn="r" rtl="1"/>
                <a:endParaRPr lang="en-US" baseline="0" dirty="0" smtClean="0"/>
              </a:p>
              <a:p>
                <a:pPr algn="r" rtl="1"/>
                <a:r>
                  <a:rPr lang="he-IL" baseline="0" dirty="0" smtClean="0"/>
                  <a:t>השוויונות האחרונים נכונים מכיוון ש-</a:t>
                </a:r>
                <a:r>
                  <a:rPr lang="en-US" baseline="0" dirty="0" smtClean="0"/>
                  <a:t>v_1=m+u_1, v_2=m+u_2</a:t>
                </a:r>
                <a:r>
                  <a:rPr lang="he-IL" baseline="0" dirty="0" smtClean="0"/>
                  <a:t> ומתקיים שהאורך של </a:t>
                </a:r>
                <a:r>
                  <a:rPr lang="en-US" baseline="0" dirty="0" smtClean="0"/>
                  <a:t>u_1,u_2</a:t>
                </a:r>
                <a:r>
                  <a:rPr lang="he-IL" baseline="0" dirty="0" smtClean="0"/>
                  <a:t> הוא </a:t>
                </a:r>
                <a:r>
                  <a:rPr lang="en-US" baseline="0" dirty="0" smtClean="0"/>
                  <a:t>r</a:t>
                </a:r>
                <a:r>
                  <a:rPr lang="he-IL" baseline="0" dirty="0" smtClean="0"/>
                  <a:t>. </a:t>
                </a:r>
                <a:endParaRPr lang="en-US" dirty="0" smtClean="0"/>
              </a:p>
            </p:txBody>
          </p:sp>
        </mc:Fallback>
      </mc:AlternateContent>
      <p:sp>
        <p:nvSpPr>
          <p:cNvPr id="4" name="Slide Number Placeholder 3"/>
          <p:cNvSpPr>
            <a:spLocks noGrp="1"/>
          </p:cNvSpPr>
          <p:nvPr>
            <p:ph type="sldNum" sz="quarter" idx="10"/>
          </p:nvPr>
        </p:nvSpPr>
        <p:spPr/>
        <p:txBody>
          <a:bodyPr/>
          <a:lstStyle/>
          <a:p>
            <a:fld id="{E1A346A4-D4EE-4710-AB7A-F1894BC48E87}" type="slidenum">
              <a:rPr lang="en-US" smtClean="0"/>
              <a:t>19</a:t>
            </a:fld>
            <a:endParaRPr lang="en-US"/>
          </a:p>
        </p:txBody>
      </p:sp>
    </p:spTree>
    <p:extLst>
      <p:ext uri="{BB962C8B-B14F-4D97-AF65-F5344CB8AC3E}">
        <p14:creationId xmlns:p14="http://schemas.microsoft.com/office/powerpoint/2010/main" val="9642292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E1A346A4-D4EE-4710-AB7A-F1894BC48E87}" type="slidenum">
              <a:rPr lang="en-US" smtClean="0"/>
              <a:t>2</a:t>
            </a:fld>
            <a:endParaRPr lang="en-US"/>
          </a:p>
        </p:txBody>
      </p:sp>
    </p:spTree>
    <p:extLst>
      <p:ext uri="{BB962C8B-B14F-4D97-AF65-F5344CB8AC3E}">
        <p14:creationId xmlns:p14="http://schemas.microsoft.com/office/powerpoint/2010/main" val="17660579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he-IL" dirty="0" smtClean="0"/>
              <a:t>ההבדל היחיד הוא בתוספת של האיבר </a:t>
            </a:r>
            <a:r>
              <a:rPr lang="en-US" dirty="0" smtClean="0"/>
              <a:t>(A^TA)-1</a:t>
            </a:r>
            <a:r>
              <a:rPr lang="he-IL" dirty="0" smtClean="0"/>
              <a:t>.</a:t>
            </a:r>
            <a:r>
              <a:rPr lang="he-IL" baseline="0" dirty="0" smtClean="0"/>
              <a:t> כל השאר נשאר זהה ל-</a:t>
            </a:r>
            <a:r>
              <a:rPr lang="en-US" baseline="0" dirty="0" smtClean="0"/>
              <a:t>Theorem 1</a:t>
            </a:r>
            <a:r>
              <a:rPr lang="he-IL" baseline="0" dirty="0" smtClean="0"/>
              <a:t>.</a:t>
            </a:r>
            <a:endParaRPr lang="en-US" dirty="0"/>
          </a:p>
        </p:txBody>
      </p:sp>
      <p:sp>
        <p:nvSpPr>
          <p:cNvPr id="4" name="Slide Number Placeholder 3"/>
          <p:cNvSpPr>
            <a:spLocks noGrp="1"/>
          </p:cNvSpPr>
          <p:nvPr>
            <p:ph type="sldNum" sz="quarter" idx="10"/>
          </p:nvPr>
        </p:nvSpPr>
        <p:spPr/>
        <p:txBody>
          <a:bodyPr/>
          <a:lstStyle/>
          <a:p>
            <a:fld id="{E1A346A4-D4EE-4710-AB7A-F1894BC48E87}" type="slidenum">
              <a:rPr lang="en-US" smtClean="0"/>
              <a:t>20</a:t>
            </a:fld>
            <a:endParaRPr lang="en-US"/>
          </a:p>
        </p:txBody>
      </p:sp>
    </p:spTree>
    <p:extLst>
      <p:ext uri="{BB962C8B-B14F-4D97-AF65-F5344CB8AC3E}">
        <p14:creationId xmlns:p14="http://schemas.microsoft.com/office/powerpoint/2010/main" val="11290286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he-IL" dirty="0" smtClean="0"/>
              <a:t>כאשר </a:t>
            </a:r>
            <a:r>
              <a:rPr lang="he-IL" dirty="0" err="1" smtClean="0"/>
              <a:t>דמיגה</a:t>
            </a:r>
            <a:r>
              <a:rPr lang="he-IL" dirty="0" smtClean="0"/>
              <a:t> חדשה מגיעה,</a:t>
            </a:r>
            <a:r>
              <a:rPr lang="he-IL" baseline="0" dirty="0" smtClean="0"/>
              <a:t> </a:t>
            </a:r>
            <a:r>
              <a:rPr lang="en-US" baseline="0" dirty="0" err="1" smtClean="0"/>
              <a:t>DRUiD</a:t>
            </a:r>
            <a:r>
              <a:rPr lang="he-IL" baseline="0" dirty="0" smtClean="0"/>
              <a:t> דבר ראשון מעדכן את החלון ע"י הוספת הדגימה החדשה והוצאת הדגימה הישנה ביותר.</a:t>
            </a:r>
          </a:p>
          <a:p>
            <a:pPr algn="r" rtl="1"/>
            <a:r>
              <a:rPr lang="he-IL" baseline="0" dirty="0" smtClean="0"/>
              <a:t>לאחר מכן הוא מעדכן את </a:t>
            </a:r>
            <a:r>
              <a:rPr lang="en-US" baseline="0" dirty="0" smtClean="0"/>
              <a:t>norm(r)</a:t>
            </a:r>
            <a:r>
              <a:rPr lang="he-IL" baseline="0" dirty="0" smtClean="0"/>
              <a:t> ע"י שימוש ב-</a:t>
            </a:r>
            <a:r>
              <a:rPr lang="en-US" baseline="0" dirty="0" smtClean="0"/>
              <a:t>Theorem 1</a:t>
            </a:r>
            <a:r>
              <a:rPr lang="he-IL" baseline="0" dirty="0" smtClean="0"/>
              <a:t> שראינו.</a:t>
            </a:r>
          </a:p>
          <a:p>
            <a:pPr algn="r" rtl="1"/>
            <a:r>
              <a:rPr lang="he-IL" baseline="0" dirty="0" smtClean="0"/>
              <a:t>לבסוף הוא בודק האם </a:t>
            </a:r>
            <a:r>
              <a:rPr lang="en-US" baseline="0" dirty="0" smtClean="0"/>
              <a:t>norm(r)</a:t>
            </a:r>
            <a:r>
              <a:rPr lang="he-IL" baseline="0" dirty="0" smtClean="0"/>
              <a:t> חורג מה-</a:t>
            </a:r>
            <a:r>
              <a:rPr lang="en-US" baseline="0" dirty="0" smtClean="0"/>
              <a:t>Adaptive Threshold</a:t>
            </a:r>
            <a:r>
              <a:rPr lang="he-IL" baseline="0" dirty="0" smtClean="0"/>
              <a:t> שמיד נסביר עליו בשקף הבא.</a:t>
            </a:r>
          </a:p>
          <a:p>
            <a:pPr algn="r" rtl="1"/>
            <a:r>
              <a:rPr lang="he-IL" baseline="0" dirty="0" smtClean="0"/>
              <a:t>כל חריגה כזו היא </a:t>
            </a:r>
            <a:r>
              <a:rPr lang="en-US" baseline="0" dirty="0" smtClean="0"/>
              <a:t>Warning event</a:t>
            </a:r>
            <a:r>
              <a:rPr lang="he-IL" baseline="0" dirty="0" smtClean="0"/>
              <a:t> מבחינת </a:t>
            </a:r>
            <a:r>
              <a:rPr lang="en-US" baseline="0" dirty="0" err="1" smtClean="0"/>
              <a:t>DRUiD</a:t>
            </a:r>
            <a:r>
              <a:rPr lang="he-IL" baseline="0" dirty="0" smtClean="0"/>
              <a:t>, ואם הוא מקבל מספר כלשהו של אירועים כאלו ברצף הוא מתייחס לזה כ-</a:t>
            </a:r>
            <a:r>
              <a:rPr lang="en-US" baseline="0" dirty="0" smtClean="0"/>
              <a:t>concept drift</a:t>
            </a:r>
            <a:r>
              <a:rPr lang="he-IL" baseline="0" dirty="0" smtClean="0"/>
              <a:t>, ולכן זורק את המודל הישן ובונה מודל חדש מהדוגמאות בחלון.</a:t>
            </a:r>
          </a:p>
          <a:p>
            <a:pPr algn="r" rtl="1"/>
            <a:endParaRPr lang="he-IL" baseline="0" dirty="0" smtClean="0"/>
          </a:p>
          <a:p>
            <a:pPr algn="r" rtl="1"/>
            <a:r>
              <a:rPr lang="he-IL" baseline="0" dirty="0" smtClean="0"/>
              <a:t>עבור חיזוי </a:t>
            </a:r>
            <a:r>
              <a:rPr lang="en-US" baseline="0" dirty="0" err="1" smtClean="0"/>
              <a:t>DRUiD</a:t>
            </a:r>
            <a:r>
              <a:rPr lang="he-IL" baseline="0" dirty="0" smtClean="0"/>
              <a:t> משתמש במודל הנוכחי שיש לו.</a:t>
            </a:r>
            <a:endParaRPr lang="he-IL" dirty="0" smtClean="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1A346A4-D4EE-4710-AB7A-F1894BC48E8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53694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baseline="0" dirty="0" smtClean="0"/>
              <a:t>כיצד נקבע ה-</a:t>
            </a:r>
            <a:r>
              <a:rPr lang="en-US" baseline="0" dirty="0" smtClean="0"/>
              <a:t>Adaptive Threshold</a:t>
            </a:r>
            <a:r>
              <a:rPr lang="he-IL" baseline="0" dirty="0" smtClean="0"/>
              <a:t>:</a:t>
            </a:r>
          </a:p>
          <a:p>
            <a:pPr marL="0" marR="0" lvl="0" indent="0" algn="r" defTabSz="914400" rtl="1" eaLnBrk="1" fontAlgn="auto" latinLnBrk="0" hangingPunct="1">
              <a:lnSpc>
                <a:spcPct val="100000"/>
              </a:lnSpc>
              <a:spcBef>
                <a:spcPts val="0"/>
              </a:spcBef>
              <a:spcAft>
                <a:spcPts val="0"/>
              </a:spcAft>
              <a:buClrTx/>
              <a:buSzTx/>
              <a:buFontTx/>
              <a:buNone/>
              <a:tabLst/>
              <a:defRPr/>
            </a:pPr>
            <a:r>
              <a:rPr lang="he-IL" baseline="0" dirty="0" smtClean="0"/>
              <a:t>אנחנו ממדלים את </a:t>
            </a:r>
            <a:r>
              <a:rPr lang="en-US" baseline="0" dirty="0" smtClean="0"/>
              <a:t>norm(r)</a:t>
            </a:r>
            <a:r>
              <a:rPr lang="he-IL" baseline="0" dirty="0" smtClean="0"/>
              <a:t> כמשתנה מקרי שמגיע מתוך התפלגות חי עם </a:t>
            </a:r>
            <a:r>
              <a:rPr lang="en-US" baseline="0" dirty="0" smtClean="0"/>
              <a:t>d</a:t>
            </a:r>
            <a:r>
              <a:rPr lang="he-IL" baseline="0" dirty="0" smtClean="0"/>
              <a:t> דרגות חופש, כשאר </a:t>
            </a:r>
            <a:r>
              <a:rPr lang="en-US" baseline="0" dirty="0" smtClean="0"/>
              <a:t>d</a:t>
            </a:r>
            <a:r>
              <a:rPr lang="he-IL" baseline="0" dirty="0" smtClean="0"/>
              <a:t> זה </a:t>
            </a:r>
            <a:r>
              <a:rPr lang="he-IL" baseline="0" dirty="0" err="1" smtClean="0"/>
              <a:t>מימד</a:t>
            </a:r>
            <a:r>
              <a:rPr lang="he-IL" baseline="0" dirty="0" smtClean="0"/>
              <a:t> הדוגמאות ב-</a:t>
            </a:r>
            <a:r>
              <a:rPr lang="en-US" baseline="0" dirty="0" smtClean="0"/>
              <a:t>stream</a:t>
            </a:r>
            <a:r>
              <a:rPr lang="he-IL" baseline="0" dirty="0" smtClean="0"/>
              <a:t>.</a:t>
            </a:r>
          </a:p>
          <a:p>
            <a:pPr marL="0" marR="0" lvl="0" indent="0" algn="r" defTabSz="914400" rtl="1" eaLnBrk="1" fontAlgn="auto" latinLnBrk="0" hangingPunct="1">
              <a:lnSpc>
                <a:spcPct val="100000"/>
              </a:lnSpc>
              <a:spcBef>
                <a:spcPts val="0"/>
              </a:spcBef>
              <a:spcAft>
                <a:spcPts val="0"/>
              </a:spcAft>
              <a:buClrTx/>
              <a:buSzTx/>
              <a:buFontTx/>
              <a:buNone/>
              <a:tabLst/>
              <a:defRPr/>
            </a:pPr>
            <a:r>
              <a:rPr lang="he-IL" baseline="0" dirty="0" smtClean="0"/>
              <a:t>כדי לשערך את הפרמטרים של ההתפלגות </a:t>
            </a:r>
            <a:r>
              <a:rPr lang="en-US" baseline="0" dirty="0" err="1" smtClean="0"/>
              <a:t>DRUiD</a:t>
            </a:r>
            <a:r>
              <a:rPr lang="he-IL" baseline="0" dirty="0" smtClean="0"/>
              <a:t> אוסף מדגם של </a:t>
            </a:r>
            <a:r>
              <a:rPr lang="en-US" baseline="0" dirty="0" smtClean="0"/>
              <a:t>norm(r)</a:t>
            </a:r>
            <a:r>
              <a:rPr lang="he-IL" baseline="0" dirty="0" smtClean="0"/>
              <a:t> לאחר כל חישוב מודל.</a:t>
            </a:r>
          </a:p>
          <a:p>
            <a:pPr marL="0" marR="0" lvl="0" indent="0" algn="r" defTabSz="914400" rtl="1" eaLnBrk="1" fontAlgn="auto" latinLnBrk="0" hangingPunct="1">
              <a:lnSpc>
                <a:spcPct val="100000"/>
              </a:lnSpc>
              <a:spcBef>
                <a:spcPts val="0"/>
              </a:spcBef>
              <a:spcAft>
                <a:spcPts val="0"/>
              </a:spcAft>
              <a:buClrTx/>
              <a:buSzTx/>
              <a:buFontTx/>
              <a:buNone/>
              <a:tabLst/>
              <a:defRPr/>
            </a:pPr>
            <a:r>
              <a:rPr lang="he-IL" baseline="0" dirty="0" smtClean="0"/>
              <a:t>הוא משתמש במדגם הנ"ל כדי להתאים לו התפלגות חי (למצוא את הפרמטרים של ההתפלגות).</a:t>
            </a:r>
          </a:p>
          <a:p>
            <a:pPr marL="0" marR="0" lvl="0" indent="0" algn="r" defTabSz="914400" rtl="1" eaLnBrk="1" fontAlgn="auto" latinLnBrk="0" hangingPunct="1">
              <a:lnSpc>
                <a:spcPct val="100000"/>
              </a:lnSpc>
              <a:spcBef>
                <a:spcPts val="0"/>
              </a:spcBef>
              <a:spcAft>
                <a:spcPts val="0"/>
              </a:spcAft>
              <a:buClrTx/>
              <a:buSzTx/>
              <a:buFontTx/>
              <a:buNone/>
              <a:tabLst/>
              <a:defRPr/>
            </a:pPr>
            <a:r>
              <a:rPr lang="he-IL" baseline="0" dirty="0" smtClean="0"/>
              <a:t>לאחר שנמצאה ההתפלגות </a:t>
            </a:r>
            <a:r>
              <a:rPr lang="en-US" baseline="0" dirty="0" err="1" smtClean="0"/>
              <a:t>DRUiD</a:t>
            </a:r>
            <a:r>
              <a:rPr lang="he-IL" baseline="0" dirty="0" smtClean="0"/>
              <a:t> משתמש ב-</a:t>
            </a:r>
            <a:r>
              <a:rPr lang="en-US" baseline="0" dirty="0" smtClean="0"/>
              <a:t>alpha</a:t>
            </a:r>
            <a:r>
              <a:rPr lang="he-IL" baseline="0" dirty="0" smtClean="0"/>
              <a:t> שזהו פרמטר הניתן ע"י המשתמש, שקובע את רגישות האלגוריתם ל-</a:t>
            </a:r>
            <a:r>
              <a:rPr lang="en-US" baseline="0" dirty="0" smtClean="0"/>
              <a:t>concept drifts</a:t>
            </a:r>
            <a:r>
              <a:rPr lang="he-IL" baseline="0" dirty="0" smtClean="0"/>
              <a:t> ובהתפלגות חי שנמצאה כדי לחשב את ה-</a:t>
            </a:r>
            <a:r>
              <a:rPr lang="en-US" baseline="0" dirty="0" smtClean="0"/>
              <a:t>Adaptive Threshold</a:t>
            </a:r>
            <a:r>
              <a:rPr lang="he-IL" baseline="0" dirty="0" smtClean="0"/>
              <a:t>.</a:t>
            </a:r>
          </a:p>
          <a:p>
            <a:pPr marL="0" marR="0" lvl="0" indent="0" algn="r" defTabSz="914400" rtl="1" eaLnBrk="1" fontAlgn="auto" latinLnBrk="0" hangingPunct="1">
              <a:lnSpc>
                <a:spcPct val="100000"/>
              </a:lnSpc>
              <a:spcBef>
                <a:spcPts val="0"/>
              </a:spcBef>
              <a:spcAft>
                <a:spcPts val="0"/>
              </a:spcAft>
              <a:buClrTx/>
              <a:buSzTx/>
              <a:buFontTx/>
              <a:buNone/>
              <a:tabLst/>
              <a:defRPr/>
            </a:pPr>
            <a:endParaRPr lang="he-IL" baseline="0" dirty="0" smtClean="0"/>
          </a:p>
          <a:p>
            <a:pPr marL="0" marR="0" lvl="0" indent="0" algn="r" defTabSz="914400" rtl="1" eaLnBrk="1" fontAlgn="auto" latinLnBrk="0" hangingPunct="1">
              <a:lnSpc>
                <a:spcPct val="100000"/>
              </a:lnSpc>
              <a:spcBef>
                <a:spcPts val="0"/>
              </a:spcBef>
              <a:spcAft>
                <a:spcPts val="0"/>
              </a:spcAft>
              <a:buClrTx/>
              <a:buSzTx/>
              <a:buFontTx/>
              <a:buNone/>
              <a:tabLst/>
              <a:defRPr/>
            </a:pPr>
            <a:r>
              <a:rPr lang="he-IL" baseline="0" dirty="0" smtClean="0"/>
              <a:t>כפי שניתן לראות בציור, ההסתברות לקבל דוגמה שמגיעה מההתפלגות שנמצאה ועבורה מתקבל </a:t>
            </a:r>
            <a:r>
              <a:rPr lang="en-US" baseline="0" dirty="0" smtClean="0"/>
              <a:t>norm(r)</a:t>
            </a:r>
            <a:r>
              <a:rPr lang="he-IL" baseline="0" dirty="0" smtClean="0"/>
              <a:t> שהוא גדול מה-</a:t>
            </a:r>
            <a:r>
              <a:rPr lang="en-US" baseline="0" dirty="0" smtClean="0"/>
              <a:t>Threshold</a:t>
            </a:r>
            <a:r>
              <a:rPr lang="he-IL" baseline="0" dirty="0" smtClean="0"/>
              <a:t> היא קטנה מאוד (כמובן תלוי בגודל של </a:t>
            </a:r>
            <a:r>
              <a:rPr lang="en-US" baseline="0" dirty="0" smtClean="0"/>
              <a:t>alpha</a:t>
            </a:r>
            <a:r>
              <a:rPr lang="he-IL" baseline="0" dirty="0" smtClean="0"/>
              <a:t>).</a:t>
            </a:r>
          </a:p>
          <a:p>
            <a:pPr marL="0" marR="0" lvl="0" indent="0" algn="r" defTabSz="914400" rtl="1" eaLnBrk="1" fontAlgn="auto" latinLnBrk="0" hangingPunct="1">
              <a:lnSpc>
                <a:spcPct val="100000"/>
              </a:lnSpc>
              <a:spcBef>
                <a:spcPts val="0"/>
              </a:spcBef>
              <a:spcAft>
                <a:spcPts val="0"/>
              </a:spcAft>
              <a:buClrTx/>
              <a:buSzTx/>
              <a:buFontTx/>
              <a:buNone/>
              <a:tabLst/>
              <a:defRPr/>
            </a:pPr>
            <a:r>
              <a:rPr lang="he-IL" baseline="0" dirty="0" smtClean="0"/>
              <a:t>מכיוון שההסתברות לכך קטנה, </a:t>
            </a:r>
            <a:r>
              <a:rPr lang="en-US" baseline="0" dirty="0" err="1" smtClean="0"/>
              <a:t>DRUiD</a:t>
            </a:r>
            <a:r>
              <a:rPr lang="he-IL" baseline="0" dirty="0" smtClean="0"/>
              <a:t> מתייחס לאירוע כזה כ-</a:t>
            </a:r>
            <a:r>
              <a:rPr lang="en-US" baseline="0" dirty="0" smtClean="0"/>
              <a:t>Warning event</a:t>
            </a:r>
            <a:r>
              <a:rPr lang="he-IL" baseline="0" dirty="0" smtClean="0"/>
              <a:t> ולאחר מספר רצוף של אירועים כנ"ל הוא מתריע של </a:t>
            </a:r>
            <a:r>
              <a:rPr lang="en-US" baseline="0" dirty="0" smtClean="0"/>
              <a:t>concept drift</a:t>
            </a:r>
            <a:r>
              <a:rPr lang="he-IL" baseline="0" dirty="0" smtClean="0"/>
              <a:t> (זורק את המודל הישן ומחשב מודל חדש מהדוגמאות בחלון).</a:t>
            </a:r>
          </a:p>
          <a:p>
            <a:pPr marL="0" marR="0" lvl="0" indent="0" algn="r" defTabSz="914400" rtl="1" eaLnBrk="1" fontAlgn="auto" latinLnBrk="0" hangingPunct="1">
              <a:lnSpc>
                <a:spcPct val="100000"/>
              </a:lnSpc>
              <a:spcBef>
                <a:spcPts val="0"/>
              </a:spcBef>
              <a:spcAft>
                <a:spcPts val="0"/>
              </a:spcAft>
              <a:buClrTx/>
              <a:buSzTx/>
              <a:buFontTx/>
              <a:buNone/>
              <a:tabLst/>
              <a:defRPr/>
            </a:pPr>
            <a:endParaRPr lang="he-IL" baseline="0" dirty="0" smtClean="0"/>
          </a:p>
          <a:p>
            <a:pPr marL="0" marR="0" lvl="0" indent="0" algn="r" defTabSz="914400" rtl="1" eaLnBrk="1" fontAlgn="auto" latinLnBrk="0" hangingPunct="1">
              <a:lnSpc>
                <a:spcPct val="100000"/>
              </a:lnSpc>
              <a:spcBef>
                <a:spcPts val="0"/>
              </a:spcBef>
              <a:spcAft>
                <a:spcPts val="0"/>
              </a:spcAft>
              <a:buClrTx/>
              <a:buSzTx/>
              <a:buFontTx/>
              <a:buNone/>
              <a:tabLst/>
              <a:defRPr/>
            </a:pPr>
            <a:r>
              <a:rPr lang="he-IL" baseline="0" dirty="0" smtClean="0"/>
              <a:t>*הגרף הציור הוא ה-</a:t>
            </a:r>
            <a:r>
              <a:rPr lang="en-US" baseline="0" dirty="0" smtClean="0"/>
              <a:t>PDF=Probability density function</a:t>
            </a:r>
            <a:r>
              <a:rPr lang="he-IL" baseline="0" dirty="0" smtClean="0"/>
              <a:t>.</a:t>
            </a: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1A346A4-D4EE-4710-AB7A-F1894BC48E8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23398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he-IL" dirty="0" smtClean="0"/>
              <a:t>אנחנו</a:t>
            </a:r>
            <a:r>
              <a:rPr lang="he-IL" baseline="0" dirty="0" smtClean="0"/>
              <a:t> מחכים שיהיו מספיק </a:t>
            </a:r>
            <a:r>
              <a:rPr lang="en-US" baseline="0" dirty="0" smtClean="0"/>
              <a:t>warnings</a:t>
            </a:r>
            <a:r>
              <a:rPr lang="he-IL" baseline="0" dirty="0" smtClean="0"/>
              <a:t> משתי סיבות:</a:t>
            </a:r>
          </a:p>
          <a:p>
            <a:pPr marL="228600" indent="-228600" algn="r" rtl="1">
              <a:buAutoNum type="arabicPeriod"/>
            </a:pPr>
            <a:r>
              <a:rPr lang="he-IL" baseline="0" dirty="0" smtClean="0"/>
              <a:t>כדי למנוע ריבוי </a:t>
            </a:r>
            <a:r>
              <a:rPr lang="en-US" baseline="0" dirty="0" smtClean="0"/>
              <a:t>false positive</a:t>
            </a:r>
            <a:r>
              <a:rPr lang="he-IL" baseline="0" dirty="0" smtClean="0"/>
              <a:t> (התראות שווא על </a:t>
            </a:r>
            <a:r>
              <a:rPr lang="en-US" baseline="0" dirty="0" smtClean="0"/>
              <a:t>concept drift</a:t>
            </a:r>
            <a:r>
              <a:rPr lang="he-IL" baseline="0" dirty="0" smtClean="0"/>
              <a:t>)</a:t>
            </a:r>
          </a:p>
          <a:p>
            <a:pPr marL="228600" indent="-228600" algn="r" rtl="1">
              <a:buAutoNum type="arabicPeriod"/>
            </a:pPr>
            <a:r>
              <a:rPr lang="he-IL" baseline="0" dirty="0" smtClean="0"/>
              <a:t>לאסוף מספיק דוגמאות עבור ה-</a:t>
            </a:r>
            <a:r>
              <a:rPr lang="en-US" baseline="0" dirty="0" smtClean="0"/>
              <a:t>batch learning</a:t>
            </a:r>
            <a:endParaRPr lang="he-IL" baseline="0" dirty="0" smtClean="0"/>
          </a:p>
          <a:p>
            <a:pPr marL="0" indent="0" algn="r" rtl="1">
              <a:buNone/>
            </a:pPr>
            <a:r>
              <a:rPr lang="he-IL" baseline="0" dirty="0" smtClean="0"/>
              <a:t>כדי למנוע ירידת דיוק בזמן הזה, שבו אנחנו חושדים שהיה </a:t>
            </a:r>
            <a:r>
              <a:rPr lang="en-US" baseline="0" dirty="0" smtClean="0"/>
              <a:t>concept drift</a:t>
            </a:r>
            <a:r>
              <a:rPr lang="he-IL" baseline="0" dirty="0" smtClean="0"/>
              <a:t> אבל עדיין אין מודל מעודכן, אנחנו משתמשים במודל שנוצר מ-</a:t>
            </a:r>
            <a:r>
              <a:rPr lang="en-US" baseline="0" dirty="0" smtClean="0"/>
              <a:t>incremental learning</a:t>
            </a:r>
            <a:r>
              <a:rPr lang="he-IL" baseline="0" dirty="0" smtClean="0"/>
              <a:t> (לדוגמה </a:t>
            </a:r>
            <a:r>
              <a:rPr lang="en-US" baseline="0" dirty="0" smtClean="0"/>
              <a:t>SGD</a:t>
            </a:r>
            <a:r>
              <a:rPr lang="he-IL" baseline="0" dirty="0" smtClean="0"/>
              <a:t>) עבור ה-</a:t>
            </a:r>
            <a:r>
              <a:rPr lang="en-US" baseline="0" dirty="0" smtClean="0"/>
              <a:t>prediction</a:t>
            </a:r>
            <a:r>
              <a:rPr lang="he-IL" baseline="0" dirty="0" smtClean="0"/>
              <a:t>.</a:t>
            </a:r>
            <a:endParaRPr lang="en-US" dirty="0"/>
          </a:p>
        </p:txBody>
      </p:sp>
      <p:sp>
        <p:nvSpPr>
          <p:cNvPr id="4" name="Slide Number Placeholder 3"/>
          <p:cNvSpPr>
            <a:spLocks noGrp="1"/>
          </p:cNvSpPr>
          <p:nvPr>
            <p:ph type="sldNum" sz="quarter" idx="10"/>
          </p:nvPr>
        </p:nvSpPr>
        <p:spPr/>
        <p:txBody>
          <a:bodyPr/>
          <a:lstStyle/>
          <a:p>
            <a:fld id="{E1A346A4-D4EE-4710-AB7A-F1894BC48E87}" type="slidenum">
              <a:rPr lang="en-US" smtClean="0"/>
              <a:t>23</a:t>
            </a:fld>
            <a:endParaRPr lang="en-US"/>
          </a:p>
        </p:txBody>
      </p:sp>
    </p:spTree>
    <p:extLst>
      <p:ext uri="{BB962C8B-B14F-4D97-AF65-F5344CB8AC3E}">
        <p14:creationId xmlns:p14="http://schemas.microsoft.com/office/powerpoint/2010/main" val="35311179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E1A346A4-D4EE-4710-AB7A-F1894BC48E87}" type="slidenum">
              <a:rPr lang="en-US" smtClean="0"/>
              <a:t>24</a:t>
            </a:fld>
            <a:endParaRPr lang="en-US"/>
          </a:p>
        </p:txBody>
      </p:sp>
    </p:spTree>
    <p:extLst>
      <p:ext uri="{BB962C8B-B14F-4D97-AF65-F5344CB8AC3E}">
        <p14:creationId xmlns:p14="http://schemas.microsoft.com/office/powerpoint/2010/main" val="13388407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he-IL" dirty="0" smtClean="0"/>
              <a:t>ה-</a:t>
            </a:r>
            <a:r>
              <a:rPr lang="en-US" dirty="0" smtClean="0"/>
              <a:t>base learner</a:t>
            </a:r>
            <a:r>
              <a:rPr lang="he-IL" dirty="0" smtClean="0"/>
              <a:t> עבור כל האלגוריתמים הם:</a:t>
            </a:r>
          </a:p>
          <a:p>
            <a:pPr marL="228600" indent="-228600" algn="r" rtl="1">
              <a:buAutoNum type="arabicPeriod"/>
            </a:pPr>
            <a:r>
              <a:rPr lang="en-US" dirty="0" smtClean="0"/>
              <a:t>Batch solver</a:t>
            </a:r>
            <a:r>
              <a:rPr lang="en-US" baseline="0" dirty="0" smtClean="0"/>
              <a:t> for L2-Reg logistic regression</a:t>
            </a:r>
            <a:endParaRPr lang="he-IL" dirty="0" smtClean="0"/>
          </a:p>
          <a:p>
            <a:pPr marL="228600" indent="-228600" algn="r" rtl="1">
              <a:buAutoNum type="arabicPeriod"/>
            </a:pPr>
            <a:r>
              <a:rPr lang="en-US" baseline="0" dirty="0" smtClean="0"/>
              <a:t>Incremental SGD for L2-Reg logistic regression</a:t>
            </a:r>
            <a:endParaRPr lang="he-IL" dirty="0" smtClean="0"/>
          </a:p>
          <a:p>
            <a:pPr algn="r" rtl="1"/>
            <a:r>
              <a:rPr lang="he-IL" dirty="0" smtClean="0"/>
              <a:t>כפי שנאמר קודם לכן,</a:t>
            </a:r>
            <a:r>
              <a:rPr lang="he-IL" baseline="0" dirty="0" smtClean="0"/>
              <a:t> </a:t>
            </a:r>
            <a:r>
              <a:rPr lang="en-US" dirty="0" smtClean="0"/>
              <a:t>Sliding</a:t>
            </a:r>
            <a:r>
              <a:rPr lang="en-US" baseline="0" dirty="0" smtClean="0"/>
              <a:t> Window</a:t>
            </a:r>
            <a:r>
              <a:rPr lang="he-IL" baseline="0" dirty="0" smtClean="0"/>
              <a:t> ו-</a:t>
            </a:r>
            <a:r>
              <a:rPr lang="en-US" baseline="0" dirty="0" smtClean="0"/>
              <a:t>Incremental SGD</a:t>
            </a:r>
            <a:r>
              <a:rPr lang="he-IL" baseline="0" dirty="0" smtClean="0"/>
              <a:t> משמשים כ-</a:t>
            </a:r>
            <a:r>
              <a:rPr lang="en-US" baseline="0" dirty="0" smtClean="0"/>
              <a:t>Baseline</a:t>
            </a:r>
            <a:r>
              <a:rPr lang="he-IL" baseline="0" dirty="0" smtClean="0"/>
              <a:t> בפני עצמם משום שהם מבצעים </a:t>
            </a:r>
            <a:r>
              <a:rPr lang="en-US" baseline="0" dirty="0" smtClean="0"/>
              <a:t>Implicit adaptation to concept drift</a:t>
            </a:r>
            <a:r>
              <a:rPr lang="he-IL" baseline="0" dirty="0" smtClean="0"/>
              <a:t>.</a:t>
            </a:r>
          </a:p>
          <a:p>
            <a:pPr algn="r" rtl="1"/>
            <a:r>
              <a:rPr lang="he-IL" baseline="0" dirty="0" smtClean="0"/>
              <a:t>את </a:t>
            </a:r>
            <a:r>
              <a:rPr lang="en-US" baseline="0" dirty="0" smtClean="0"/>
              <a:t>DDM,EDDM,ADWIN</a:t>
            </a:r>
            <a:r>
              <a:rPr lang="he-IL" baseline="0" dirty="0" smtClean="0"/>
              <a:t> הרצנו גם כאשר ה-</a:t>
            </a:r>
            <a:r>
              <a:rPr lang="en-US" baseline="0" dirty="0" smtClean="0"/>
              <a:t>base learner</a:t>
            </a:r>
            <a:r>
              <a:rPr lang="he-IL" baseline="0" dirty="0" smtClean="0"/>
              <a:t> הוא </a:t>
            </a:r>
            <a:r>
              <a:rPr lang="en-US" baseline="0" dirty="0" smtClean="0"/>
              <a:t>Incremental</a:t>
            </a:r>
            <a:r>
              <a:rPr lang="he-IL" baseline="0" dirty="0" smtClean="0"/>
              <a:t> וגם כאשר ה-</a:t>
            </a:r>
            <a:r>
              <a:rPr lang="en-US" baseline="0" dirty="0" smtClean="0"/>
              <a:t>base learner</a:t>
            </a:r>
            <a:r>
              <a:rPr lang="he-IL" baseline="0" dirty="0" smtClean="0"/>
              <a:t> הוא </a:t>
            </a:r>
            <a:r>
              <a:rPr lang="en-US" baseline="0" dirty="0" smtClean="0"/>
              <a:t>batch learner</a:t>
            </a:r>
            <a:r>
              <a:rPr lang="he-IL" baseline="0" dirty="0" smtClean="0"/>
              <a:t>.</a:t>
            </a:r>
            <a:endParaRPr lang="he-IL" dirty="0" smtClean="0"/>
          </a:p>
          <a:p>
            <a:pPr algn="r" rtl="1"/>
            <a:r>
              <a:rPr lang="en-US" dirty="0" err="1" smtClean="0"/>
              <a:t>PredSign</a:t>
            </a:r>
            <a:r>
              <a:rPr lang="he-IL" dirty="0" smtClean="0"/>
              <a:t>:</a:t>
            </a:r>
            <a:r>
              <a:rPr lang="he-IL" baseline="0" dirty="0" smtClean="0"/>
              <a:t> מבוסס על החסמים של </a:t>
            </a:r>
            <a:r>
              <a:rPr lang="en-US" baseline="0" dirty="0" smtClean="0"/>
              <a:t>Okumura et al.</a:t>
            </a:r>
            <a:r>
              <a:rPr lang="he-IL" baseline="0" dirty="0" smtClean="0"/>
              <a:t> עבור החיזוי של </a:t>
            </a:r>
            <a:r>
              <a:rPr lang="en-US" baseline="0" dirty="0" smtClean="0"/>
              <a:t>beta_^*_2</a:t>
            </a:r>
            <a:r>
              <a:rPr lang="he-IL" baseline="0" dirty="0" smtClean="0"/>
              <a:t> לדוגמה חדשה.</a:t>
            </a:r>
          </a:p>
          <a:p>
            <a:pPr algn="r" rtl="1"/>
            <a:endParaRPr lang="he-IL" baseline="0" dirty="0" smtClean="0"/>
          </a:p>
          <a:p>
            <a:pPr algn="r" rtl="1"/>
            <a:r>
              <a:rPr lang="he-IL" baseline="0" dirty="0" smtClean="0"/>
              <a:t>לכך אלגוריתם ישנו פרמטר שניתן לכוונון שקובע כמה האלגוריתם רגיש ל-</a:t>
            </a:r>
            <a:r>
              <a:rPr lang="en-US" baseline="0" dirty="0" smtClean="0"/>
              <a:t>concept drift</a:t>
            </a:r>
            <a:r>
              <a:rPr lang="he-IL" baseline="0" dirty="0" smtClean="0"/>
              <a:t>.</a:t>
            </a:r>
          </a:p>
          <a:p>
            <a:pPr algn="r" rtl="1"/>
            <a:r>
              <a:rPr lang="he-IL" baseline="0" dirty="0" smtClean="0"/>
              <a:t>בדקנו את האלגוריתמים עם טווח ערכים של ה-</a:t>
            </a:r>
            <a:r>
              <a:rPr lang="en-US" baseline="0" dirty="0" smtClean="0"/>
              <a:t>sensitivity parameter</a:t>
            </a:r>
            <a:r>
              <a:rPr lang="he-IL" baseline="0" dirty="0" smtClean="0"/>
              <a:t> שלהם.</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1A346A4-D4EE-4710-AB7A-F1894BC48E8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45287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en-US" dirty="0" smtClean="0"/>
              <a:t>Dataset</a:t>
            </a:r>
            <a:r>
              <a:rPr lang="he-IL" dirty="0" smtClean="0"/>
              <a:t> אמתי, מכיל בסביבות </a:t>
            </a:r>
            <a:r>
              <a:rPr lang="en-US" sz="1200" b="0" i="0" u="none" strike="noStrike" kern="1200" baseline="0" dirty="0" smtClean="0">
                <a:solidFill>
                  <a:schemeClr val="tx1"/>
                </a:solidFill>
                <a:latin typeface="+mn-lt"/>
                <a:ea typeface="+mn-ea"/>
                <a:cs typeface="+mn-cs"/>
              </a:rPr>
              <a:t>45,000</a:t>
            </a:r>
            <a:r>
              <a:rPr lang="he-IL" sz="1200" b="0" i="0" u="none" strike="noStrike" kern="1200" baseline="0" dirty="0" smtClean="0">
                <a:solidFill>
                  <a:schemeClr val="tx1"/>
                </a:solidFill>
                <a:latin typeface="+mn-lt"/>
                <a:ea typeface="+mn-ea"/>
                <a:cs typeface="+mn-cs"/>
              </a:rPr>
              <a:t> דגימות ובכל אחת</a:t>
            </a:r>
            <a:r>
              <a:rPr lang="he-IL" dirty="0" smtClean="0"/>
              <a:t> 5 </a:t>
            </a:r>
            <a:r>
              <a:rPr lang="en-US" dirty="0" smtClean="0"/>
              <a:t>features</a:t>
            </a:r>
            <a:r>
              <a:rPr lang="he-IL" dirty="0" smtClean="0"/>
              <a:t>. </a:t>
            </a:r>
            <a:endParaRPr lang="en-US" dirty="0" smtClean="0"/>
          </a:p>
          <a:p>
            <a:pPr algn="r" rtl="1"/>
            <a:r>
              <a:rPr lang="he-IL" dirty="0" smtClean="0"/>
              <a:t>נלקח</a:t>
            </a:r>
            <a:r>
              <a:rPr lang="he-IL" baseline="0" dirty="0" smtClean="0"/>
              <a:t> מה-</a:t>
            </a:r>
            <a:r>
              <a:rPr lang="en-US" sz="1200" b="0" i="0" kern="1200" dirty="0" smtClean="0">
                <a:solidFill>
                  <a:schemeClr val="tx1"/>
                </a:solidFill>
                <a:effectLst/>
                <a:latin typeface="+mn-lt"/>
                <a:ea typeface="+mn-ea"/>
                <a:cs typeface="+mn-cs"/>
              </a:rPr>
              <a:t>Australian New South Wales Electricity Market</a:t>
            </a:r>
            <a:r>
              <a:rPr lang="he-IL" sz="1200" b="0" i="0" kern="1200" baseline="0" dirty="0" smtClean="0">
                <a:solidFill>
                  <a:schemeClr val="tx1"/>
                </a:solidFill>
                <a:effectLst/>
                <a:latin typeface="+mn-lt"/>
                <a:ea typeface="+mn-ea"/>
                <a:cs typeface="+mn-cs"/>
              </a:rPr>
              <a:t> (מדינה בחוף המזרחי של אוסטרליה)</a:t>
            </a:r>
            <a:r>
              <a:rPr lang="he-IL" sz="1200" b="0" i="0" kern="1200" dirty="0" smtClean="0">
                <a:solidFill>
                  <a:schemeClr val="tx1"/>
                </a:solidFill>
                <a:effectLst/>
                <a:latin typeface="+mn-lt"/>
                <a:ea typeface="+mn-ea"/>
                <a:cs typeface="+mn-cs"/>
              </a:rPr>
              <a:t>.</a:t>
            </a:r>
          </a:p>
          <a:p>
            <a:pPr algn="r" rtl="1"/>
            <a:r>
              <a:rPr lang="he-IL" sz="1200" b="0" i="0" kern="1200" dirty="0" smtClean="0">
                <a:solidFill>
                  <a:schemeClr val="tx1"/>
                </a:solidFill>
                <a:effectLst/>
                <a:latin typeface="+mn-lt"/>
                <a:ea typeface="+mn-ea"/>
                <a:cs typeface="+mn-cs"/>
              </a:rPr>
              <a:t>בשוק הזה מחיר</a:t>
            </a:r>
            <a:r>
              <a:rPr lang="he-IL" sz="1200" b="0" i="0" kern="1200" baseline="0" dirty="0" smtClean="0">
                <a:solidFill>
                  <a:schemeClr val="tx1"/>
                </a:solidFill>
                <a:effectLst/>
                <a:latin typeface="+mn-lt"/>
                <a:ea typeface="+mn-ea"/>
                <a:cs typeface="+mn-cs"/>
              </a:rPr>
              <a:t> החשמל אינו קבוע, אלא נקבע לפי הביקוש וההיצע בשוק.</a:t>
            </a:r>
          </a:p>
          <a:p>
            <a:pPr algn="r" rtl="1"/>
            <a:r>
              <a:rPr lang="he-IL" sz="1200" b="0" i="0" kern="1200" baseline="0" dirty="0" smtClean="0">
                <a:solidFill>
                  <a:schemeClr val="tx1"/>
                </a:solidFill>
                <a:effectLst/>
                <a:latin typeface="+mn-lt"/>
                <a:ea typeface="+mn-ea"/>
                <a:cs typeface="+mn-cs"/>
              </a:rPr>
              <a:t>המחיר נקבע בכל 5 דקות.</a:t>
            </a:r>
          </a:p>
          <a:p>
            <a:pPr algn="r" rtl="1"/>
            <a:r>
              <a:rPr lang="he-IL" sz="1200" b="0" i="0" kern="1200" baseline="0" dirty="0" smtClean="0">
                <a:solidFill>
                  <a:schemeClr val="tx1"/>
                </a:solidFill>
                <a:effectLst/>
                <a:latin typeface="+mn-lt"/>
                <a:ea typeface="+mn-ea"/>
                <a:cs typeface="+mn-cs"/>
              </a:rPr>
              <a:t>כדי להקל על התנודות במחיר גם מועבר חשמל אל/מ-המדינה השכנה </a:t>
            </a:r>
            <a:r>
              <a:rPr lang="en-US" sz="1200" b="0" i="0" kern="1200" baseline="0" dirty="0" smtClean="0">
                <a:solidFill>
                  <a:schemeClr val="tx1"/>
                </a:solidFill>
                <a:effectLst/>
                <a:latin typeface="+mn-lt"/>
                <a:ea typeface="+mn-ea"/>
                <a:cs typeface="+mn-cs"/>
              </a:rPr>
              <a:t>Victoria</a:t>
            </a:r>
            <a:r>
              <a:rPr lang="he-IL" sz="1200" b="0" i="0" kern="1200" baseline="0" dirty="0" smtClean="0">
                <a:solidFill>
                  <a:schemeClr val="tx1"/>
                </a:solidFill>
                <a:effectLst/>
                <a:latin typeface="+mn-lt"/>
                <a:ea typeface="+mn-ea"/>
                <a:cs typeface="+mn-cs"/>
              </a:rPr>
              <a:t>.</a:t>
            </a:r>
            <a:endParaRPr lang="en-US" sz="1200" b="0" i="0" kern="1200" baseline="0" dirty="0" smtClean="0">
              <a:solidFill>
                <a:schemeClr val="tx1"/>
              </a:solidFill>
              <a:effectLst/>
              <a:latin typeface="+mn-lt"/>
              <a:ea typeface="+mn-ea"/>
              <a:cs typeface="+mn-cs"/>
            </a:endParaRPr>
          </a:p>
          <a:p>
            <a:pPr algn="r" rtl="1"/>
            <a:r>
              <a:rPr lang="he-IL" sz="1200" b="0" i="0" kern="1200" baseline="0" dirty="0" smtClean="0">
                <a:solidFill>
                  <a:schemeClr val="tx1"/>
                </a:solidFill>
                <a:effectLst/>
                <a:latin typeface="+mn-lt"/>
                <a:ea typeface="+mn-ea"/>
                <a:cs typeface="+mn-cs"/>
              </a:rPr>
              <a:t>ה-</a:t>
            </a:r>
            <a:r>
              <a:rPr lang="en-US" sz="1200" b="0" i="0" kern="1200" baseline="0" dirty="0" smtClean="0">
                <a:solidFill>
                  <a:schemeClr val="tx1"/>
                </a:solidFill>
                <a:effectLst/>
                <a:latin typeface="+mn-lt"/>
                <a:ea typeface="+mn-ea"/>
                <a:cs typeface="+mn-cs"/>
              </a:rPr>
              <a:t>features</a:t>
            </a:r>
            <a:r>
              <a:rPr lang="he-IL" sz="1200" b="0" i="0" kern="1200" baseline="0" dirty="0" smtClean="0">
                <a:solidFill>
                  <a:schemeClr val="tx1"/>
                </a:solidFill>
                <a:effectLst/>
                <a:latin typeface="+mn-lt"/>
                <a:ea typeface="+mn-ea"/>
                <a:cs typeface="+mn-cs"/>
              </a:rPr>
              <a:t> הם למשל כמות החשמל המועבר אל או מ המדינה השכנה.</a:t>
            </a:r>
          </a:p>
          <a:p>
            <a:pPr algn="r" rtl="1"/>
            <a:r>
              <a:rPr lang="he-IL" sz="1200" b="0" i="0" kern="1200" baseline="0" dirty="0" smtClean="0">
                <a:solidFill>
                  <a:schemeClr val="tx1"/>
                </a:solidFill>
                <a:effectLst/>
                <a:latin typeface="+mn-lt"/>
                <a:ea typeface="+mn-ea"/>
                <a:cs typeface="+mn-cs"/>
              </a:rPr>
              <a:t>הבעיה היא בעיית סיווג כאשר המטרה היא לחזות האם מחיר החשמל יעלה או ירד.</a:t>
            </a:r>
          </a:p>
          <a:p>
            <a:pPr algn="r" rtl="1"/>
            <a:endParaRPr lang="he-IL" sz="1200" b="0" i="0" kern="1200" baseline="0" dirty="0" smtClean="0">
              <a:solidFill>
                <a:schemeClr val="tx1"/>
              </a:solidFill>
              <a:effectLst/>
              <a:latin typeface="+mn-lt"/>
              <a:ea typeface="+mn-ea"/>
              <a:cs typeface="+mn-cs"/>
            </a:endParaRPr>
          </a:p>
          <a:p>
            <a:pPr algn="r" rtl="1"/>
            <a:r>
              <a:rPr lang="he-IL" sz="1200" b="0" i="0" kern="1200" baseline="0" dirty="0" smtClean="0">
                <a:solidFill>
                  <a:schemeClr val="tx1"/>
                </a:solidFill>
                <a:effectLst/>
                <a:latin typeface="+mn-lt"/>
                <a:ea typeface="+mn-ea"/>
                <a:cs typeface="+mn-cs"/>
              </a:rPr>
              <a:t>אנו מודדים את ה-</a:t>
            </a:r>
            <a:r>
              <a:rPr lang="en-US" sz="1200" b="0" i="0" kern="1200" baseline="0" dirty="0" smtClean="0">
                <a:solidFill>
                  <a:schemeClr val="tx1"/>
                </a:solidFill>
                <a:effectLst/>
                <a:latin typeface="+mn-lt"/>
                <a:ea typeface="+mn-ea"/>
                <a:cs typeface="+mn-cs"/>
              </a:rPr>
              <a:t>tradeoff</a:t>
            </a:r>
            <a:r>
              <a:rPr lang="he-IL" sz="1200" b="0" i="0" kern="1200" baseline="0" dirty="0" smtClean="0">
                <a:solidFill>
                  <a:schemeClr val="tx1"/>
                </a:solidFill>
                <a:effectLst/>
                <a:latin typeface="+mn-lt"/>
                <a:ea typeface="+mn-ea"/>
                <a:cs typeface="+mn-cs"/>
              </a:rPr>
              <a:t> בין מספר חישובי המודל לבין דיוק המודל. ככל שנקודה בגרף קרובה יותר לפינה השמאלית העליונה כך ה-</a:t>
            </a:r>
            <a:r>
              <a:rPr lang="en-US" sz="1200" b="0" i="0" kern="1200" baseline="0" dirty="0" smtClean="0">
                <a:solidFill>
                  <a:schemeClr val="tx1"/>
                </a:solidFill>
                <a:effectLst/>
                <a:latin typeface="+mn-lt"/>
                <a:ea typeface="+mn-ea"/>
                <a:cs typeface="+mn-cs"/>
              </a:rPr>
              <a:t>tradeoff</a:t>
            </a:r>
            <a:r>
              <a:rPr lang="he-IL" sz="1200" b="0" i="0" kern="1200" baseline="0" dirty="0" smtClean="0">
                <a:solidFill>
                  <a:schemeClr val="tx1"/>
                </a:solidFill>
                <a:effectLst/>
                <a:latin typeface="+mn-lt"/>
                <a:ea typeface="+mn-ea"/>
                <a:cs typeface="+mn-cs"/>
              </a:rPr>
              <a:t> שלה טוב יותר.</a:t>
            </a:r>
          </a:p>
          <a:p>
            <a:pPr algn="r" rtl="1"/>
            <a:endParaRPr lang="he-IL" sz="1200" b="0" i="0" kern="1200" baseline="0" dirty="0" smtClean="0">
              <a:solidFill>
                <a:schemeClr val="tx1"/>
              </a:solidFill>
              <a:effectLst/>
              <a:latin typeface="+mn-lt"/>
              <a:ea typeface="+mn-ea"/>
              <a:cs typeface="+mn-cs"/>
            </a:endParaRPr>
          </a:p>
          <a:p>
            <a:pPr algn="r" rtl="1"/>
            <a:r>
              <a:rPr lang="he-IL" sz="1200" b="0" i="0" kern="1200" baseline="0" dirty="0" smtClean="0">
                <a:solidFill>
                  <a:schemeClr val="tx1"/>
                </a:solidFill>
                <a:effectLst/>
                <a:latin typeface="+mn-lt"/>
                <a:ea typeface="+mn-ea"/>
                <a:cs typeface="+mn-cs"/>
              </a:rPr>
              <a:t>בדקנו כל אלגוריתם על טווח של ערכים עבור הפרמטר רגישות שלו.</a:t>
            </a:r>
          </a:p>
          <a:p>
            <a:pPr algn="r" rtl="1"/>
            <a:r>
              <a:rPr lang="he-IL" sz="1200" b="0" i="0" kern="1200" baseline="0" dirty="0" smtClean="0">
                <a:solidFill>
                  <a:schemeClr val="tx1"/>
                </a:solidFill>
                <a:effectLst/>
                <a:latin typeface="+mn-lt"/>
                <a:ea typeface="+mn-ea"/>
                <a:cs typeface="+mn-cs"/>
              </a:rPr>
              <a:t>נסתכל לדוגמה על אלגוריתם </a:t>
            </a:r>
            <a:r>
              <a:rPr lang="en-US" sz="1200" b="0" i="0" kern="1200" baseline="0" dirty="0" smtClean="0">
                <a:solidFill>
                  <a:schemeClr val="tx1"/>
                </a:solidFill>
                <a:effectLst/>
                <a:latin typeface="+mn-lt"/>
                <a:ea typeface="+mn-ea"/>
                <a:cs typeface="+mn-cs"/>
              </a:rPr>
              <a:t>DDM</a:t>
            </a:r>
            <a:r>
              <a:rPr lang="he-IL" sz="1200" b="0" i="0" kern="1200" baseline="0" dirty="0" smtClean="0">
                <a:solidFill>
                  <a:schemeClr val="tx1"/>
                </a:solidFill>
                <a:effectLst/>
                <a:latin typeface="+mn-lt"/>
                <a:ea typeface="+mn-ea"/>
                <a:cs typeface="+mn-cs"/>
              </a:rPr>
              <a:t> המבוסס על </a:t>
            </a:r>
            <a:r>
              <a:rPr lang="en-US" sz="1200" b="0" i="0" kern="1200" baseline="0" dirty="0" smtClean="0">
                <a:solidFill>
                  <a:schemeClr val="tx1"/>
                </a:solidFill>
                <a:effectLst/>
                <a:latin typeface="+mn-lt"/>
                <a:ea typeface="+mn-ea"/>
                <a:cs typeface="+mn-cs"/>
              </a:rPr>
              <a:t>batch base learner</a:t>
            </a:r>
            <a:r>
              <a:rPr lang="he-IL" sz="1200" b="0" i="0" kern="1200" baseline="0" dirty="0" smtClean="0">
                <a:solidFill>
                  <a:schemeClr val="tx1"/>
                </a:solidFill>
                <a:effectLst/>
                <a:latin typeface="+mn-lt"/>
                <a:ea typeface="+mn-ea"/>
                <a:cs typeface="+mn-cs"/>
              </a:rPr>
              <a:t>. התחלנו עם רמת רגישות מאוד נמוכה והרצנו את כל ה-</a:t>
            </a:r>
            <a:r>
              <a:rPr lang="en-US" sz="1200" b="0" i="0" kern="1200" baseline="0" dirty="0" smtClean="0">
                <a:solidFill>
                  <a:schemeClr val="tx1"/>
                </a:solidFill>
                <a:effectLst/>
                <a:latin typeface="+mn-lt"/>
                <a:ea typeface="+mn-ea"/>
                <a:cs typeface="+mn-cs"/>
              </a:rPr>
              <a:t>stream</a:t>
            </a:r>
            <a:r>
              <a:rPr lang="he-IL" sz="1200" b="0" i="0" kern="1200" baseline="0" dirty="0" smtClean="0">
                <a:solidFill>
                  <a:schemeClr val="tx1"/>
                </a:solidFill>
                <a:effectLst/>
                <a:latin typeface="+mn-lt"/>
                <a:ea typeface="+mn-ea"/>
                <a:cs typeface="+mn-cs"/>
              </a:rPr>
              <a:t> עם האלגוריתם הנ"ל והוא לא זיהה שום </a:t>
            </a:r>
            <a:r>
              <a:rPr lang="en-US" sz="1200" b="0" i="0" kern="1200" baseline="0" dirty="0" smtClean="0">
                <a:solidFill>
                  <a:schemeClr val="tx1"/>
                </a:solidFill>
                <a:effectLst/>
                <a:latin typeface="+mn-lt"/>
                <a:ea typeface="+mn-ea"/>
                <a:cs typeface="+mn-cs"/>
              </a:rPr>
              <a:t>concept drift</a:t>
            </a:r>
            <a:r>
              <a:rPr lang="he-IL" sz="1200" b="0" i="0" kern="1200" baseline="0" dirty="0" smtClean="0">
                <a:solidFill>
                  <a:schemeClr val="tx1"/>
                </a:solidFill>
                <a:effectLst/>
                <a:latin typeface="+mn-lt"/>
                <a:ea typeface="+mn-ea"/>
                <a:cs typeface="+mn-cs"/>
              </a:rPr>
              <a:t>.</a:t>
            </a:r>
          </a:p>
          <a:p>
            <a:pPr algn="r" rtl="1"/>
            <a:r>
              <a:rPr lang="he-IL" sz="1200" b="0" i="0" kern="1200" baseline="0" dirty="0" smtClean="0">
                <a:solidFill>
                  <a:schemeClr val="tx1"/>
                </a:solidFill>
                <a:effectLst/>
                <a:latin typeface="+mn-lt"/>
                <a:ea typeface="+mn-ea"/>
                <a:cs typeface="+mn-cs"/>
              </a:rPr>
              <a:t>חזרנו על הניסוי עם ערכים נוספים של רמת רגישות.</a:t>
            </a:r>
          </a:p>
          <a:p>
            <a:pPr algn="r" rtl="1"/>
            <a:r>
              <a:rPr lang="he-IL" sz="1200" b="0" i="0" kern="1200" baseline="0" dirty="0" smtClean="0">
                <a:solidFill>
                  <a:schemeClr val="tx1"/>
                </a:solidFill>
                <a:effectLst/>
                <a:latin typeface="+mn-lt"/>
                <a:ea typeface="+mn-ea"/>
                <a:cs typeface="+mn-cs"/>
              </a:rPr>
              <a:t>וחזרנו על כך עבור כל האלגוריתמים השונים.</a:t>
            </a:r>
          </a:p>
          <a:p>
            <a:pPr algn="r" rtl="1"/>
            <a:endParaRPr lang="he-IL" sz="1200" b="0" i="0" kern="1200" baseline="0" dirty="0" smtClean="0">
              <a:solidFill>
                <a:schemeClr val="tx1"/>
              </a:solidFill>
              <a:effectLst/>
              <a:latin typeface="+mn-lt"/>
              <a:ea typeface="+mn-ea"/>
              <a:cs typeface="+mn-cs"/>
            </a:endParaRPr>
          </a:p>
          <a:p>
            <a:pPr algn="r" rtl="1"/>
            <a:r>
              <a:rPr lang="en-US" sz="1200" b="0" i="0" kern="1200" baseline="0" dirty="0" err="1" smtClean="0">
                <a:solidFill>
                  <a:schemeClr val="tx1"/>
                </a:solidFill>
                <a:effectLst/>
                <a:latin typeface="+mn-lt"/>
                <a:ea typeface="+mn-ea"/>
                <a:cs typeface="+mn-cs"/>
              </a:rPr>
              <a:t>DRUiD</a:t>
            </a:r>
            <a:r>
              <a:rPr lang="he-IL" sz="1200" b="0" i="0" kern="1200" baseline="0" dirty="0" smtClean="0">
                <a:solidFill>
                  <a:schemeClr val="tx1"/>
                </a:solidFill>
                <a:effectLst/>
                <a:latin typeface="+mn-lt"/>
                <a:ea typeface="+mn-ea"/>
                <a:cs typeface="+mn-cs"/>
              </a:rPr>
              <a:t> משיג את ה-</a:t>
            </a:r>
            <a:r>
              <a:rPr lang="en-US" sz="1200" b="0" i="0" kern="1200" baseline="0" dirty="0" smtClean="0">
                <a:solidFill>
                  <a:schemeClr val="tx1"/>
                </a:solidFill>
                <a:effectLst/>
                <a:latin typeface="+mn-lt"/>
                <a:ea typeface="+mn-ea"/>
                <a:cs typeface="+mn-cs"/>
              </a:rPr>
              <a:t>tradeoff</a:t>
            </a:r>
            <a:r>
              <a:rPr lang="he-IL" sz="1200" b="0" i="0" kern="1200" baseline="0" dirty="0" smtClean="0">
                <a:solidFill>
                  <a:schemeClr val="tx1"/>
                </a:solidFill>
                <a:effectLst/>
                <a:latin typeface="+mn-lt"/>
                <a:ea typeface="+mn-ea"/>
                <a:cs typeface="+mn-cs"/>
              </a:rPr>
              <a:t> הטוב ביותר מבין כל האלגוריתמים.</a:t>
            </a:r>
          </a:p>
          <a:p>
            <a:pPr algn="r" rtl="1"/>
            <a:endParaRPr lang="he-IL" sz="1200" b="0" i="0" kern="1200" baseline="0" dirty="0" smtClean="0">
              <a:solidFill>
                <a:schemeClr val="tx1"/>
              </a:solidFill>
              <a:effectLst/>
              <a:latin typeface="+mn-lt"/>
              <a:ea typeface="+mn-ea"/>
              <a:cs typeface="+mn-cs"/>
            </a:endParaRPr>
          </a:p>
          <a:p>
            <a:pPr algn="r" rtl="1"/>
            <a:r>
              <a:rPr lang="he-IL" sz="1200" b="0" i="0" kern="1200" baseline="0" dirty="0" smtClean="0">
                <a:solidFill>
                  <a:schemeClr val="tx1"/>
                </a:solidFill>
                <a:effectLst/>
                <a:latin typeface="+mn-lt"/>
                <a:ea typeface="+mn-ea"/>
                <a:cs typeface="+mn-cs"/>
              </a:rPr>
              <a:t>ניתן לראות שגרסת ה-</a:t>
            </a:r>
            <a:r>
              <a:rPr lang="en-US" sz="1200" b="0" i="0" kern="1200" baseline="0" dirty="0" smtClean="0">
                <a:solidFill>
                  <a:schemeClr val="tx1"/>
                </a:solidFill>
                <a:effectLst/>
                <a:latin typeface="+mn-lt"/>
                <a:ea typeface="+mn-ea"/>
                <a:cs typeface="+mn-cs"/>
              </a:rPr>
              <a:t>batch</a:t>
            </a:r>
            <a:r>
              <a:rPr lang="he-IL" sz="1200" b="0" i="0" kern="1200" baseline="0" dirty="0" smtClean="0">
                <a:solidFill>
                  <a:schemeClr val="tx1"/>
                </a:solidFill>
                <a:effectLst/>
                <a:latin typeface="+mn-lt"/>
                <a:ea typeface="+mn-ea"/>
                <a:cs typeface="+mn-cs"/>
              </a:rPr>
              <a:t> של </a:t>
            </a:r>
            <a:r>
              <a:rPr lang="en-US" sz="1200" b="0" i="0" kern="1200" baseline="0" dirty="0" smtClean="0">
                <a:solidFill>
                  <a:schemeClr val="tx1"/>
                </a:solidFill>
                <a:effectLst/>
                <a:latin typeface="+mn-lt"/>
                <a:ea typeface="+mn-ea"/>
                <a:cs typeface="+mn-cs"/>
              </a:rPr>
              <a:t>DDM</a:t>
            </a:r>
            <a:r>
              <a:rPr lang="he-IL" sz="1200" b="0" i="0" kern="1200" baseline="0" dirty="0" smtClean="0">
                <a:solidFill>
                  <a:schemeClr val="tx1"/>
                </a:solidFill>
                <a:effectLst/>
                <a:latin typeface="+mn-lt"/>
                <a:ea typeface="+mn-ea"/>
                <a:cs typeface="+mn-cs"/>
              </a:rPr>
              <a:t> (וכנ"ל גם של </a:t>
            </a:r>
            <a:r>
              <a:rPr lang="en-US" sz="1200" b="0" i="0" kern="1200" baseline="0" dirty="0" smtClean="0">
                <a:solidFill>
                  <a:schemeClr val="tx1"/>
                </a:solidFill>
                <a:effectLst/>
                <a:latin typeface="+mn-lt"/>
                <a:ea typeface="+mn-ea"/>
                <a:cs typeface="+mn-cs"/>
              </a:rPr>
              <a:t>EDDM</a:t>
            </a:r>
            <a:r>
              <a:rPr lang="he-IL" sz="1200" b="0" i="0" kern="1200" baseline="0" dirty="0" smtClean="0">
                <a:solidFill>
                  <a:schemeClr val="tx1"/>
                </a:solidFill>
                <a:effectLst/>
                <a:latin typeface="+mn-lt"/>
                <a:ea typeface="+mn-ea"/>
                <a:cs typeface="+mn-cs"/>
              </a:rPr>
              <a:t> ו-</a:t>
            </a:r>
            <a:r>
              <a:rPr lang="en-US" sz="1200" b="0" i="0" kern="1200" baseline="0" dirty="0" smtClean="0">
                <a:solidFill>
                  <a:schemeClr val="tx1"/>
                </a:solidFill>
                <a:effectLst/>
                <a:latin typeface="+mn-lt"/>
                <a:ea typeface="+mn-ea"/>
                <a:cs typeface="+mn-cs"/>
              </a:rPr>
              <a:t>ADWIN</a:t>
            </a:r>
            <a:r>
              <a:rPr lang="he-IL" sz="1200" b="0" i="0" kern="1200" baseline="0" dirty="0" smtClean="0">
                <a:solidFill>
                  <a:schemeClr val="tx1"/>
                </a:solidFill>
                <a:effectLst/>
                <a:latin typeface="+mn-lt"/>
                <a:ea typeface="+mn-ea"/>
                <a:cs typeface="+mn-cs"/>
              </a:rPr>
              <a:t> שלא נכללו בגרף) מראה ביצועים לא טובים.</a:t>
            </a:r>
          </a:p>
          <a:p>
            <a:pPr algn="r" rtl="1"/>
            <a:r>
              <a:rPr lang="he-IL" sz="1200" b="0" i="0" kern="1200" baseline="0" dirty="0" smtClean="0">
                <a:solidFill>
                  <a:schemeClr val="tx1"/>
                </a:solidFill>
                <a:effectLst/>
                <a:latin typeface="+mn-lt"/>
                <a:ea typeface="+mn-ea"/>
                <a:cs typeface="+mn-cs"/>
              </a:rPr>
              <a:t>ואכן המימושים הפרקטיים של אלגוריתמים אלו משתמשים ב-</a:t>
            </a:r>
            <a:r>
              <a:rPr lang="en-US" sz="1200" b="0" i="0" kern="1200" baseline="0" dirty="0" smtClean="0">
                <a:solidFill>
                  <a:schemeClr val="tx1"/>
                </a:solidFill>
                <a:effectLst/>
                <a:latin typeface="+mn-lt"/>
                <a:ea typeface="+mn-ea"/>
                <a:cs typeface="+mn-cs"/>
              </a:rPr>
              <a:t>Incremental base learners</a:t>
            </a:r>
            <a:r>
              <a:rPr lang="he-IL" sz="1200" b="0" i="0" kern="1200" baseline="0" dirty="0" smtClean="0">
                <a:solidFill>
                  <a:schemeClr val="tx1"/>
                </a:solidFill>
                <a:effectLst/>
                <a:latin typeface="+mn-lt"/>
                <a:ea typeface="+mn-ea"/>
                <a:cs typeface="+mn-cs"/>
              </a:rPr>
              <a:t> ולא ב-</a:t>
            </a:r>
            <a:r>
              <a:rPr lang="en-US" sz="1200" b="0" i="0" kern="1200" baseline="0" dirty="0" smtClean="0">
                <a:solidFill>
                  <a:schemeClr val="tx1"/>
                </a:solidFill>
                <a:effectLst/>
                <a:latin typeface="+mn-lt"/>
                <a:ea typeface="+mn-ea"/>
                <a:cs typeface="+mn-cs"/>
              </a:rPr>
              <a:t>batch</a:t>
            </a:r>
            <a:r>
              <a:rPr lang="he-IL" sz="1200" b="0" i="0" kern="1200" baseline="0" dirty="0" smtClean="0">
                <a:solidFill>
                  <a:schemeClr val="tx1"/>
                </a:solidFill>
                <a:effectLst/>
                <a:latin typeface="+mn-lt"/>
                <a:ea typeface="+mn-ea"/>
                <a:cs typeface="+mn-cs"/>
              </a:rPr>
              <a:t>.</a:t>
            </a:r>
          </a:p>
          <a:p>
            <a:pPr algn="r" rtl="1"/>
            <a:r>
              <a:rPr lang="he-IL" sz="1200" b="0" i="0" kern="1200" baseline="0" dirty="0" smtClean="0">
                <a:solidFill>
                  <a:schemeClr val="tx1"/>
                </a:solidFill>
                <a:effectLst/>
                <a:latin typeface="+mn-lt"/>
                <a:ea typeface="+mn-ea"/>
                <a:cs typeface="+mn-cs"/>
              </a:rPr>
              <a:t>הסיבה היא שמספר הדגימות שנאסף בין ה-</a:t>
            </a:r>
            <a:r>
              <a:rPr lang="en-US" sz="1200" b="0" i="0" kern="1200" baseline="0" dirty="0" smtClean="0">
                <a:solidFill>
                  <a:schemeClr val="tx1"/>
                </a:solidFill>
                <a:effectLst/>
                <a:latin typeface="+mn-lt"/>
                <a:ea typeface="+mn-ea"/>
                <a:cs typeface="+mn-cs"/>
              </a:rPr>
              <a:t>warning level</a:t>
            </a:r>
            <a:r>
              <a:rPr lang="he-IL" sz="1200" b="0" i="0" kern="1200" baseline="0" dirty="0" smtClean="0">
                <a:solidFill>
                  <a:schemeClr val="tx1"/>
                </a:solidFill>
                <a:effectLst/>
                <a:latin typeface="+mn-lt"/>
                <a:ea typeface="+mn-ea"/>
                <a:cs typeface="+mn-cs"/>
              </a:rPr>
              <a:t> עד ה-</a:t>
            </a:r>
            <a:r>
              <a:rPr lang="en-US" sz="1200" b="0" i="0" kern="1200" baseline="0" dirty="0" smtClean="0">
                <a:solidFill>
                  <a:schemeClr val="tx1"/>
                </a:solidFill>
                <a:effectLst/>
                <a:latin typeface="+mn-lt"/>
                <a:ea typeface="+mn-ea"/>
                <a:cs typeface="+mn-cs"/>
              </a:rPr>
              <a:t>drift level</a:t>
            </a:r>
            <a:r>
              <a:rPr lang="he-IL" sz="1200" b="0" i="0" kern="1200" baseline="0" dirty="0" smtClean="0">
                <a:solidFill>
                  <a:schemeClr val="tx1"/>
                </a:solidFill>
                <a:effectLst/>
                <a:latin typeface="+mn-lt"/>
                <a:ea typeface="+mn-ea"/>
                <a:cs typeface="+mn-cs"/>
              </a:rPr>
              <a:t> קטן מאוד ולא מספיק לאימון מודל טוב.</a:t>
            </a:r>
          </a:p>
          <a:p>
            <a:pPr algn="r" rtl="1"/>
            <a:endParaRPr lang="he-IL" sz="1200" b="0" i="0" kern="1200" baseline="0" dirty="0" smtClean="0">
              <a:solidFill>
                <a:schemeClr val="tx1"/>
              </a:solidFill>
              <a:effectLst/>
              <a:latin typeface="+mn-lt"/>
              <a:ea typeface="+mn-ea"/>
              <a:cs typeface="+mn-cs"/>
            </a:endParaRPr>
          </a:p>
          <a:p>
            <a:pPr algn="r" rtl="1"/>
            <a:r>
              <a:rPr lang="he-IL" sz="1200" b="0" i="0" kern="1200" baseline="0" dirty="0" smtClean="0">
                <a:solidFill>
                  <a:schemeClr val="tx1"/>
                </a:solidFill>
                <a:effectLst/>
                <a:latin typeface="+mn-lt"/>
                <a:ea typeface="+mn-ea"/>
                <a:cs typeface="+mn-cs"/>
              </a:rPr>
              <a:t>דבר מעניין נוסף הוא ש-</a:t>
            </a:r>
            <a:r>
              <a:rPr lang="en-US" sz="1200" b="0" i="0" kern="1200" baseline="0" dirty="0" smtClean="0">
                <a:solidFill>
                  <a:schemeClr val="tx1"/>
                </a:solidFill>
                <a:effectLst/>
                <a:latin typeface="+mn-lt"/>
                <a:ea typeface="+mn-ea"/>
                <a:cs typeface="+mn-cs"/>
              </a:rPr>
              <a:t>SGD</a:t>
            </a:r>
            <a:r>
              <a:rPr lang="he-IL" sz="1200" b="0" i="0" kern="1200" baseline="0" dirty="0" smtClean="0">
                <a:solidFill>
                  <a:schemeClr val="tx1"/>
                </a:solidFill>
                <a:effectLst/>
                <a:latin typeface="+mn-lt"/>
                <a:ea typeface="+mn-ea"/>
                <a:cs typeface="+mn-cs"/>
              </a:rPr>
              <a:t> מגיע לביצועים טובים יותר מ-</a:t>
            </a:r>
            <a:r>
              <a:rPr lang="en-US" sz="1200" b="0" i="0" kern="1200" baseline="0" dirty="0" smtClean="0">
                <a:solidFill>
                  <a:schemeClr val="tx1"/>
                </a:solidFill>
                <a:effectLst/>
                <a:latin typeface="+mn-lt"/>
                <a:ea typeface="+mn-ea"/>
                <a:cs typeface="+mn-cs"/>
              </a:rPr>
              <a:t>DDM,EDDM,ADWIN</a:t>
            </a:r>
            <a:r>
              <a:rPr lang="he-IL" sz="1200" b="0" i="0" kern="1200" baseline="0" dirty="0" smtClean="0">
                <a:solidFill>
                  <a:schemeClr val="tx1"/>
                </a:solidFill>
                <a:effectLst/>
                <a:latin typeface="+mn-lt"/>
                <a:ea typeface="+mn-ea"/>
                <a:cs typeface="+mn-cs"/>
              </a:rPr>
              <a:t> (שמשתמשים בו כ-</a:t>
            </a:r>
            <a:r>
              <a:rPr lang="en-US" sz="1200" b="0" i="0" kern="1200" baseline="0" dirty="0" smtClean="0">
                <a:solidFill>
                  <a:schemeClr val="tx1"/>
                </a:solidFill>
                <a:effectLst/>
                <a:latin typeface="+mn-lt"/>
                <a:ea typeface="+mn-ea"/>
                <a:cs typeface="+mn-cs"/>
              </a:rPr>
              <a:t>base learner</a:t>
            </a:r>
            <a:r>
              <a:rPr lang="he-IL" sz="1200" b="0" i="0" kern="1200" baseline="0" dirty="0" smtClean="0">
                <a:solidFill>
                  <a:schemeClr val="tx1"/>
                </a:solidFill>
                <a:effectLst/>
                <a:latin typeface="+mn-lt"/>
                <a:ea typeface="+mn-ea"/>
                <a:cs typeface="+mn-cs"/>
              </a:rPr>
              <a:t>), למרות שהם מבצעים יותר חישובי מודל.</a:t>
            </a:r>
          </a:p>
          <a:p>
            <a:pPr algn="r" rtl="1"/>
            <a:r>
              <a:rPr lang="he-IL" sz="1200" b="0" i="0" kern="1200" baseline="0" dirty="0" smtClean="0">
                <a:solidFill>
                  <a:schemeClr val="tx1"/>
                </a:solidFill>
                <a:effectLst/>
                <a:latin typeface="+mn-lt"/>
                <a:ea typeface="+mn-ea"/>
                <a:cs typeface="+mn-cs"/>
              </a:rPr>
              <a:t>הסיבה לכך היא שלעיתים יש לאלגוריתמים אלו </a:t>
            </a:r>
            <a:r>
              <a:rPr lang="en-US" sz="1200" b="0" i="0" kern="1200" baseline="0" dirty="0" smtClean="0">
                <a:solidFill>
                  <a:schemeClr val="tx1"/>
                </a:solidFill>
                <a:effectLst/>
                <a:latin typeface="+mn-lt"/>
                <a:ea typeface="+mn-ea"/>
                <a:cs typeface="+mn-cs"/>
              </a:rPr>
              <a:t>false positive</a:t>
            </a:r>
            <a:r>
              <a:rPr lang="he-IL" sz="1200" b="0" i="0" kern="1200" baseline="0" dirty="0" smtClean="0">
                <a:solidFill>
                  <a:schemeClr val="tx1"/>
                </a:solidFill>
                <a:effectLst/>
                <a:latin typeface="+mn-lt"/>
                <a:ea typeface="+mn-ea"/>
                <a:cs typeface="+mn-cs"/>
              </a:rPr>
              <a:t> ואז הם זורקים מודל טוב ומתחילים לאמן כמעט מאפס מודל חדש שעובר זמן עד שהוא מתכנס.</a:t>
            </a:r>
            <a:endParaRPr lang="en-US" dirty="0" smtClean="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1A346A4-D4EE-4710-AB7A-F1894BC48E8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05225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he-IL" dirty="0" smtClean="0"/>
              <a:t>מכיל </a:t>
            </a:r>
            <a:r>
              <a:rPr lang="en-US" dirty="0" smtClean="0"/>
              <a:t>581,012</a:t>
            </a:r>
            <a:r>
              <a:rPr lang="he-IL" baseline="0" dirty="0" smtClean="0"/>
              <a:t> דגימות שבכל אחת 54 פיצ'רים.</a:t>
            </a:r>
          </a:p>
          <a:p>
            <a:pPr algn="r" rtl="1"/>
            <a:r>
              <a:rPr lang="he-IL" baseline="0" dirty="0" smtClean="0"/>
              <a:t>כל דגימה מכילה מאפיינים של שטח בגודל </a:t>
            </a:r>
            <a:r>
              <a:rPr lang="en-US" baseline="0" dirty="0" smtClean="0"/>
              <a:t>30x30</a:t>
            </a:r>
            <a:r>
              <a:rPr lang="he-IL" baseline="0" dirty="0" smtClean="0"/>
              <a:t>, כגון שיפוע, סוג האדמה </a:t>
            </a:r>
            <a:r>
              <a:rPr lang="he-IL" baseline="0" dirty="0" err="1" smtClean="0"/>
              <a:t>וכו</a:t>
            </a:r>
            <a:r>
              <a:rPr lang="he-IL" baseline="0" dirty="0" smtClean="0"/>
              <a:t>'.</a:t>
            </a:r>
          </a:p>
          <a:p>
            <a:pPr algn="r" rtl="1"/>
            <a:r>
              <a:rPr lang="he-IL" baseline="0" dirty="0" smtClean="0"/>
              <a:t>התווית עבור כל דגימה היא סוג העץ הדומיננטי המכסה את השטח הספציפי.</a:t>
            </a:r>
          </a:p>
          <a:p>
            <a:pPr algn="r" rtl="1"/>
            <a:r>
              <a:rPr lang="he-IL" dirty="0" smtClean="0"/>
              <a:t>המטרה היא לחזות את סוג הכיסוי.</a:t>
            </a:r>
          </a:p>
          <a:p>
            <a:pPr algn="r" rtl="1"/>
            <a:endParaRPr lang="he-IL" dirty="0" smtClean="0"/>
          </a:p>
          <a:p>
            <a:pPr algn="r" rtl="1"/>
            <a:r>
              <a:rPr lang="he-IL" dirty="0" smtClean="0"/>
              <a:t>כדי להפוך את הבעיה לבינארית לקחנו את סוג מספר 2 (סוג של עץ אורן) ותייגנו אותו כ-</a:t>
            </a:r>
            <a:r>
              <a:rPr lang="en-US" dirty="0" smtClean="0"/>
              <a:t>+1</a:t>
            </a:r>
            <a:r>
              <a:rPr lang="he-IL" dirty="0" smtClean="0"/>
              <a:t>, ואת כל</a:t>
            </a:r>
            <a:r>
              <a:rPr lang="he-IL" baseline="0" dirty="0" smtClean="0"/>
              <a:t> שאר הסוגים תייגנו כ-</a:t>
            </a:r>
            <a:r>
              <a:rPr lang="en-US" baseline="0" dirty="0" smtClean="0"/>
              <a:t>1</a:t>
            </a:r>
            <a:r>
              <a:rPr lang="he-IL" baseline="0" dirty="0" smtClean="0"/>
              <a:t>-.</a:t>
            </a:r>
          </a:p>
          <a:p>
            <a:pPr algn="r" rtl="1"/>
            <a:r>
              <a:rPr lang="he-IL" baseline="0" dirty="0" smtClean="0"/>
              <a:t>חלוקה זו מחלקת את ה-</a:t>
            </a:r>
            <a:r>
              <a:rPr lang="en-US" baseline="0" dirty="0" smtClean="0"/>
              <a:t>data</a:t>
            </a:r>
            <a:r>
              <a:rPr lang="he-IL" baseline="0" dirty="0" smtClean="0"/>
              <a:t> לשתי מחלקות כמעט שוות בגודלן.</a:t>
            </a:r>
            <a:endParaRPr lang="en-US" dirty="0"/>
          </a:p>
        </p:txBody>
      </p:sp>
      <p:sp>
        <p:nvSpPr>
          <p:cNvPr id="4" name="Slide Number Placeholder 3"/>
          <p:cNvSpPr>
            <a:spLocks noGrp="1"/>
          </p:cNvSpPr>
          <p:nvPr>
            <p:ph type="sldNum" sz="quarter" idx="10"/>
          </p:nvPr>
        </p:nvSpPr>
        <p:spPr/>
        <p:txBody>
          <a:bodyPr/>
          <a:lstStyle/>
          <a:p>
            <a:fld id="{E1A346A4-D4EE-4710-AB7A-F1894BC48E87}" type="slidenum">
              <a:rPr lang="en-US" smtClean="0"/>
              <a:t>27</a:t>
            </a:fld>
            <a:endParaRPr lang="en-US"/>
          </a:p>
        </p:txBody>
      </p:sp>
    </p:spTree>
    <p:extLst>
      <p:ext uri="{BB962C8B-B14F-4D97-AF65-F5344CB8AC3E}">
        <p14:creationId xmlns:p14="http://schemas.microsoft.com/office/powerpoint/2010/main" val="30199672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algn="r" rtl="1"/>
                <a:r>
                  <a:rPr lang="en-US" dirty="0" smtClean="0"/>
                  <a:t>Sine1+</a:t>
                </a:r>
                <a:r>
                  <a:rPr lang="he-IL" dirty="0" smtClean="0"/>
                  <a:t> הוא </a:t>
                </a:r>
                <a:r>
                  <a:rPr lang="en-US" dirty="0" smtClean="0"/>
                  <a:t>dataset</a:t>
                </a:r>
                <a:r>
                  <a:rPr lang="he-IL" dirty="0" smtClean="0"/>
                  <a:t> סינטטי,</a:t>
                </a:r>
                <a:r>
                  <a:rPr lang="he-IL" baseline="0" dirty="0" smtClean="0"/>
                  <a:t> והוא הרחבה של ה-</a:t>
                </a:r>
                <a:r>
                  <a:rPr lang="en-US" baseline="0" dirty="0" smtClean="0"/>
                  <a:t>dataset</a:t>
                </a:r>
                <a:r>
                  <a:rPr lang="he-IL" baseline="0" dirty="0" smtClean="0"/>
                  <a:t> שנקרא </a:t>
                </a:r>
                <a:r>
                  <a:rPr lang="en-US" baseline="0" dirty="0" smtClean="0"/>
                  <a:t>Sine1</a:t>
                </a:r>
                <a:r>
                  <a:rPr lang="he-IL" baseline="0" dirty="0" smtClean="0"/>
                  <a:t> שמשמש להשוואה בין </a:t>
                </a:r>
                <a:r>
                  <a:rPr lang="en-US" baseline="0" dirty="0" smtClean="0"/>
                  <a:t>concept drift detectors</a:t>
                </a:r>
                <a:r>
                  <a:rPr lang="he-IL" baseline="0" dirty="0" smtClean="0"/>
                  <a:t>.</a:t>
                </a:r>
              </a:p>
              <a:p>
                <a:pPr algn="r" rtl="1"/>
                <a:r>
                  <a:rPr lang="he-IL" dirty="0" smtClean="0"/>
                  <a:t>מכיל 10 קונספטים שונים.</a:t>
                </a:r>
                <a:r>
                  <a:rPr lang="he-IL" baseline="0" dirty="0" smtClean="0"/>
                  <a:t> </a:t>
                </a:r>
                <a:r>
                  <a:rPr lang="he-IL" dirty="0" smtClean="0"/>
                  <a:t>לאחר כך קונספט הפכנו את התיוגים</a:t>
                </a:r>
                <a:r>
                  <a:rPr lang="he-IL" baseline="0" dirty="0" smtClean="0"/>
                  <a:t>. </a:t>
                </a:r>
                <a:r>
                  <a:rPr lang="he-IL" dirty="0" smtClean="0"/>
                  <a:t>בכל דגימה שני פיצ'רים</a:t>
                </a:r>
                <a:r>
                  <a:rPr lang="he-IL" baseline="0" dirty="0" smtClean="0"/>
                  <a:t> בערכים בין 0 ל-1.</a:t>
                </a:r>
              </a:p>
              <a:p>
                <a:pPr algn="r" rtl="1"/>
                <a:r>
                  <a:rPr lang="he-IL" baseline="0" dirty="0" smtClean="0"/>
                  <a:t>ניתן לראות </a:t>
                </a:r>
                <a:r>
                  <a:rPr lang="en-US" baseline="0" dirty="0" smtClean="0"/>
                  <a:t>concept</a:t>
                </a:r>
                <a:r>
                  <a:rPr lang="he-IL" baseline="0" dirty="0" smtClean="0"/>
                  <a:t> אחד של </a:t>
                </a:r>
                <a:r>
                  <a:rPr lang="en-US" baseline="0" dirty="0" smtClean="0"/>
                  <a:t>Sine1</a:t>
                </a:r>
                <a:r>
                  <a:rPr lang="he-IL" baseline="0" dirty="0" smtClean="0"/>
                  <a:t> בצד שמאל.</a:t>
                </a:r>
              </a:p>
              <a:p>
                <a:pPr algn="r" rtl="1"/>
                <a:r>
                  <a:rPr lang="he-IL" baseline="0" dirty="0" smtClean="0"/>
                  <a:t>ב-</a:t>
                </a:r>
                <a:r>
                  <a:rPr lang="en-US" baseline="0" dirty="0" smtClean="0"/>
                  <a:t>Sine1+</a:t>
                </a:r>
                <a:r>
                  <a:rPr lang="he-IL" baseline="0" dirty="0" smtClean="0"/>
                  <a:t> מתחנו את ה-</a:t>
                </a:r>
                <a:r>
                  <a:rPr lang="en-US" baseline="0" dirty="0" smtClean="0"/>
                  <a:t>feature</a:t>
                </a:r>
                <a:r>
                  <a:rPr lang="he-IL" baseline="0" dirty="0" smtClean="0"/>
                  <a:t> הראשון בפרמטר </a:t>
                </a:r>
                <a:r>
                  <a:rPr lang="en-US" baseline="0" dirty="0" smtClean="0"/>
                  <a:t>sigma</a:t>
                </a:r>
                <a:r>
                  <a:rPr lang="he-IL" baseline="0" dirty="0" smtClean="0"/>
                  <a:t>.</a:t>
                </a:r>
              </a:p>
              <a:p>
                <a:pPr algn="r" rtl="1"/>
                <a:r>
                  <a:rPr lang="he-IL" baseline="0" dirty="0" smtClean="0"/>
                  <a:t>ככל שמותחים יותר את הפרמטר מקבלים בעיה שהיא יותר </a:t>
                </a:r>
                <a:r>
                  <a:rPr lang="en-US" baseline="0" dirty="0" smtClean="0"/>
                  <a:t>ill-conditioned</a:t>
                </a:r>
                <a:r>
                  <a:rPr lang="he-IL" baseline="0" dirty="0" smtClean="0"/>
                  <a:t>.</a:t>
                </a:r>
              </a:p>
              <a:p>
                <a:pPr algn="r" rtl="1"/>
                <a:r>
                  <a:rPr lang="he-IL" baseline="0" dirty="0" smtClean="0"/>
                  <a:t>הרצנו את הניסוי עבור פרמטרים שונים של </a:t>
                </a:r>
                <a:r>
                  <a:rPr lang="en-US" baseline="0" dirty="0" smtClean="0"/>
                  <a:t>sigma</a:t>
                </a:r>
                <a:r>
                  <a:rPr lang="he-IL" baseline="0" dirty="0" smtClean="0"/>
                  <a:t> וניתן לראות שהביצועים של האלגוריתמים המבוססים </a:t>
                </a:r>
                <a:r>
                  <a:rPr lang="en-US" baseline="0" dirty="0" smtClean="0"/>
                  <a:t>Incremental SGD</a:t>
                </a:r>
                <a:r>
                  <a:rPr lang="he-IL" baseline="0" dirty="0" smtClean="0"/>
                  <a:t> יורדים כאשר מגדילים את </a:t>
                </a:r>
                <a:r>
                  <a:rPr lang="en-US" baseline="0" dirty="0" smtClean="0"/>
                  <a:t>sigma</a:t>
                </a:r>
                <a:r>
                  <a:rPr lang="he-IL" baseline="0" dirty="0" smtClean="0"/>
                  <a:t>.</a:t>
                </a:r>
              </a:p>
              <a:p>
                <a:pPr algn="r" rtl="1"/>
                <a:endParaRPr lang="he-IL" baseline="0" dirty="0" smtClean="0"/>
              </a:p>
              <a:p>
                <a:pPr algn="r" rtl="1"/>
                <a:r>
                  <a:rPr lang="he-IL" baseline="0" dirty="0" smtClean="0"/>
                  <a:t>בנוסף, ע"י </a:t>
                </a:r>
                <a:r>
                  <a:rPr lang="en-US" baseline="0" dirty="0" smtClean="0"/>
                  <a:t>Sine1+</a:t>
                </a:r>
                <a:r>
                  <a:rPr lang="he-IL" baseline="0" dirty="0" smtClean="0"/>
                  <a:t> גם הרחבנו את הבעיה למספר גדול של </a:t>
                </a:r>
                <a:r>
                  <a:rPr lang="en-US" baseline="0" dirty="0" smtClean="0"/>
                  <a:t>features</a:t>
                </a:r>
                <a:r>
                  <a:rPr lang="he-IL" baseline="0" dirty="0" smtClean="0"/>
                  <a:t>, ע"י </a:t>
                </a:r>
                <a14:m>
                  <m:oMath xmlns:m="http://schemas.openxmlformats.org/officeDocument/2006/math">
                    <m:sSub>
                      <m:sSubPr>
                        <m:ctrlPr>
                          <a:rPr lang="en-US" sz="1200" i="1" smtClean="0">
                            <a:latin typeface="Cambria Math" panose="02040503050406030204" pitchFamily="18" charset="0"/>
                          </a:rPr>
                        </m:ctrlPr>
                      </m:sSubPr>
                      <m:e>
                        <m:r>
                          <a:rPr lang="en-US" sz="1200" i="1">
                            <a:latin typeface="Cambria Math" panose="02040503050406030204" pitchFamily="18" charset="0"/>
                          </a:rPr>
                          <m:t>𝑥</m:t>
                        </m:r>
                      </m:e>
                      <m:sub>
                        <m:r>
                          <a:rPr lang="en-US" sz="1200" i="1">
                            <a:latin typeface="Cambria Math" panose="02040503050406030204" pitchFamily="18" charset="0"/>
                          </a:rPr>
                          <m:t>𝑑</m:t>
                        </m:r>
                      </m:sub>
                    </m:sSub>
                    <m:r>
                      <a:rPr lang="en-US" sz="1200" i="1">
                        <a:latin typeface="Cambria Math" panose="02040503050406030204" pitchFamily="18" charset="0"/>
                      </a:rPr>
                      <m:t>=</m:t>
                    </m:r>
                    <m:r>
                      <a:rPr lang="en-US" sz="1200" i="1">
                        <a:latin typeface="Cambria Math" panose="02040503050406030204" pitchFamily="18" charset="0"/>
                      </a:rPr>
                      <m:t>𝑠𝑖𝑛</m:t>
                    </m:r>
                    <m:d>
                      <m:dPr>
                        <m:ctrlPr>
                          <a:rPr lang="en-US" sz="1200" i="1">
                            <a:latin typeface="Cambria Math" panose="02040503050406030204" pitchFamily="18" charset="0"/>
                          </a:rPr>
                        </m:ctrlPr>
                      </m:dPr>
                      <m:e>
                        <m:f>
                          <m:fPr>
                            <m:ctrlPr>
                              <a:rPr lang="en-US" sz="1200" i="1">
                                <a:latin typeface="Cambria Math" panose="02040503050406030204" pitchFamily="18" charset="0"/>
                              </a:rPr>
                            </m:ctrlPr>
                          </m:fPr>
                          <m:num>
                            <m:f>
                              <m:fPr>
                                <m:ctrlPr>
                                  <a:rPr lang="en-US" sz="1200" i="1">
                                    <a:latin typeface="Cambria Math" panose="02040503050406030204" pitchFamily="18" charset="0"/>
                                  </a:rPr>
                                </m:ctrlPr>
                              </m:fPr>
                              <m:num>
                                <m:sSub>
                                  <m:sSubPr>
                                    <m:ctrlPr>
                                      <a:rPr lang="en-US" sz="1200" i="1">
                                        <a:latin typeface="Cambria Math" panose="02040503050406030204" pitchFamily="18" charset="0"/>
                                      </a:rPr>
                                    </m:ctrlPr>
                                  </m:sSubPr>
                                  <m:e>
                                    <m:r>
                                      <a:rPr lang="en-US" sz="1200" i="1">
                                        <a:latin typeface="Cambria Math" panose="02040503050406030204" pitchFamily="18" charset="0"/>
                                      </a:rPr>
                                      <m:t>𝑥</m:t>
                                    </m:r>
                                  </m:e>
                                  <m:sub>
                                    <m:r>
                                      <a:rPr lang="en-US" sz="1200" i="1">
                                        <a:latin typeface="Cambria Math" panose="02040503050406030204" pitchFamily="18" charset="0"/>
                                      </a:rPr>
                                      <m:t>1</m:t>
                                    </m:r>
                                  </m:sub>
                                </m:sSub>
                              </m:num>
                              <m:den>
                                <m:r>
                                  <a:rPr lang="en-US" sz="1200" i="1">
                                    <a:latin typeface="Cambria Math" panose="02040503050406030204" pitchFamily="18" charset="0"/>
                                  </a:rPr>
                                  <m:t>𝜎</m:t>
                                </m:r>
                              </m:den>
                            </m:f>
                            <m:r>
                              <a:rPr lang="en-US" sz="1200" i="1">
                                <a:latin typeface="Cambria Math" panose="02040503050406030204" pitchFamily="18" charset="0"/>
                              </a:rPr>
                              <m:t>+</m:t>
                            </m:r>
                            <m:nary>
                              <m:naryPr>
                                <m:chr m:val="∑"/>
                                <m:ctrlPr>
                                  <a:rPr lang="en-US" sz="1200" i="1">
                                    <a:latin typeface="Cambria Math" panose="02040503050406030204" pitchFamily="18" charset="0"/>
                                  </a:rPr>
                                </m:ctrlPr>
                              </m:naryPr>
                              <m:sub>
                                <m:r>
                                  <m:rPr>
                                    <m:brk m:alnAt="23"/>
                                  </m:rPr>
                                  <a:rPr lang="en-US" sz="1200" i="1">
                                    <a:latin typeface="Cambria Math" panose="02040503050406030204" pitchFamily="18" charset="0"/>
                                  </a:rPr>
                                  <m:t>𝑖</m:t>
                                </m:r>
                                <m:r>
                                  <a:rPr lang="en-US" sz="1200" i="1">
                                    <a:latin typeface="Cambria Math" panose="02040503050406030204" pitchFamily="18" charset="0"/>
                                  </a:rPr>
                                  <m:t>=</m:t>
                                </m:r>
                                <m:r>
                                  <a:rPr lang="en-US" sz="1200" i="1">
                                    <a:latin typeface="Cambria Math" panose="02040503050406030204" pitchFamily="18" charset="0"/>
                                  </a:rPr>
                                  <m:t>2</m:t>
                                </m:r>
                              </m:sub>
                              <m:sup>
                                <m:r>
                                  <a:rPr lang="en-US" sz="1200" i="1">
                                    <a:latin typeface="Cambria Math" panose="02040503050406030204" pitchFamily="18" charset="0"/>
                                  </a:rPr>
                                  <m:t>𝑑</m:t>
                                </m:r>
                                <m:r>
                                  <a:rPr lang="en-US" sz="1200" i="1">
                                    <a:latin typeface="Cambria Math" panose="02040503050406030204" pitchFamily="18" charset="0"/>
                                  </a:rPr>
                                  <m:t>−</m:t>
                                </m:r>
                                <m:r>
                                  <a:rPr lang="en-US" sz="1200" i="1">
                                    <a:latin typeface="Cambria Math" panose="02040503050406030204" pitchFamily="18" charset="0"/>
                                  </a:rPr>
                                  <m:t>1</m:t>
                                </m:r>
                              </m:sup>
                              <m:e>
                                <m:sSub>
                                  <m:sSubPr>
                                    <m:ctrlPr>
                                      <a:rPr lang="en-US" sz="1200" i="1">
                                        <a:latin typeface="Cambria Math" panose="02040503050406030204" pitchFamily="18" charset="0"/>
                                      </a:rPr>
                                    </m:ctrlPr>
                                  </m:sSubPr>
                                  <m:e>
                                    <m:r>
                                      <a:rPr lang="en-US" sz="1200" i="1">
                                        <a:latin typeface="Cambria Math" panose="02040503050406030204" pitchFamily="18" charset="0"/>
                                      </a:rPr>
                                      <m:t>𝑥</m:t>
                                    </m:r>
                                  </m:e>
                                  <m:sub>
                                    <m:r>
                                      <a:rPr lang="en-US" sz="1200" i="1">
                                        <a:latin typeface="Cambria Math" panose="02040503050406030204" pitchFamily="18" charset="0"/>
                                      </a:rPr>
                                      <m:t>𝑖</m:t>
                                    </m:r>
                                  </m:sub>
                                </m:sSub>
                              </m:e>
                            </m:nary>
                          </m:num>
                          <m:den>
                            <m:r>
                              <a:rPr lang="en-US" sz="1200" i="1">
                                <a:latin typeface="Cambria Math" panose="02040503050406030204" pitchFamily="18" charset="0"/>
                              </a:rPr>
                              <m:t>𝑑</m:t>
                            </m:r>
                            <m:r>
                              <a:rPr lang="en-US" sz="1200" i="1">
                                <a:latin typeface="Cambria Math" panose="02040503050406030204" pitchFamily="18" charset="0"/>
                              </a:rPr>
                              <m:t>−</m:t>
                            </m:r>
                            <m:r>
                              <a:rPr lang="en-US" sz="1200" i="1">
                                <a:latin typeface="Cambria Math" panose="02040503050406030204" pitchFamily="18" charset="0"/>
                              </a:rPr>
                              <m:t>1</m:t>
                            </m:r>
                          </m:den>
                        </m:f>
                      </m:e>
                    </m:d>
                  </m:oMath>
                </a14:m>
                <a:r>
                  <a:rPr lang="he-IL" baseline="0" dirty="0" smtClean="0"/>
                  <a:t>.</a:t>
                </a:r>
              </a:p>
              <a:p>
                <a:pPr algn="r" rtl="1"/>
                <a:r>
                  <a:rPr lang="he-IL" baseline="0" dirty="0" smtClean="0"/>
                  <a:t>ראינו שעבור 50 פיצ'רים מקבלים תוצאות דומות לשני פיצ'רים שרואים כאן.</a:t>
                </a:r>
              </a:p>
            </p:txBody>
          </p:sp>
        </mc:Choice>
        <mc:Fallback xmlns="">
          <p:sp>
            <p:nvSpPr>
              <p:cNvPr id="3" name="Notes Placeholder 2"/>
              <p:cNvSpPr>
                <a:spLocks noGrp="1"/>
              </p:cNvSpPr>
              <p:nvPr>
                <p:ph type="body" idx="1"/>
              </p:nvPr>
            </p:nvSpPr>
            <p:spPr/>
            <p:txBody>
              <a:bodyPr/>
              <a:lstStyle/>
              <a:p>
                <a:pPr algn="r" rtl="1"/>
                <a:r>
                  <a:rPr lang="en-US" dirty="0" smtClean="0"/>
                  <a:t>Sine1+</a:t>
                </a:r>
                <a:r>
                  <a:rPr lang="he-IL" dirty="0" smtClean="0"/>
                  <a:t> הוא </a:t>
                </a:r>
                <a:r>
                  <a:rPr lang="en-US" dirty="0" smtClean="0"/>
                  <a:t>dataset</a:t>
                </a:r>
                <a:r>
                  <a:rPr lang="he-IL" dirty="0" smtClean="0"/>
                  <a:t> סינטטי,</a:t>
                </a:r>
                <a:r>
                  <a:rPr lang="he-IL" baseline="0" dirty="0" smtClean="0"/>
                  <a:t> והוא הרחבה של ה-</a:t>
                </a:r>
                <a:r>
                  <a:rPr lang="en-US" baseline="0" dirty="0" smtClean="0"/>
                  <a:t>dataset</a:t>
                </a:r>
                <a:r>
                  <a:rPr lang="he-IL" baseline="0" dirty="0" smtClean="0"/>
                  <a:t> שנקרא </a:t>
                </a:r>
                <a:r>
                  <a:rPr lang="en-US" baseline="0" dirty="0" smtClean="0"/>
                  <a:t>Sine1</a:t>
                </a:r>
                <a:r>
                  <a:rPr lang="he-IL" baseline="0" dirty="0" smtClean="0"/>
                  <a:t> שמשמש להשוואה בין </a:t>
                </a:r>
                <a:r>
                  <a:rPr lang="en-US" baseline="0" dirty="0" smtClean="0"/>
                  <a:t>concept drift detectors</a:t>
                </a:r>
                <a:r>
                  <a:rPr lang="he-IL" baseline="0" dirty="0" smtClean="0"/>
                  <a:t>.</a:t>
                </a:r>
              </a:p>
              <a:p>
                <a:pPr algn="r" rtl="1"/>
                <a:r>
                  <a:rPr lang="he-IL" dirty="0" smtClean="0"/>
                  <a:t>מכיל 10 קונספטים שונים.</a:t>
                </a:r>
                <a:r>
                  <a:rPr lang="he-IL" baseline="0" dirty="0" smtClean="0"/>
                  <a:t> </a:t>
                </a:r>
                <a:r>
                  <a:rPr lang="he-IL" dirty="0" smtClean="0"/>
                  <a:t>לאחר כך קונספט הפכנו את התיוגים</a:t>
                </a:r>
                <a:r>
                  <a:rPr lang="he-IL" baseline="0" dirty="0" smtClean="0"/>
                  <a:t>. </a:t>
                </a:r>
                <a:r>
                  <a:rPr lang="he-IL" dirty="0" smtClean="0"/>
                  <a:t>בכל דגימה שני פיצ'רים</a:t>
                </a:r>
                <a:r>
                  <a:rPr lang="he-IL" baseline="0" dirty="0" smtClean="0"/>
                  <a:t> בערכים בין 0 ל-1.</a:t>
                </a:r>
              </a:p>
              <a:p>
                <a:pPr algn="r" rtl="1"/>
                <a:r>
                  <a:rPr lang="he-IL" baseline="0" dirty="0" smtClean="0"/>
                  <a:t>ניתן לראות </a:t>
                </a:r>
                <a:r>
                  <a:rPr lang="en-US" baseline="0" dirty="0" smtClean="0"/>
                  <a:t>concept</a:t>
                </a:r>
                <a:r>
                  <a:rPr lang="he-IL" baseline="0" dirty="0" smtClean="0"/>
                  <a:t> אחד של </a:t>
                </a:r>
                <a:r>
                  <a:rPr lang="en-US" baseline="0" dirty="0" smtClean="0"/>
                  <a:t>Sine1</a:t>
                </a:r>
                <a:r>
                  <a:rPr lang="he-IL" baseline="0" dirty="0" smtClean="0"/>
                  <a:t> בצד שמאל.</a:t>
                </a:r>
              </a:p>
              <a:p>
                <a:pPr algn="r" rtl="1"/>
                <a:r>
                  <a:rPr lang="he-IL" baseline="0" dirty="0" smtClean="0"/>
                  <a:t>ב-</a:t>
                </a:r>
                <a:r>
                  <a:rPr lang="en-US" baseline="0" dirty="0" smtClean="0"/>
                  <a:t>Sine1+</a:t>
                </a:r>
                <a:r>
                  <a:rPr lang="he-IL" baseline="0" dirty="0" smtClean="0"/>
                  <a:t> מתחנו את ה-</a:t>
                </a:r>
                <a:r>
                  <a:rPr lang="en-US" baseline="0" dirty="0" smtClean="0"/>
                  <a:t>feature</a:t>
                </a:r>
                <a:r>
                  <a:rPr lang="he-IL" baseline="0" dirty="0" smtClean="0"/>
                  <a:t> הראשון בפרמטר </a:t>
                </a:r>
                <a:r>
                  <a:rPr lang="en-US" baseline="0" dirty="0" smtClean="0"/>
                  <a:t>sigma</a:t>
                </a:r>
                <a:r>
                  <a:rPr lang="he-IL" baseline="0" dirty="0" smtClean="0"/>
                  <a:t>.</a:t>
                </a:r>
              </a:p>
              <a:p>
                <a:pPr algn="r" rtl="1"/>
                <a:r>
                  <a:rPr lang="he-IL" baseline="0" dirty="0" smtClean="0"/>
                  <a:t>ככל שמותחים יותר את הפרמטר מקבלים בעיה שהיא יותר </a:t>
                </a:r>
                <a:r>
                  <a:rPr lang="en-US" baseline="0" dirty="0" smtClean="0"/>
                  <a:t>ill-conditioned</a:t>
                </a:r>
                <a:r>
                  <a:rPr lang="he-IL" baseline="0" dirty="0" smtClean="0"/>
                  <a:t>.</a:t>
                </a:r>
              </a:p>
              <a:p>
                <a:pPr algn="r" rtl="1"/>
                <a:r>
                  <a:rPr lang="he-IL" baseline="0" dirty="0" smtClean="0"/>
                  <a:t>הרצנו את הניסוי עבור פרמטרים שונים של </a:t>
                </a:r>
                <a:r>
                  <a:rPr lang="en-US" baseline="0" dirty="0" smtClean="0"/>
                  <a:t>sigma</a:t>
                </a:r>
                <a:r>
                  <a:rPr lang="he-IL" baseline="0" dirty="0" smtClean="0"/>
                  <a:t> וניתן לראות שהביצועים של האלגוריתמים המבוססים </a:t>
                </a:r>
                <a:r>
                  <a:rPr lang="en-US" baseline="0" dirty="0" smtClean="0"/>
                  <a:t>Incremental SGD</a:t>
                </a:r>
                <a:r>
                  <a:rPr lang="he-IL" baseline="0" dirty="0" smtClean="0"/>
                  <a:t> יורדים כאשר מגדילים את </a:t>
                </a:r>
                <a:r>
                  <a:rPr lang="en-US" baseline="0" dirty="0" smtClean="0"/>
                  <a:t>sigma</a:t>
                </a:r>
                <a:r>
                  <a:rPr lang="he-IL" baseline="0" dirty="0" smtClean="0"/>
                  <a:t>.</a:t>
                </a:r>
              </a:p>
              <a:p>
                <a:pPr algn="r" rtl="1"/>
                <a:endParaRPr lang="he-IL" baseline="0" dirty="0" smtClean="0"/>
              </a:p>
              <a:p>
                <a:pPr algn="r" rtl="1"/>
                <a:r>
                  <a:rPr lang="he-IL" baseline="0" dirty="0" smtClean="0"/>
                  <a:t>בנוסף, ע"י </a:t>
                </a:r>
                <a:r>
                  <a:rPr lang="en-US" baseline="0" dirty="0" smtClean="0"/>
                  <a:t>Sine1+</a:t>
                </a:r>
                <a:r>
                  <a:rPr lang="he-IL" baseline="0" dirty="0" smtClean="0"/>
                  <a:t> גם הרחבנו את הבעיה למספר גדול של </a:t>
                </a:r>
                <a:r>
                  <a:rPr lang="en-US" baseline="0" dirty="0" smtClean="0"/>
                  <a:t>features</a:t>
                </a:r>
                <a:r>
                  <a:rPr lang="he-IL" baseline="0" dirty="0" smtClean="0"/>
                  <a:t>, ע"י </a:t>
                </a:r>
                <a:r>
                  <a:rPr lang="en-US" sz="1200" i="0">
                    <a:latin typeface="Cambria Math" panose="02040503050406030204" pitchFamily="18" charset="0"/>
                  </a:rPr>
                  <a:t>𝑥</a:t>
                </a:r>
                <a:r>
                  <a:rPr lang="en-US" sz="1200" i="0" smtClean="0">
                    <a:latin typeface="Cambria Math" panose="02040503050406030204" pitchFamily="18" charset="0"/>
                  </a:rPr>
                  <a:t>_</a:t>
                </a:r>
                <a:r>
                  <a:rPr lang="en-US" sz="1200" i="0">
                    <a:latin typeface="Cambria Math" panose="02040503050406030204" pitchFamily="18" charset="0"/>
                  </a:rPr>
                  <a:t>𝑑=𝑠𝑖𝑛((𝑥_1/𝜎+∑_(𝑖=2)^(𝑑−1)▒𝑥_𝑖 )/(𝑑−1))</a:t>
                </a:r>
                <a:r>
                  <a:rPr lang="he-IL" baseline="0" dirty="0" smtClean="0"/>
                  <a:t>.</a:t>
                </a:r>
              </a:p>
              <a:p>
                <a:pPr algn="r" rtl="1"/>
                <a:r>
                  <a:rPr lang="he-IL" baseline="0" dirty="0" smtClean="0"/>
                  <a:t>ראינו שעבור 50 פיצ'רים מקבלים תוצאות דומות לשני פיצ'רים שרואים כאן.</a:t>
                </a:r>
              </a:p>
            </p:txBody>
          </p:sp>
        </mc:Fallback>
      </mc:AlternateContent>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1A346A4-D4EE-4710-AB7A-F1894BC48E8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57114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he-IL" dirty="0" smtClean="0"/>
              <a:t>כאן</a:t>
            </a:r>
            <a:r>
              <a:rPr lang="he-IL" baseline="0" dirty="0" smtClean="0"/>
              <a:t> נכנסים קצת יותר פנימה, למה שקורה לאורך הניסוי עצמו.</a:t>
            </a:r>
          </a:p>
          <a:p>
            <a:pPr algn="r" rtl="1"/>
            <a:r>
              <a:rPr lang="he-IL" baseline="0" dirty="0" smtClean="0"/>
              <a:t>בגרפים התחתונים אנו רואים את ה-</a:t>
            </a:r>
            <a:r>
              <a:rPr lang="en-US" baseline="0" dirty="0" smtClean="0"/>
              <a:t>level sets</a:t>
            </a:r>
            <a:r>
              <a:rPr lang="he-IL" baseline="0" dirty="0" smtClean="0"/>
              <a:t> של ה-</a:t>
            </a:r>
            <a:r>
              <a:rPr lang="en-US" baseline="0" dirty="0" smtClean="0"/>
              <a:t>objective function</a:t>
            </a:r>
            <a:r>
              <a:rPr lang="he-IL" baseline="0" dirty="0" smtClean="0"/>
              <a:t> עבור ערכי ה-</a:t>
            </a:r>
            <a:r>
              <a:rPr lang="en-US" baseline="0" dirty="0" smtClean="0"/>
              <a:t>sigma</a:t>
            </a:r>
            <a:r>
              <a:rPr lang="he-IL" baseline="0" dirty="0" smtClean="0"/>
              <a:t> השונים.</a:t>
            </a:r>
          </a:p>
          <a:p>
            <a:pPr algn="r" rtl="1"/>
            <a:r>
              <a:rPr lang="he-IL" baseline="0" dirty="0" smtClean="0"/>
              <a:t>ככל שהקווים יותר צרים זה מעיד על כך שהבעיה יותר </a:t>
            </a:r>
            <a:r>
              <a:rPr lang="en-US" baseline="0" dirty="0" smtClean="0"/>
              <a:t>ill-conditioned</a:t>
            </a:r>
            <a:r>
              <a:rPr lang="he-IL" baseline="0" dirty="0" smtClean="0"/>
              <a:t>.</a:t>
            </a:r>
          </a:p>
          <a:p>
            <a:pPr algn="r" rtl="1"/>
            <a:r>
              <a:rPr lang="he-IL" baseline="0" dirty="0" smtClean="0"/>
              <a:t>בגרפים העליונים ניתן לראות שההתכנסות של </a:t>
            </a:r>
            <a:r>
              <a:rPr lang="en-US" baseline="0" dirty="0" smtClean="0"/>
              <a:t>Incremental SGD</a:t>
            </a:r>
            <a:r>
              <a:rPr lang="he-IL" baseline="0" dirty="0" smtClean="0"/>
              <a:t> היא איטית יותר לאחר </a:t>
            </a:r>
            <a:r>
              <a:rPr lang="en-US" baseline="0" dirty="0" smtClean="0"/>
              <a:t>concept drift</a:t>
            </a:r>
            <a:r>
              <a:rPr lang="he-IL" baseline="0" dirty="0" smtClean="0"/>
              <a:t> ככל שהבעיה היא יותר </a:t>
            </a:r>
            <a:r>
              <a:rPr lang="en-US" baseline="0" dirty="0" smtClean="0"/>
              <a:t>ill-conditioned</a:t>
            </a:r>
            <a:r>
              <a:rPr lang="he-IL" baseline="0" dirty="0" smtClean="0"/>
              <a:t>.</a:t>
            </a:r>
          </a:p>
          <a:p>
            <a:pPr algn="r" rtl="1"/>
            <a:r>
              <a:rPr lang="he-IL" baseline="0" dirty="0" smtClean="0"/>
              <a:t>הביצועים של </a:t>
            </a:r>
            <a:r>
              <a:rPr lang="en-US" baseline="0" dirty="0" err="1" smtClean="0"/>
              <a:t>DRUiD</a:t>
            </a:r>
            <a:r>
              <a:rPr lang="he-IL" baseline="0" dirty="0" smtClean="0"/>
              <a:t> טובים כי הוא מבוסס על </a:t>
            </a:r>
            <a:r>
              <a:rPr lang="en-US" baseline="0" dirty="0" smtClean="0"/>
              <a:t>batch learner</a:t>
            </a:r>
            <a:r>
              <a:rPr lang="he-IL" baseline="0" dirty="0" smtClean="0"/>
              <a:t>.</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1A346A4-D4EE-4710-AB7A-F1894BC48E8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1510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E1A346A4-D4EE-4710-AB7A-F1894BC48E87}" type="slidenum">
              <a:rPr lang="en-US" smtClean="0"/>
              <a:t>3</a:t>
            </a:fld>
            <a:endParaRPr lang="en-US"/>
          </a:p>
        </p:txBody>
      </p:sp>
    </p:spTree>
    <p:extLst>
      <p:ext uri="{BB962C8B-B14F-4D97-AF65-F5344CB8AC3E}">
        <p14:creationId xmlns:p14="http://schemas.microsoft.com/office/powerpoint/2010/main" val="242065377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he-IL" dirty="0" smtClean="0"/>
              <a:t>בבעיות</a:t>
            </a:r>
            <a:r>
              <a:rPr lang="he-IL" baseline="0" dirty="0" smtClean="0"/>
              <a:t> ה-</a:t>
            </a:r>
            <a:r>
              <a:rPr lang="en-US" baseline="0" dirty="0" smtClean="0"/>
              <a:t>classification</a:t>
            </a:r>
            <a:r>
              <a:rPr lang="he-IL" baseline="0" dirty="0" smtClean="0"/>
              <a:t> הסתכלנו על דיוק ורצוי דיוק כמה שיותר גבוהה.</a:t>
            </a:r>
          </a:p>
          <a:p>
            <a:pPr algn="r" rtl="1"/>
            <a:r>
              <a:rPr lang="he-IL" baseline="0" dirty="0" smtClean="0"/>
              <a:t>במקרה זה מסתכלים על ה-</a:t>
            </a:r>
            <a:r>
              <a:rPr lang="en-US" baseline="0" dirty="0" smtClean="0"/>
              <a:t>Root Mean Square Error (RMSE)</a:t>
            </a:r>
            <a:r>
              <a:rPr lang="he-IL" baseline="0" dirty="0" smtClean="0"/>
              <a:t> ולכן כמה שיותר נמוך יותר טוב.</a:t>
            </a:r>
          </a:p>
          <a:p>
            <a:pPr algn="r" rtl="1"/>
            <a:r>
              <a:rPr lang="he-IL" baseline="0" dirty="0" smtClean="0"/>
              <a:t>רואים את אותה תופעה שראינו עבור </a:t>
            </a:r>
            <a:r>
              <a:rPr lang="en-US" baseline="0" dirty="0" smtClean="0"/>
              <a:t>Sine1+</a:t>
            </a:r>
            <a:r>
              <a:rPr lang="he-IL" baseline="0" dirty="0" smtClean="0"/>
              <a:t> -- ככל שהבעיה נהית יותר </a:t>
            </a:r>
            <a:r>
              <a:rPr lang="en-US" baseline="0" dirty="0" smtClean="0"/>
              <a:t>ill-conditioned</a:t>
            </a:r>
            <a:r>
              <a:rPr lang="he-IL" baseline="0" dirty="0" smtClean="0"/>
              <a:t> לוקח ל-</a:t>
            </a:r>
            <a:r>
              <a:rPr lang="en-US" baseline="0" dirty="0" smtClean="0"/>
              <a:t>Incremental SGD</a:t>
            </a:r>
            <a:r>
              <a:rPr lang="he-IL" baseline="0" dirty="0" smtClean="0"/>
              <a:t> יותר זמן להתכנס.</a:t>
            </a:r>
            <a:endParaRPr lang="en-US" dirty="0"/>
          </a:p>
        </p:txBody>
      </p:sp>
      <p:sp>
        <p:nvSpPr>
          <p:cNvPr id="4" name="Slide Number Placeholder 3"/>
          <p:cNvSpPr>
            <a:spLocks noGrp="1"/>
          </p:cNvSpPr>
          <p:nvPr>
            <p:ph type="sldNum" sz="quarter" idx="10"/>
          </p:nvPr>
        </p:nvSpPr>
        <p:spPr/>
        <p:txBody>
          <a:bodyPr/>
          <a:lstStyle/>
          <a:p>
            <a:fld id="{E1A346A4-D4EE-4710-AB7A-F1894BC48E87}" type="slidenum">
              <a:rPr lang="en-US" smtClean="0"/>
              <a:t>30</a:t>
            </a:fld>
            <a:endParaRPr lang="en-US"/>
          </a:p>
        </p:txBody>
      </p:sp>
    </p:spTree>
    <p:extLst>
      <p:ext uri="{BB962C8B-B14F-4D97-AF65-F5344CB8AC3E}">
        <p14:creationId xmlns:p14="http://schemas.microsoft.com/office/powerpoint/2010/main" val="26764697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E1A346A4-D4EE-4710-AB7A-F1894BC48E87}" type="slidenum">
              <a:rPr lang="en-US" smtClean="0"/>
              <a:t>31</a:t>
            </a:fld>
            <a:endParaRPr lang="en-US"/>
          </a:p>
        </p:txBody>
      </p:sp>
    </p:spTree>
    <p:extLst>
      <p:ext uri="{BB962C8B-B14F-4D97-AF65-F5344CB8AC3E}">
        <p14:creationId xmlns:p14="http://schemas.microsoft.com/office/powerpoint/2010/main" val="4217866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he-IL" dirty="0" smtClean="0"/>
              <a:t>ה-</a:t>
            </a:r>
            <a:r>
              <a:rPr lang="en-US" dirty="0" smtClean="0"/>
              <a:t>feature map</a:t>
            </a:r>
            <a:r>
              <a:rPr lang="he-IL" dirty="0" smtClean="0"/>
              <a:t> זו פונקציה ממרחב הדוגמאות המקורי למרחב חדש.</a:t>
            </a:r>
          </a:p>
          <a:p>
            <a:pPr algn="r" rtl="1"/>
            <a:r>
              <a:rPr lang="he-IL" dirty="0" smtClean="0"/>
              <a:t>במרחב</a:t>
            </a:r>
            <a:r>
              <a:rPr lang="he-IL" baseline="0" dirty="0" smtClean="0"/>
              <a:t> החדש קיימת הפרדה לינארית (או הפרדה טובה יותר) בין הדוגמאות.</a:t>
            </a:r>
            <a:endParaRPr lang="en-US" dirty="0"/>
          </a:p>
        </p:txBody>
      </p:sp>
      <p:sp>
        <p:nvSpPr>
          <p:cNvPr id="4" name="Slide Number Placeholder 3"/>
          <p:cNvSpPr>
            <a:spLocks noGrp="1"/>
          </p:cNvSpPr>
          <p:nvPr>
            <p:ph type="sldNum" sz="quarter" idx="10"/>
          </p:nvPr>
        </p:nvSpPr>
        <p:spPr/>
        <p:txBody>
          <a:bodyPr/>
          <a:lstStyle/>
          <a:p>
            <a:fld id="{E1A346A4-D4EE-4710-AB7A-F1894BC48E87}" type="slidenum">
              <a:rPr lang="en-US" smtClean="0"/>
              <a:t>32</a:t>
            </a:fld>
            <a:endParaRPr lang="en-US"/>
          </a:p>
        </p:txBody>
      </p:sp>
    </p:spTree>
    <p:extLst>
      <p:ext uri="{BB962C8B-B14F-4D97-AF65-F5344CB8AC3E}">
        <p14:creationId xmlns:p14="http://schemas.microsoft.com/office/powerpoint/2010/main" val="176546741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he-IL" dirty="0" smtClean="0"/>
              <a:t>דוגמה לפונקציית מיפוי בלתי אפשרית לחישוב – פונקציה שמעבירה למרחב </a:t>
            </a:r>
            <a:r>
              <a:rPr lang="he-IL" dirty="0" err="1" smtClean="0"/>
              <a:t>ממימד</a:t>
            </a:r>
            <a:r>
              <a:rPr lang="he-IL" dirty="0" smtClean="0"/>
              <a:t> אינסופי.</a:t>
            </a:r>
          </a:p>
          <a:p>
            <a:pPr algn="r" rtl="1"/>
            <a:r>
              <a:rPr lang="en-US" dirty="0" smtClean="0"/>
              <a:t>RBF</a:t>
            </a:r>
            <a:r>
              <a:rPr lang="he-IL" dirty="0" smtClean="0"/>
              <a:t> (</a:t>
            </a:r>
            <a:r>
              <a:rPr lang="en-US" dirty="0" smtClean="0"/>
              <a:t>radial basis function kernel</a:t>
            </a:r>
            <a:r>
              <a:rPr lang="he-IL" dirty="0" smtClean="0"/>
              <a:t>) הוא פונקציית </a:t>
            </a:r>
            <a:r>
              <a:rPr lang="he-IL" dirty="0" err="1" smtClean="0"/>
              <a:t>קרנל</a:t>
            </a:r>
            <a:r>
              <a:rPr lang="he-IL" dirty="0" smtClean="0"/>
              <a:t> שפונקציית המיפוי שלה מעבירה את הדוגמאות למרחב </a:t>
            </a:r>
            <a:r>
              <a:rPr lang="he-IL" dirty="0" err="1" smtClean="0"/>
              <a:t>ממימד</a:t>
            </a:r>
            <a:r>
              <a:rPr lang="he-IL" dirty="0" smtClean="0"/>
              <a:t> אינסופי ולכן לא ניתנת לחישוב ישיר.</a:t>
            </a:r>
            <a:endParaRPr lang="en-US" dirty="0"/>
          </a:p>
        </p:txBody>
      </p:sp>
      <p:sp>
        <p:nvSpPr>
          <p:cNvPr id="4" name="Slide Number Placeholder 3"/>
          <p:cNvSpPr>
            <a:spLocks noGrp="1"/>
          </p:cNvSpPr>
          <p:nvPr>
            <p:ph type="sldNum" sz="quarter" idx="10"/>
          </p:nvPr>
        </p:nvSpPr>
        <p:spPr/>
        <p:txBody>
          <a:bodyPr/>
          <a:lstStyle/>
          <a:p>
            <a:fld id="{E1A346A4-D4EE-4710-AB7A-F1894BC48E87}" type="slidenum">
              <a:rPr lang="en-US" smtClean="0"/>
              <a:t>33</a:t>
            </a:fld>
            <a:endParaRPr lang="en-US"/>
          </a:p>
        </p:txBody>
      </p:sp>
    </p:spTree>
    <p:extLst>
      <p:ext uri="{BB962C8B-B14F-4D97-AF65-F5344CB8AC3E}">
        <p14:creationId xmlns:p14="http://schemas.microsoft.com/office/powerpoint/2010/main" val="98298471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algn="r" rtl="1"/>
                <a:r>
                  <a:rPr lang="en-US" dirty="0" err="1" smtClean="0"/>
                  <a:t>f_i</a:t>
                </a:r>
                <a:r>
                  <a:rPr lang="he-IL" baseline="0" dirty="0" smtClean="0"/>
                  <a:t> זה סקלר וניתן לחשב אותו בעזרת ה-</a:t>
                </a:r>
                <a:r>
                  <a:rPr lang="en-US" baseline="0" dirty="0" smtClean="0"/>
                  <a:t>kernel trick</a:t>
                </a:r>
                <a:r>
                  <a:rPr lang="he-IL" baseline="0" dirty="0" smtClean="0"/>
                  <a:t>.</a:t>
                </a:r>
                <a:endParaRPr lang="en-US" baseline="0" dirty="0" smtClean="0"/>
              </a:p>
              <a:p>
                <a:pPr algn="r" rtl="1"/>
                <a14:m>
                  <m:oMath xmlns:m="http://schemas.openxmlformats.org/officeDocument/2006/math">
                    <m:sSub>
                      <m:sSubPr>
                        <m:ctrlPr>
                          <a:rPr lang="en-US" i="1" smtClean="0">
                            <a:latin typeface="Cambria Math" panose="02040503050406030204" pitchFamily="18" charset="0"/>
                            <a:ea typeface="Cambria Math" panose="02040503050406030204" pitchFamily="18" charset="0"/>
                          </a:rPr>
                        </m:ctrlPr>
                      </m:sSubPr>
                      <m:e>
                        <m:d>
                          <m:dPr>
                            <m:begChr m:val=""/>
                            <m:endChr m:val="|"/>
                            <m:ctrlPr>
                              <a:rPr lang="en-US" i="1">
                                <a:latin typeface="Cambria Math" panose="02040503050406030204" pitchFamily="18" charset="0"/>
                                <a:ea typeface="Cambria Math" panose="02040503050406030204" pitchFamily="18" charset="0"/>
                              </a:rPr>
                            </m:ctrlPr>
                          </m:dPr>
                          <m:e>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𝓁</m:t>
                                    </m:r>
                                  </m:e>
                                  <m:sub>
                                    <m:r>
                                      <a:rPr lang="en-US" i="1">
                                        <a:latin typeface="Cambria Math" panose="02040503050406030204" pitchFamily="18" charset="0"/>
                                        <a:ea typeface="Cambria Math" panose="02040503050406030204" pitchFamily="18" charset="0"/>
                                      </a:rPr>
                                      <m:t>𝑖</m:t>
                                    </m:r>
                                  </m:sub>
                                </m:sSub>
                              </m:num>
                              <m:den>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𝑓</m:t>
                                    </m:r>
                                  </m:e>
                                  <m:sub>
                                    <m:r>
                                      <a:rPr lang="en-US" i="1">
                                        <a:latin typeface="Cambria Math" panose="02040503050406030204" pitchFamily="18" charset="0"/>
                                        <a:ea typeface="Cambria Math" panose="02040503050406030204" pitchFamily="18" charset="0"/>
                                      </a:rPr>
                                      <m:t>𝑖</m:t>
                                    </m:r>
                                  </m:sub>
                                </m:sSub>
                              </m:den>
                            </m:f>
                          </m:e>
                        </m:d>
                      </m:e>
                      <m:sub>
                        <m:sSubSup>
                          <m:sSubSupPr>
                            <m:ctrlPr>
                              <a:rPr lang="en-US" i="1">
                                <a:latin typeface="Cambria Math" panose="02040503050406030204" pitchFamily="18" charset="0"/>
                                <a:ea typeface="Cambria Math" panose="02040503050406030204" pitchFamily="18" charset="0"/>
                              </a:rPr>
                            </m:ctrlPr>
                          </m:sSubSupPr>
                          <m:e>
                            <m:r>
                              <a:rPr lang="en-US" i="1">
                                <a:latin typeface="Cambria Math" panose="02040503050406030204" pitchFamily="18" charset="0"/>
                                <a:ea typeface="Cambria Math" panose="02040503050406030204" pitchFamily="18" charset="0"/>
                              </a:rPr>
                              <m:t>𝛽</m:t>
                            </m:r>
                          </m:e>
                          <m:sub>
                            <m:r>
                              <a:rPr lang="en-US" i="1">
                                <a:latin typeface="Cambria Math" panose="02040503050406030204" pitchFamily="18" charset="0"/>
                                <a:ea typeface="Cambria Math" panose="02040503050406030204" pitchFamily="18" charset="0"/>
                              </a:rPr>
                              <m:t>1</m:t>
                            </m:r>
                          </m:sub>
                          <m:sup>
                            <m:r>
                              <a:rPr lang="en-US" i="1">
                                <a:latin typeface="Cambria Math" panose="02040503050406030204" pitchFamily="18" charset="0"/>
                                <a:ea typeface="Cambria Math" panose="02040503050406030204" pitchFamily="18" charset="0"/>
                              </a:rPr>
                              <m:t>∗</m:t>
                            </m:r>
                          </m:sup>
                        </m:sSubSup>
                      </m:sub>
                    </m:sSub>
                  </m:oMath>
                </a14:m>
                <a:r>
                  <a:rPr lang="he-IL" baseline="0" dirty="0" smtClean="0"/>
                  <a:t> ניתן לחשב בעזרת ה-</a:t>
                </a:r>
                <a:r>
                  <a:rPr lang="en-US" baseline="0" dirty="0" smtClean="0"/>
                  <a:t>kernel trick</a:t>
                </a:r>
                <a:r>
                  <a:rPr lang="he-IL" baseline="0" dirty="0" smtClean="0"/>
                  <a:t> משום שהראינו שניתן לחשב את </a:t>
                </a:r>
                <a:r>
                  <a:rPr lang="en-US" baseline="0" dirty="0" err="1" smtClean="0"/>
                  <a:t>f_i</a:t>
                </a:r>
                <a:r>
                  <a:rPr lang="he-IL" baseline="0" dirty="0" smtClean="0"/>
                  <a:t> בעזרתו ו-</a:t>
                </a:r>
                <a:r>
                  <a:rPr lang="en-US" baseline="0" dirty="0" smtClean="0"/>
                  <a:t>\</a:t>
                </a:r>
                <a:r>
                  <a:rPr lang="en-US" baseline="0" dirty="0" err="1" smtClean="0"/>
                  <a:t>ell_i</a:t>
                </a:r>
                <a:r>
                  <a:rPr lang="he-IL" baseline="0" dirty="0" smtClean="0"/>
                  <a:t> זו פונקציה שמקבלת שני סקלרים.</a:t>
                </a:r>
              </a:p>
              <a:p>
                <a:pPr algn="r" rtl="1"/>
                <a:endParaRPr lang="en-US" dirty="0"/>
              </a:p>
            </p:txBody>
          </p:sp>
        </mc:Choice>
        <mc:Fallback xmlns="">
          <p:sp>
            <p:nvSpPr>
              <p:cNvPr id="3" name="Notes Placeholder 2"/>
              <p:cNvSpPr>
                <a:spLocks noGrp="1"/>
              </p:cNvSpPr>
              <p:nvPr>
                <p:ph type="body" idx="1"/>
              </p:nvPr>
            </p:nvSpPr>
            <p:spPr/>
            <p:txBody>
              <a:bodyPr/>
              <a:lstStyle/>
              <a:p>
                <a:pPr algn="r" rtl="1"/>
                <a:r>
                  <a:rPr lang="en-US" dirty="0" err="1" smtClean="0"/>
                  <a:t>f_i</a:t>
                </a:r>
                <a:r>
                  <a:rPr lang="he-IL" baseline="0" dirty="0" smtClean="0"/>
                  <a:t> זה סקלר וניתן לחשב אותו בעזרת ה-</a:t>
                </a:r>
                <a:r>
                  <a:rPr lang="en-US" baseline="0" dirty="0" smtClean="0"/>
                  <a:t>kernel trick</a:t>
                </a:r>
                <a:r>
                  <a:rPr lang="he-IL" baseline="0" dirty="0" smtClean="0"/>
                  <a:t>.</a:t>
                </a:r>
                <a:endParaRPr lang="en-US" baseline="0" dirty="0" smtClean="0"/>
              </a:p>
              <a:p>
                <a:pPr algn="r" rtl="1"/>
                <a:r>
                  <a:rPr lang="en-US" i="0">
                    <a:latin typeface="Cambria Math" panose="02040503050406030204" pitchFamily="18" charset="0"/>
                    <a:ea typeface="Cambria Math" panose="02040503050406030204" pitchFamily="18" charset="0"/>
                  </a:rPr>
                  <a:t>├ (𝜕𝓁_𝑖)/(𝜕𝑓_𝑖 )┤|</a:t>
                </a:r>
                <a:r>
                  <a:rPr lang="en-US" i="0" smtClean="0">
                    <a:latin typeface="Cambria Math" panose="02040503050406030204" pitchFamily="18" charset="0"/>
                    <a:ea typeface="Cambria Math" panose="02040503050406030204" pitchFamily="18" charset="0"/>
                  </a:rPr>
                  <a:t>_(</a:t>
                </a:r>
                <a:r>
                  <a:rPr lang="en-US" i="0">
                    <a:latin typeface="Cambria Math" panose="02040503050406030204" pitchFamily="18" charset="0"/>
                    <a:ea typeface="Cambria Math" panose="02040503050406030204" pitchFamily="18" charset="0"/>
                  </a:rPr>
                  <a:t>𝛽_1^∗ </a:t>
                </a:r>
                <a:r>
                  <a:rPr lang="en-US" i="0" smtClean="0">
                    <a:latin typeface="Cambria Math" panose="02040503050406030204" pitchFamily="18" charset="0"/>
                    <a:ea typeface="Cambria Math" panose="02040503050406030204" pitchFamily="18" charset="0"/>
                  </a:rPr>
                  <a:t>)</a:t>
                </a:r>
                <a:r>
                  <a:rPr lang="he-IL" baseline="0" dirty="0" smtClean="0"/>
                  <a:t> ניתן לחשב בעזרת ה-</a:t>
                </a:r>
                <a:r>
                  <a:rPr lang="en-US" baseline="0" dirty="0" smtClean="0"/>
                  <a:t>kernel trick</a:t>
                </a:r>
                <a:r>
                  <a:rPr lang="he-IL" baseline="0" dirty="0" smtClean="0"/>
                  <a:t> משום שהראינו שניתן לחשב את </a:t>
                </a:r>
                <a:r>
                  <a:rPr lang="en-US" baseline="0" dirty="0" err="1" smtClean="0"/>
                  <a:t>f_i</a:t>
                </a:r>
                <a:r>
                  <a:rPr lang="he-IL" baseline="0" dirty="0" smtClean="0"/>
                  <a:t> בעזרתו ו-</a:t>
                </a:r>
                <a:r>
                  <a:rPr lang="en-US" baseline="0" dirty="0" smtClean="0"/>
                  <a:t>\</a:t>
                </a:r>
                <a:r>
                  <a:rPr lang="en-US" baseline="0" dirty="0" err="1" smtClean="0"/>
                  <a:t>ell_i</a:t>
                </a:r>
                <a:r>
                  <a:rPr lang="he-IL" baseline="0" dirty="0" smtClean="0"/>
                  <a:t> זו פונקציה שמקבלת שני סקלרים.</a:t>
                </a:r>
              </a:p>
              <a:p>
                <a:pPr algn="r" rtl="1"/>
                <a:endParaRPr lang="en-US" dirty="0"/>
              </a:p>
            </p:txBody>
          </p:sp>
        </mc:Fallback>
      </mc:AlternateContent>
      <p:sp>
        <p:nvSpPr>
          <p:cNvPr id="4" name="Slide Number Placeholder 3"/>
          <p:cNvSpPr>
            <a:spLocks noGrp="1"/>
          </p:cNvSpPr>
          <p:nvPr>
            <p:ph type="sldNum" sz="quarter" idx="10"/>
          </p:nvPr>
        </p:nvSpPr>
        <p:spPr/>
        <p:txBody>
          <a:bodyPr/>
          <a:lstStyle/>
          <a:p>
            <a:fld id="{E1A346A4-D4EE-4710-AB7A-F1894BC48E87}" type="slidenum">
              <a:rPr lang="en-US" smtClean="0"/>
              <a:t>35</a:t>
            </a:fld>
            <a:endParaRPr lang="en-US"/>
          </a:p>
        </p:txBody>
      </p:sp>
    </p:spTree>
    <p:extLst>
      <p:ext uri="{BB962C8B-B14F-4D97-AF65-F5344CB8AC3E}">
        <p14:creationId xmlns:p14="http://schemas.microsoft.com/office/powerpoint/2010/main" val="17603678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he-IL" dirty="0" smtClean="0"/>
              <a:t>הראנו שניתן </a:t>
            </a:r>
            <a:r>
              <a:rPr lang="he-IL" dirty="0" err="1" smtClean="0"/>
              <a:t>לנטר</a:t>
            </a:r>
            <a:r>
              <a:rPr lang="he-IL" dirty="0" smtClean="0"/>
              <a:t> את </a:t>
            </a:r>
            <a:r>
              <a:rPr lang="en-US" dirty="0" smtClean="0"/>
              <a:t>norm(r)</a:t>
            </a:r>
            <a:r>
              <a:rPr lang="he-IL" dirty="0" smtClean="0"/>
              <a:t> ע"י שימוש ב-</a:t>
            </a:r>
            <a:r>
              <a:rPr lang="en-US" dirty="0" smtClean="0"/>
              <a:t>kernel</a:t>
            </a:r>
            <a:r>
              <a:rPr lang="en-US" baseline="0" dirty="0" smtClean="0"/>
              <a:t> trick</a:t>
            </a:r>
            <a:r>
              <a:rPr lang="he-IL" baseline="0" dirty="0" smtClean="0"/>
              <a:t>.</a:t>
            </a:r>
          </a:p>
          <a:p>
            <a:pPr algn="r" rtl="1"/>
            <a:r>
              <a:rPr lang="he-IL" baseline="0" dirty="0" smtClean="0"/>
              <a:t>אבל </a:t>
            </a:r>
            <a:r>
              <a:rPr lang="en-US" baseline="0" dirty="0" err="1" smtClean="0"/>
              <a:t>DRUiD</a:t>
            </a:r>
            <a:r>
              <a:rPr lang="he-IL" baseline="0" dirty="0" smtClean="0"/>
              <a:t> משתמש ב-</a:t>
            </a:r>
            <a:r>
              <a:rPr lang="en-US" baseline="0" dirty="0" smtClean="0"/>
              <a:t>batch base learner</a:t>
            </a:r>
            <a:r>
              <a:rPr lang="he-IL" baseline="0" dirty="0" smtClean="0"/>
              <a:t> ולכן יש צורך להראות שגם הוא משתמש ב-</a:t>
            </a:r>
            <a:r>
              <a:rPr lang="en-US" baseline="0" dirty="0" smtClean="0"/>
              <a:t>kernel trick</a:t>
            </a:r>
            <a:r>
              <a:rPr lang="he-IL" baseline="0" dirty="0" smtClean="0"/>
              <a:t>.</a:t>
            </a:r>
          </a:p>
          <a:p>
            <a:pPr algn="r" rtl="1"/>
            <a:endParaRPr lang="he-IL" dirty="0" smtClean="0"/>
          </a:p>
          <a:p>
            <a:pPr algn="r" rtl="1"/>
            <a:r>
              <a:rPr lang="he-IL" dirty="0" smtClean="0"/>
              <a:t>ניתן להגיע לפתרון דרך הבעיה הדואלית, כאשר בדרך לפתרון יש רק מכפלות פנימיות.</a:t>
            </a:r>
          </a:p>
          <a:p>
            <a:pPr algn="r" rtl="1"/>
            <a:r>
              <a:rPr lang="he-IL" dirty="0" smtClean="0"/>
              <a:t>מכיוון שה-</a:t>
            </a:r>
            <a:r>
              <a:rPr lang="en-US" dirty="0" smtClean="0"/>
              <a:t>objective function</a:t>
            </a:r>
            <a:r>
              <a:rPr lang="he-IL" dirty="0" smtClean="0"/>
              <a:t> </a:t>
            </a:r>
            <a:r>
              <a:rPr lang="he-IL" dirty="0" err="1" smtClean="0"/>
              <a:t>קונווקסי</a:t>
            </a:r>
            <a:r>
              <a:rPr lang="he-IL" dirty="0" smtClean="0"/>
              <a:t>, הפתרון עבור הבעיה הדואלית זהה לפתרון של הבעיה </a:t>
            </a:r>
            <a:r>
              <a:rPr lang="he-IL" dirty="0" err="1" smtClean="0"/>
              <a:t>הפרימאלית</a:t>
            </a:r>
            <a:r>
              <a:rPr lang="he-IL" dirty="0" smtClean="0"/>
              <a:t>.</a:t>
            </a:r>
            <a:endParaRPr lang="en-US" dirty="0"/>
          </a:p>
        </p:txBody>
      </p:sp>
      <p:sp>
        <p:nvSpPr>
          <p:cNvPr id="4" name="Slide Number Placeholder 3"/>
          <p:cNvSpPr>
            <a:spLocks noGrp="1"/>
          </p:cNvSpPr>
          <p:nvPr>
            <p:ph type="sldNum" sz="quarter" idx="10"/>
          </p:nvPr>
        </p:nvSpPr>
        <p:spPr/>
        <p:txBody>
          <a:bodyPr/>
          <a:lstStyle/>
          <a:p>
            <a:fld id="{E1A346A4-D4EE-4710-AB7A-F1894BC48E87}" type="slidenum">
              <a:rPr lang="en-US" smtClean="0"/>
              <a:t>36</a:t>
            </a:fld>
            <a:endParaRPr lang="en-US"/>
          </a:p>
        </p:txBody>
      </p:sp>
    </p:spTree>
    <p:extLst>
      <p:ext uri="{BB962C8B-B14F-4D97-AF65-F5344CB8AC3E}">
        <p14:creationId xmlns:p14="http://schemas.microsoft.com/office/powerpoint/2010/main" val="263972369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he-IL" dirty="0" smtClean="0"/>
              <a:t>ניתן להפוך את האלגוריתמים האינקרמנטליים לאלגוריתמי </a:t>
            </a:r>
            <a:r>
              <a:rPr lang="he-IL" dirty="0" err="1" smtClean="0"/>
              <a:t>קרנל</a:t>
            </a:r>
            <a:r>
              <a:rPr lang="he-IL" dirty="0" smtClean="0"/>
              <a:t> בקלות.</a:t>
            </a:r>
          </a:p>
          <a:p>
            <a:pPr algn="r" rtl="1"/>
            <a:r>
              <a:rPr lang="he-IL" dirty="0" smtClean="0"/>
              <a:t>למשל </a:t>
            </a:r>
            <a:r>
              <a:rPr lang="en-US" dirty="0" smtClean="0"/>
              <a:t>Perceptron,</a:t>
            </a:r>
            <a:r>
              <a:rPr lang="en-US" baseline="0" dirty="0" smtClean="0"/>
              <a:t> SGD and </a:t>
            </a:r>
            <a:r>
              <a:rPr lang="en-US" baseline="0" dirty="0" err="1" smtClean="0"/>
              <a:t>Pasive-Agressive</a:t>
            </a:r>
            <a:r>
              <a:rPr lang="he-IL" baseline="0" dirty="0" smtClean="0"/>
              <a:t>, אלו אלגוריתמים אינקרמנטליים שניתן להפוך ל-</a:t>
            </a:r>
            <a:r>
              <a:rPr lang="en-US" baseline="0" dirty="0" smtClean="0"/>
              <a:t>kernel method</a:t>
            </a:r>
            <a:r>
              <a:rPr lang="he-IL" baseline="0" dirty="0" smtClean="0"/>
              <a:t> כך שישתמשו רק במכפלות פנימיות ע"י ייצוג המודל כסכום לינארי של הדוגמאות שהגיעו עד עכשיו ב-</a:t>
            </a:r>
            <a:r>
              <a:rPr lang="en-US" baseline="0" dirty="0" smtClean="0"/>
              <a:t>stream</a:t>
            </a:r>
            <a:r>
              <a:rPr lang="he-IL" baseline="0" dirty="0" smtClean="0"/>
              <a:t>.</a:t>
            </a:r>
            <a:endParaRPr lang="he-IL" dirty="0" smtClean="0"/>
          </a:p>
          <a:p>
            <a:pPr algn="r" rtl="1"/>
            <a:r>
              <a:rPr lang="he-IL" dirty="0" smtClean="0"/>
              <a:t>הבעיה</a:t>
            </a:r>
            <a:r>
              <a:rPr lang="he-IL" baseline="0" dirty="0" smtClean="0"/>
              <a:t> של אלגוריתמים אלו היא שמספר ה-</a:t>
            </a:r>
            <a:r>
              <a:rPr lang="en-US" baseline="0" dirty="0" smtClean="0"/>
              <a:t>Support Vectors</a:t>
            </a:r>
            <a:r>
              <a:rPr lang="he-IL" baseline="0" dirty="0" smtClean="0"/>
              <a:t>, כלומר הווקטורים שמשמשים בייצוג של המודל גדל לינארית עם מספר הדוגמאות ב-</a:t>
            </a:r>
            <a:r>
              <a:rPr lang="en-US" baseline="0" dirty="0" smtClean="0"/>
              <a:t>stream</a:t>
            </a:r>
            <a:r>
              <a:rPr lang="he-IL" baseline="0" dirty="0" smtClean="0"/>
              <a:t>.</a:t>
            </a:r>
          </a:p>
          <a:p>
            <a:pPr algn="r" rtl="1"/>
            <a:r>
              <a:rPr lang="he-IL" baseline="0" dirty="0" smtClean="0"/>
              <a:t>לכן היה צורך למצוא וריאציות של האלגוריתמים שבהן מספר ה-</a:t>
            </a:r>
            <a:r>
              <a:rPr lang="en-US" baseline="0" dirty="0" smtClean="0"/>
              <a:t>SV</a:t>
            </a:r>
            <a:r>
              <a:rPr lang="he-IL" baseline="0" dirty="0" smtClean="0"/>
              <a:t> חסום.</a:t>
            </a:r>
          </a:p>
          <a:p>
            <a:pPr algn="r" rtl="1"/>
            <a:endParaRPr lang="he-IL" baseline="0" dirty="0" smtClean="0"/>
          </a:p>
          <a:p>
            <a:pPr algn="r" rtl="1"/>
            <a:r>
              <a:rPr lang="en-US" baseline="0" dirty="0" smtClean="0"/>
              <a:t>Truncated SGD</a:t>
            </a:r>
            <a:r>
              <a:rPr lang="he-IL" baseline="0" dirty="0" smtClean="0"/>
              <a:t> – מראה שהמקדמים של הדוגמאות שואפים יותר ויותר ל-0 ככל שהדוגמאות ישנות יותר ולכן דוגמאות ישנות מאוד נהיו זניחות וניתן להשמיט אותן.</a:t>
            </a:r>
          </a:p>
          <a:p>
            <a:pPr algn="r" rtl="1"/>
            <a:endParaRPr lang="he-IL" baseline="0" dirty="0" smtClean="0"/>
          </a:p>
          <a:p>
            <a:pPr algn="r" rtl="1"/>
            <a:r>
              <a:rPr lang="en-US" baseline="0" dirty="0" err="1" smtClean="0"/>
              <a:t>Projectron</a:t>
            </a:r>
            <a:r>
              <a:rPr lang="he-IL" baseline="0" dirty="0" smtClean="0"/>
              <a:t> – מבוסס על </a:t>
            </a:r>
            <a:r>
              <a:rPr lang="en-US" baseline="0" dirty="0" smtClean="0"/>
              <a:t>Perceptron</a:t>
            </a:r>
            <a:r>
              <a:rPr lang="he-IL" baseline="0" dirty="0" smtClean="0"/>
              <a:t> אך לפני הוספת וקטור ל-</a:t>
            </a:r>
            <a:r>
              <a:rPr lang="en-US" baseline="0" dirty="0" smtClean="0"/>
              <a:t>SV</a:t>
            </a:r>
            <a:r>
              <a:rPr lang="he-IL" baseline="0" dirty="0" smtClean="0"/>
              <a:t> הוא בודק האם וקטור זה הוא צירוף לינארי (</a:t>
            </a:r>
            <a:r>
              <a:rPr lang="he-IL" baseline="0" dirty="0" err="1" smtClean="0"/>
              <a:t>במימד</a:t>
            </a:r>
            <a:r>
              <a:rPr lang="he-IL" baseline="0" dirty="0" smtClean="0"/>
              <a:t> החדש) של וקטורים אחרים ב-</a:t>
            </a:r>
            <a:r>
              <a:rPr lang="en-US" baseline="0" dirty="0" smtClean="0"/>
              <a:t>SV</a:t>
            </a:r>
            <a:r>
              <a:rPr lang="he-IL" baseline="0" dirty="0" smtClean="0"/>
              <a:t>. אם כן רק נדרש לעדכן את המקדמים של וקטורים אלו ואין צורך להוסיף את הווקטור החדש ל-</a:t>
            </a:r>
            <a:r>
              <a:rPr lang="en-US" baseline="0" dirty="0" smtClean="0"/>
              <a:t>SV</a:t>
            </a:r>
            <a:r>
              <a:rPr lang="he-IL" baseline="0" dirty="0" smtClean="0"/>
              <a:t>.</a:t>
            </a:r>
          </a:p>
          <a:p>
            <a:pPr algn="r" rtl="1"/>
            <a:endParaRPr lang="he-IL" baseline="0" dirty="0" smtClean="0"/>
          </a:p>
          <a:p>
            <a:pPr algn="r" rtl="1"/>
            <a:r>
              <a:rPr lang="en-US" baseline="0" dirty="0" err="1" smtClean="0"/>
              <a:t>Kernelized</a:t>
            </a:r>
            <a:r>
              <a:rPr lang="en-US" baseline="0" dirty="0" smtClean="0"/>
              <a:t> PA</a:t>
            </a:r>
            <a:r>
              <a:rPr lang="he-IL" baseline="0" dirty="0" smtClean="0"/>
              <a:t> מבוססים על </a:t>
            </a:r>
            <a:r>
              <a:rPr lang="en-US" baseline="0" dirty="0" smtClean="0"/>
              <a:t>budget</a:t>
            </a:r>
            <a:r>
              <a:rPr lang="he-IL" baseline="0" dirty="0" smtClean="0"/>
              <a:t> פותרים בעיית אופטימיזציה כך שמורידים את הווקטור שתורם הכי פחות תורם ושומרים על גודל </a:t>
            </a:r>
            <a:r>
              <a:rPr lang="en-US" baseline="0" dirty="0" smtClean="0"/>
              <a:t>SV</a:t>
            </a:r>
            <a:r>
              <a:rPr lang="he-IL" baseline="0" dirty="0" smtClean="0"/>
              <a:t> חסום.</a:t>
            </a:r>
            <a:endParaRPr lang="en-US" dirty="0"/>
          </a:p>
        </p:txBody>
      </p:sp>
      <p:sp>
        <p:nvSpPr>
          <p:cNvPr id="4" name="Slide Number Placeholder 3"/>
          <p:cNvSpPr>
            <a:spLocks noGrp="1"/>
          </p:cNvSpPr>
          <p:nvPr>
            <p:ph type="sldNum" sz="quarter" idx="10"/>
          </p:nvPr>
        </p:nvSpPr>
        <p:spPr/>
        <p:txBody>
          <a:bodyPr/>
          <a:lstStyle/>
          <a:p>
            <a:fld id="{E1A346A4-D4EE-4710-AB7A-F1894BC48E87}" type="slidenum">
              <a:rPr lang="en-US" smtClean="0"/>
              <a:t>37</a:t>
            </a:fld>
            <a:endParaRPr lang="en-US"/>
          </a:p>
        </p:txBody>
      </p:sp>
    </p:spTree>
    <p:extLst>
      <p:ext uri="{BB962C8B-B14F-4D97-AF65-F5344CB8AC3E}">
        <p14:creationId xmlns:p14="http://schemas.microsoft.com/office/powerpoint/2010/main" val="232827580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en-US" dirty="0" smtClean="0"/>
              <a:t>Dataset</a:t>
            </a:r>
            <a:r>
              <a:rPr lang="he-IL" dirty="0" smtClean="0"/>
              <a:t> סינטטי שמכיל 10 </a:t>
            </a:r>
            <a:r>
              <a:rPr lang="en-US" dirty="0" smtClean="0"/>
              <a:t>concepts</a:t>
            </a:r>
            <a:r>
              <a:rPr lang="he-IL" dirty="0" smtClean="0"/>
              <a:t>, בכל אחד </a:t>
            </a:r>
            <a:r>
              <a:rPr lang="en-US" dirty="0" smtClean="0"/>
              <a:t>10000</a:t>
            </a:r>
            <a:r>
              <a:rPr lang="he-IL" baseline="0" dirty="0" smtClean="0"/>
              <a:t> דגימות כפי שניתן לראות בדוגמה מימין למעלה.</a:t>
            </a:r>
          </a:p>
          <a:p>
            <a:pPr algn="r" rtl="1"/>
            <a:r>
              <a:rPr lang="he-IL" baseline="0" dirty="0" smtClean="0"/>
              <a:t>בכל </a:t>
            </a:r>
            <a:r>
              <a:rPr lang="en-US" baseline="0" dirty="0" smtClean="0"/>
              <a:t>concept</a:t>
            </a:r>
            <a:r>
              <a:rPr lang="he-IL" baseline="0" dirty="0" smtClean="0"/>
              <a:t> מסובבים את הלוח בזווית של </a:t>
            </a:r>
            <a:r>
              <a:rPr lang="en-US" baseline="0" dirty="0" smtClean="0"/>
              <a:t>pi/20 rad</a:t>
            </a:r>
            <a:r>
              <a:rPr lang="he-IL" baseline="0" dirty="0" smtClean="0"/>
              <a:t>.</a:t>
            </a:r>
          </a:p>
          <a:p>
            <a:pPr algn="r" rtl="1"/>
            <a:r>
              <a:rPr lang="he-IL" baseline="0" dirty="0" smtClean="0"/>
              <a:t>גם כאן ניתן לראות ש-</a:t>
            </a:r>
            <a:r>
              <a:rPr lang="en-US" baseline="0" dirty="0" err="1" smtClean="0"/>
              <a:t>DRUiD</a:t>
            </a:r>
            <a:r>
              <a:rPr lang="he-IL" baseline="0" dirty="0" smtClean="0"/>
              <a:t> משיג תוצאות טובות מבחינת ה-</a:t>
            </a:r>
            <a:r>
              <a:rPr lang="en-US" baseline="0" dirty="0" smtClean="0"/>
              <a:t>tradeoff</a:t>
            </a:r>
            <a:r>
              <a:rPr lang="he-IL" baseline="0" dirty="0" smtClean="0"/>
              <a:t>.</a:t>
            </a:r>
            <a:endParaRPr lang="en-US" dirty="0"/>
          </a:p>
        </p:txBody>
      </p:sp>
      <p:sp>
        <p:nvSpPr>
          <p:cNvPr id="4" name="Slide Number Placeholder 3"/>
          <p:cNvSpPr>
            <a:spLocks noGrp="1"/>
          </p:cNvSpPr>
          <p:nvPr>
            <p:ph type="sldNum" sz="quarter" idx="10"/>
          </p:nvPr>
        </p:nvSpPr>
        <p:spPr/>
        <p:txBody>
          <a:bodyPr/>
          <a:lstStyle/>
          <a:p>
            <a:fld id="{E1A346A4-D4EE-4710-AB7A-F1894BC48E87}" type="slidenum">
              <a:rPr lang="en-US" smtClean="0"/>
              <a:t>38</a:t>
            </a:fld>
            <a:endParaRPr lang="en-US"/>
          </a:p>
        </p:txBody>
      </p:sp>
    </p:spTree>
    <p:extLst>
      <p:ext uri="{BB962C8B-B14F-4D97-AF65-F5344CB8AC3E}">
        <p14:creationId xmlns:p14="http://schemas.microsoft.com/office/powerpoint/2010/main" val="249986839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E1A346A4-D4EE-4710-AB7A-F1894BC48E87}" type="slidenum">
              <a:rPr lang="en-US" smtClean="0"/>
              <a:t>39</a:t>
            </a:fld>
            <a:endParaRPr lang="en-US"/>
          </a:p>
        </p:txBody>
      </p:sp>
    </p:spTree>
    <p:extLst>
      <p:ext uri="{BB962C8B-B14F-4D97-AF65-F5344CB8AC3E}">
        <p14:creationId xmlns:p14="http://schemas.microsoft.com/office/powerpoint/2010/main" val="335561330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1A346A4-D4EE-4710-AB7A-F1894BC48E8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36086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he-IL" dirty="0" smtClean="0"/>
              <a:t>בדוגמה זו רואים שעון חכם שאוסף מידע על המשתמש.</a:t>
            </a:r>
          </a:p>
          <a:p>
            <a:pPr algn="r" rtl="1"/>
            <a:r>
              <a:rPr lang="he-IL" dirty="0" smtClean="0"/>
              <a:t>למשל בודק דופק ומספר</a:t>
            </a:r>
            <a:r>
              <a:rPr lang="he-IL" baseline="0" dirty="0" smtClean="0"/>
              <a:t> צעדים בדקה</a:t>
            </a:r>
            <a:r>
              <a:rPr lang="he-IL" dirty="0" smtClean="0"/>
              <a:t> ואוסף דגימות</a:t>
            </a:r>
            <a:r>
              <a:rPr lang="he-IL" baseline="0" dirty="0" smtClean="0"/>
              <a:t> </a:t>
            </a:r>
            <a:r>
              <a:rPr lang="he-IL" dirty="0" smtClean="0"/>
              <a:t>אחת לכמה שניות.</a:t>
            </a:r>
          </a:p>
          <a:p>
            <a:pPr algn="r" rtl="1"/>
            <a:r>
              <a:rPr lang="he-IL" dirty="0" smtClean="0"/>
              <a:t>מכיוון שהשעון חכם הוא משתמש</a:t>
            </a:r>
            <a:r>
              <a:rPr lang="he-IL" baseline="0" dirty="0" smtClean="0"/>
              <a:t> ב-</a:t>
            </a:r>
            <a:r>
              <a:rPr lang="en-US" baseline="0" dirty="0" smtClean="0"/>
              <a:t>Machine Learning algorithm</a:t>
            </a:r>
            <a:r>
              <a:rPr lang="he-IL" baseline="0" dirty="0" smtClean="0"/>
              <a:t> כדי ללמוד מודל מה-</a:t>
            </a:r>
            <a:r>
              <a:rPr lang="en-US" baseline="0" dirty="0" smtClean="0"/>
              <a:t>data</a:t>
            </a:r>
            <a:r>
              <a:rPr lang="he-IL" baseline="0" dirty="0" smtClean="0"/>
              <a:t>.</a:t>
            </a:r>
          </a:p>
          <a:p>
            <a:pPr algn="r" rtl="1"/>
            <a:r>
              <a:rPr lang="he-IL" baseline="0" dirty="0" smtClean="0"/>
              <a:t>לאחר מכן הוא משתמש במודל כדי לדווח למשתמש על אירועים חריגים – למשל דופק חריג.</a:t>
            </a:r>
          </a:p>
          <a:p>
            <a:pPr algn="r" rtl="1"/>
            <a:endParaRPr lang="he-IL" baseline="0" dirty="0" smtClean="0"/>
          </a:p>
          <a:p>
            <a:pPr algn="r" rtl="1"/>
            <a:r>
              <a:rPr lang="he-IL" baseline="0" dirty="0" smtClean="0"/>
              <a:t>ב-</a:t>
            </a:r>
            <a:r>
              <a:rPr lang="en-US" baseline="0" dirty="0" smtClean="0"/>
              <a:t>data streams</a:t>
            </a:r>
            <a:r>
              <a:rPr lang="he-IL" baseline="0" dirty="0" smtClean="0"/>
              <a:t> ההתפלגות של ה-</a:t>
            </a:r>
            <a:r>
              <a:rPr lang="en-US" baseline="0" dirty="0" smtClean="0"/>
              <a:t>data</a:t>
            </a:r>
            <a:r>
              <a:rPr lang="he-IL" baseline="0" dirty="0" smtClean="0"/>
              <a:t> עלולה להשתנות עם הזמן. לדוגמה – שינויים פיזיולוגיים של המשתמש גורמים לשינוי קבוע בדופק (למשל המשתמש התחיל להתאמן בחדר כושר), או שאחד הסנסורים במכשיר עבר איזשהו </a:t>
            </a:r>
            <a:r>
              <a:rPr lang="en-US" baseline="0" dirty="0" smtClean="0"/>
              <a:t>drift</a:t>
            </a:r>
            <a:r>
              <a:rPr lang="he-IL" baseline="0" dirty="0" smtClean="0"/>
              <a:t>.</a:t>
            </a:r>
          </a:p>
          <a:p>
            <a:pPr algn="r" rtl="1"/>
            <a:r>
              <a:rPr lang="he-IL" baseline="0" dirty="0" smtClean="0"/>
              <a:t>כדי לשמור על המודל מדויק לאורך זמן אנו נדרשים לבצע חישובי מודל תכופים.</a:t>
            </a:r>
          </a:p>
          <a:p>
            <a:pPr algn="r" rtl="1"/>
            <a:endParaRPr lang="he-IL" baseline="0" dirty="0" smtClean="0"/>
          </a:p>
          <a:p>
            <a:pPr algn="r" rtl="1"/>
            <a:r>
              <a:rPr lang="he-IL" baseline="0" dirty="0" smtClean="0"/>
              <a:t>ניתן להעביר כמה מחישוב המודל לענן, או לשרת מרוחק. לבסוף המודל מוחזר למכשיר שמשתמש בו.</a:t>
            </a:r>
          </a:p>
          <a:p>
            <a:pPr algn="r" rtl="1"/>
            <a:endParaRPr lang="he-IL" dirty="0" smtClean="0"/>
          </a:p>
          <a:p>
            <a:pPr algn="r" rtl="1"/>
            <a:r>
              <a:rPr lang="he-IL" dirty="0" smtClean="0"/>
              <a:t>זה ה-</a:t>
            </a:r>
            <a:r>
              <a:rPr lang="en-US" dirty="0" smtClean="0"/>
              <a:t>Setting</a:t>
            </a:r>
            <a:r>
              <a:rPr lang="he-IL" dirty="0" smtClean="0"/>
              <a:t> שבו אנחנו מתמקדים.</a:t>
            </a:r>
            <a:endParaRPr lang="en-US" baseline="0" dirty="0" smtClean="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1A346A4-D4EE-4710-AB7A-F1894BC48E8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708781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E1A346A4-D4EE-4710-AB7A-F1894BC48E87}" type="slidenum">
              <a:rPr lang="en-US" smtClean="0"/>
              <a:t>41</a:t>
            </a:fld>
            <a:endParaRPr lang="en-US"/>
          </a:p>
        </p:txBody>
      </p:sp>
    </p:spTree>
    <p:extLst>
      <p:ext uri="{BB962C8B-B14F-4D97-AF65-F5344CB8AC3E}">
        <p14:creationId xmlns:p14="http://schemas.microsoft.com/office/powerpoint/2010/main" val="313081629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E1A346A4-D4EE-4710-AB7A-F1894BC48E87}" type="slidenum">
              <a:rPr lang="en-US" smtClean="0"/>
              <a:t>42</a:t>
            </a:fld>
            <a:endParaRPr lang="en-US"/>
          </a:p>
        </p:txBody>
      </p:sp>
    </p:spTree>
    <p:extLst>
      <p:ext uri="{BB962C8B-B14F-4D97-AF65-F5344CB8AC3E}">
        <p14:creationId xmlns:p14="http://schemas.microsoft.com/office/powerpoint/2010/main" val="38434775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he-IL" dirty="0" smtClean="0"/>
              <a:t>ישנן גישות</a:t>
            </a:r>
            <a:r>
              <a:rPr lang="he-IL" baseline="0" dirty="0" smtClean="0"/>
              <a:t> קיימות ללמידה מעל </a:t>
            </a:r>
            <a:r>
              <a:rPr lang="en-US" baseline="0" dirty="0" smtClean="0"/>
              <a:t>data streams with concept drift</a:t>
            </a:r>
            <a:r>
              <a:rPr lang="he-IL" baseline="0" dirty="0" smtClean="0"/>
              <a:t>.</a:t>
            </a:r>
          </a:p>
          <a:p>
            <a:pPr algn="r" rtl="1"/>
            <a:endParaRPr lang="he-IL" baseline="0" dirty="0" smtClean="0"/>
          </a:p>
          <a:p>
            <a:pPr marL="228600" indent="-228600" algn="r" rtl="1">
              <a:buAutoNum type="arabicPeriod"/>
            </a:pPr>
            <a:r>
              <a:rPr lang="he-IL" baseline="0" dirty="0" smtClean="0"/>
              <a:t>הגישה הראשונה היא שימוש ב-</a:t>
            </a:r>
            <a:r>
              <a:rPr lang="en-US" baseline="0" dirty="0" smtClean="0"/>
              <a:t>sliding window</a:t>
            </a:r>
            <a:r>
              <a:rPr lang="he-IL" baseline="0" dirty="0" smtClean="0"/>
              <a:t> עם </a:t>
            </a:r>
            <a:r>
              <a:rPr lang="en-US" baseline="0" dirty="0" smtClean="0"/>
              <a:t>batch learner</a:t>
            </a:r>
            <a:r>
              <a:rPr lang="he-IL" baseline="0" dirty="0" smtClean="0"/>
              <a:t>. עם כל דגימה חדשה שמגיעה החלון מתעדכן – הדגימה נוספת לחלון והדגימה הישנה ביותר מוסרת מהחלון. ואז מחושב מודל ע"י </a:t>
            </a:r>
            <a:r>
              <a:rPr lang="en-US" baseline="0" dirty="0" smtClean="0"/>
              <a:t>batch learner</a:t>
            </a:r>
            <a:r>
              <a:rPr lang="he-IL" baseline="0" dirty="0" smtClean="0"/>
              <a:t> מהדגימות במיקום החדש של החלון. זו שיטה פשוטה אך אם מחושב מודל חדש עם כל עדכון של החלון זה עלול להיות מאוד לא יעיל. לכן ישנו פרמטר המגדיר כל כמה דגימות חדשות יש לחשב מודל מחדש.</a:t>
            </a:r>
          </a:p>
          <a:p>
            <a:pPr marL="228600" indent="-228600" algn="r" rtl="1">
              <a:buAutoNum type="arabicPeriod"/>
            </a:pPr>
            <a:r>
              <a:rPr lang="he-IL" baseline="0" dirty="0" smtClean="0"/>
              <a:t>הגישה השנייה היא שימוש ב-</a:t>
            </a:r>
            <a:r>
              <a:rPr lang="en-US" baseline="0" dirty="0" smtClean="0"/>
              <a:t>Incremental algorithms</a:t>
            </a:r>
            <a:r>
              <a:rPr lang="he-IL" baseline="0" dirty="0" smtClean="0"/>
              <a:t>. אלגוריתמים אלו מבצעים עדכון מקומי למודל המבוסס רק על סמך הדגימה החדשה. לדוגמה </a:t>
            </a:r>
            <a:r>
              <a:rPr lang="en-US" baseline="0" dirty="0" smtClean="0"/>
              <a:t>SGD</a:t>
            </a:r>
            <a:r>
              <a:rPr lang="he-IL" baseline="0" dirty="0" smtClean="0"/>
              <a:t> מעדכן את המודל בכיוון הנגדי </a:t>
            </a:r>
            <a:r>
              <a:rPr lang="he-IL" baseline="0" dirty="0" err="1" smtClean="0"/>
              <a:t>לגרדיאנט</a:t>
            </a:r>
            <a:r>
              <a:rPr lang="he-IL" baseline="0" dirty="0" smtClean="0"/>
              <a:t> של הדגימה החדשה. אלגוריתמים אלו יכולים לעשות את כל עדכוני המודל במכשיר עצמו ואינם צריכים תקשורת לשרת מרוחק, כי החישובים לא כבדים.</a:t>
            </a:r>
          </a:p>
          <a:p>
            <a:pPr marL="228600" indent="-228600" algn="r" rtl="1">
              <a:buAutoNum type="arabicPeriod"/>
            </a:pPr>
            <a:r>
              <a:rPr lang="he-IL" dirty="0" smtClean="0"/>
              <a:t>בנוסף,</a:t>
            </a:r>
            <a:r>
              <a:rPr lang="he-IL" baseline="0" dirty="0" smtClean="0"/>
              <a:t> ישנם </a:t>
            </a:r>
            <a:r>
              <a:rPr lang="en-US" baseline="0" dirty="0" smtClean="0"/>
              <a:t>Concept drift detectors</a:t>
            </a:r>
            <a:r>
              <a:rPr lang="he-IL" baseline="0" dirty="0" smtClean="0"/>
              <a:t>, שמתמקדים בזיהוי מדויק של הנקודה בזמן שבה התרחש ה-</a:t>
            </a:r>
            <a:r>
              <a:rPr lang="en-US" baseline="0" dirty="0" smtClean="0"/>
              <a:t>concept drift</a:t>
            </a:r>
            <a:r>
              <a:rPr lang="he-IL" baseline="0" dirty="0" smtClean="0"/>
              <a:t>. אלגוריתמים אלו הם למעשה </a:t>
            </a:r>
            <a:r>
              <a:rPr lang="en-US" baseline="0" dirty="0" smtClean="0"/>
              <a:t>wrapper algorithms</a:t>
            </a:r>
            <a:r>
              <a:rPr lang="he-IL" baseline="0" dirty="0" smtClean="0"/>
              <a:t>, הם מסתמכים על </a:t>
            </a:r>
            <a:r>
              <a:rPr lang="en-US" baseline="0" dirty="0" smtClean="0"/>
              <a:t>base learning algorithm</a:t>
            </a:r>
            <a:r>
              <a:rPr lang="he-IL" baseline="0" dirty="0" smtClean="0"/>
              <a:t> שמספר עבורם מודל מאומן והם </a:t>
            </a:r>
            <a:r>
              <a:rPr lang="he-IL" baseline="0" dirty="0" err="1" smtClean="0"/>
              <a:t>מנטרים</a:t>
            </a:r>
            <a:r>
              <a:rPr lang="he-IL" baseline="0" dirty="0" smtClean="0"/>
              <a:t> את התוצאות של המודל על דוגמאות חדשות. למשל, </a:t>
            </a:r>
            <a:r>
              <a:rPr lang="en-US" baseline="0" dirty="0" smtClean="0"/>
              <a:t>DDM</a:t>
            </a:r>
            <a:r>
              <a:rPr lang="he-IL" baseline="0" dirty="0" smtClean="0"/>
              <a:t> מנתר את ה-</a:t>
            </a:r>
            <a:r>
              <a:rPr lang="en-US" baseline="0" dirty="0" smtClean="0"/>
              <a:t>error rate</a:t>
            </a:r>
            <a:r>
              <a:rPr lang="he-IL" baseline="0" dirty="0" smtClean="0"/>
              <a:t> של המודל. אם לפתע ה-</a:t>
            </a:r>
            <a:r>
              <a:rPr lang="en-US" baseline="0" dirty="0" smtClean="0"/>
              <a:t>error rate</a:t>
            </a:r>
            <a:r>
              <a:rPr lang="he-IL" baseline="0" dirty="0" smtClean="0"/>
              <a:t> גדל בצורה משמעותית אז </a:t>
            </a:r>
            <a:r>
              <a:rPr lang="en-US" baseline="0" dirty="0" smtClean="0"/>
              <a:t>DDM</a:t>
            </a:r>
            <a:r>
              <a:rPr lang="he-IL" baseline="0" dirty="0" smtClean="0"/>
              <a:t> מתייחס לזה כאל </a:t>
            </a:r>
            <a:r>
              <a:rPr lang="en-US" baseline="0" dirty="0" smtClean="0"/>
              <a:t>concept drift</a:t>
            </a:r>
            <a:r>
              <a:rPr lang="he-IL" baseline="0" dirty="0" smtClean="0"/>
              <a:t>.</a:t>
            </a:r>
          </a:p>
          <a:p>
            <a:pPr marL="0" indent="0" algn="r" rtl="1">
              <a:buNone/>
            </a:pPr>
            <a:r>
              <a:rPr lang="he-IL" baseline="0" dirty="0" smtClean="0"/>
              <a:t>* שמנו לב שרוב המימושים של </a:t>
            </a:r>
            <a:r>
              <a:rPr lang="en-US" baseline="0" dirty="0" smtClean="0"/>
              <a:t>Concept drift detectors</a:t>
            </a:r>
            <a:r>
              <a:rPr lang="he-IL" baseline="0" dirty="0" smtClean="0"/>
              <a:t> מסתמכים על </a:t>
            </a:r>
            <a:r>
              <a:rPr lang="en-US" baseline="0" dirty="0" smtClean="0"/>
              <a:t>Incremental learners</a:t>
            </a:r>
            <a:r>
              <a:rPr lang="he-IL" baseline="0" dirty="0" smtClean="0"/>
              <a:t> ולא על </a:t>
            </a:r>
            <a:r>
              <a:rPr lang="en-US" baseline="0" dirty="0" smtClean="0"/>
              <a:t>batch learners</a:t>
            </a:r>
            <a:r>
              <a:rPr lang="he-IL" baseline="0" dirty="0" smtClean="0"/>
              <a:t>.</a:t>
            </a:r>
          </a:p>
          <a:p>
            <a:pPr marL="0" indent="0" algn="r" rtl="1">
              <a:buNone/>
            </a:pPr>
            <a:r>
              <a:rPr lang="he-IL" dirty="0" smtClean="0"/>
              <a:t>נתייחס לעובדה זו בהמשך כשנדבר על תוצאות הניסויים.</a:t>
            </a:r>
          </a:p>
          <a:p>
            <a:pPr marL="0" indent="0" algn="r" rtl="1">
              <a:buNone/>
            </a:pPr>
            <a:endParaRPr lang="he-IL" dirty="0" smtClean="0"/>
          </a:p>
          <a:p>
            <a:pPr marL="0" indent="0" algn="r" rtl="1">
              <a:buNone/>
            </a:pPr>
            <a:endParaRPr lang="he-IL" dirty="0" smtClean="0"/>
          </a:p>
          <a:p>
            <a:pPr marL="0" indent="0" algn="r" rtl="1">
              <a:buNone/>
            </a:pPr>
            <a:r>
              <a:rPr lang="he-IL" u="sng" dirty="0" smtClean="0"/>
              <a:t>אין צורך להציג</a:t>
            </a:r>
            <a:r>
              <a:rPr lang="he-IL" u="sng" baseline="0" dirty="0" smtClean="0"/>
              <a:t> אך במידה ושואלים:</a:t>
            </a:r>
          </a:p>
          <a:p>
            <a:pPr algn="r" rtl="1"/>
            <a:r>
              <a:rPr lang="en-US" b="1" baseline="0" dirty="0" smtClean="0"/>
              <a:t>DDM</a:t>
            </a:r>
            <a:r>
              <a:rPr lang="he-IL" baseline="0" dirty="0" smtClean="0"/>
              <a:t> – מסתכל על דיוק המודל. תחת ההנחה שההתפלגות איננה משתנה, דיוק המודל אמור להישאר או להשתפר (</a:t>
            </a:r>
            <a:r>
              <a:rPr lang="en-US" baseline="0" dirty="0" smtClean="0"/>
              <a:t>PAC learning theory</a:t>
            </a:r>
            <a:r>
              <a:rPr lang="he-IL" baseline="0" dirty="0" smtClean="0"/>
              <a:t>). האלגוריתם משתמש במבחן סטטיסטי - היפותזת ה-</a:t>
            </a:r>
            <a:r>
              <a:rPr lang="en-US" baseline="0" dirty="0" smtClean="0"/>
              <a:t>NULL</a:t>
            </a:r>
            <a:r>
              <a:rPr lang="he-IL" baseline="0" dirty="0" smtClean="0"/>
              <a:t> היא שההתפלגות לא השתנתה וההיפותזה האלטרנטיבית היא שכן השתנתה. מחושב רווח סמך על השגיאה ונבדקת חריגה מצד שמאל של הרווח. </a:t>
            </a:r>
            <a:endParaRPr lang="en-US" baseline="0" dirty="0" smtClean="0"/>
          </a:p>
          <a:p>
            <a:pPr marL="0" marR="0" lvl="0" indent="0" algn="r" defTabSz="914400" rtl="1" eaLnBrk="1" fontAlgn="auto" latinLnBrk="0" hangingPunct="1">
              <a:lnSpc>
                <a:spcPct val="100000"/>
              </a:lnSpc>
              <a:spcBef>
                <a:spcPts val="0"/>
              </a:spcBef>
              <a:spcAft>
                <a:spcPts val="0"/>
              </a:spcAft>
              <a:buClrTx/>
              <a:buSzTx/>
              <a:buFontTx/>
              <a:buNone/>
              <a:tabLst/>
              <a:defRPr/>
            </a:pPr>
            <a:r>
              <a:rPr lang="he-IL" baseline="0" dirty="0" smtClean="0"/>
              <a:t>הוא מתחזק שני </a:t>
            </a:r>
            <a:r>
              <a:rPr lang="en-US" baseline="0" dirty="0" smtClean="0"/>
              <a:t>Thresholds</a:t>
            </a:r>
            <a:r>
              <a:rPr lang="he-IL" baseline="0" dirty="0" smtClean="0"/>
              <a:t> – אחד נקרא </a:t>
            </a:r>
            <a:r>
              <a:rPr lang="en-US" baseline="0" dirty="0" smtClean="0"/>
              <a:t>warning</a:t>
            </a:r>
            <a:r>
              <a:rPr lang="he-IL" baseline="0" dirty="0" smtClean="0"/>
              <a:t> והשני </a:t>
            </a:r>
            <a:r>
              <a:rPr lang="en-US" baseline="0" dirty="0" smtClean="0"/>
              <a:t>drift</a:t>
            </a:r>
            <a:r>
              <a:rPr lang="he-IL" baseline="0" dirty="0" smtClean="0"/>
              <a:t>. ברגע שחוצים את ה-</a:t>
            </a:r>
            <a:r>
              <a:rPr lang="en-US" baseline="0" dirty="0" smtClean="0"/>
              <a:t>warning</a:t>
            </a:r>
            <a:r>
              <a:rPr lang="he-IL" baseline="0" dirty="0" smtClean="0"/>
              <a:t> מתחילים לאסוף דגימות וברגע שנחצה ה-</a:t>
            </a:r>
            <a:r>
              <a:rPr lang="en-US" baseline="0" dirty="0" smtClean="0"/>
              <a:t>drift</a:t>
            </a:r>
            <a:r>
              <a:rPr lang="he-IL" baseline="0" dirty="0" smtClean="0"/>
              <a:t> לוקחים את הדגימות שנאספו, ומהן בונים מודל חדש.</a:t>
            </a:r>
            <a:endParaRPr lang="en-US" baseline="0" dirty="0" smtClean="0"/>
          </a:p>
          <a:p>
            <a:pPr algn="r" rtl="1"/>
            <a:r>
              <a:rPr lang="en-US" b="1" baseline="0" dirty="0" smtClean="0"/>
              <a:t>EDDM</a:t>
            </a:r>
            <a:r>
              <a:rPr lang="he-IL" baseline="0" dirty="0" smtClean="0"/>
              <a:t> – דומה ל-</a:t>
            </a:r>
            <a:r>
              <a:rPr lang="en-US" baseline="0" dirty="0" smtClean="0"/>
              <a:t>DDM</a:t>
            </a:r>
            <a:r>
              <a:rPr lang="he-IL" baseline="0" dirty="0" smtClean="0"/>
              <a:t> אבל במקום להסתכל על השגיאה הוא מסתכל על המרחק בין שתי שגיאות. כל עוד ההתפלגות לא משתנה, המרחק הממוצע בין שתי שגיאות אמור להישאר פחות או יותר זהה.</a:t>
            </a:r>
          </a:p>
          <a:p>
            <a:pPr algn="r" rtl="1"/>
            <a:r>
              <a:rPr lang="he-IL" baseline="0" dirty="0" smtClean="0"/>
              <a:t>גם הוא משתמש בשני </a:t>
            </a:r>
            <a:r>
              <a:rPr lang="en-US" baseline="0" dirty="0" smtClean="0"/>
              <a:t>Thresholds</a:t>
            </a:r>
            <a:r>
              <a:rPr lang="he-IL" baseline="0" dirty="0" smtClean="0"/>
              <a:t> שנקראים </a:t>
            </a:r>
            <a:r>
              <a:rPr lang="en-US" baseline="0" dirty="0" smtClean="0"/>
              <a:t>warning</a:t>
            </a:r>
            <a:r>
              <a:rPr lang="he-IL" baseline="0" dirty="0" smtClean="0"/>
              <a:t> ו-</a:t>
            </a:r>
            <a:r>
              <a:rPr lang="en-US" baseline="0" dirty="0" smtClean="0"/>
              <a:t>drift</a:t>
            </a:r>
            <a:r>
              <a:rPr lang="he-IL" baseline="0" dirty="0" smtClean="0"/>
              <a:t> באותו אופן כמו </a:t>
            </a:r>
            <a:r>
              <a:rPr lang="en-US" baseline="0" dirty="0" smtClean="0"/>
              <a:t>DDM</a:t>
            </a:r>
            <a:r>
              <a:rPr lang="he-IL" baseline="0" dirty="0" smtClean="0"/>
              <a:t>.</a:t>
            </a:r>
          </a:p>
          <a:p>
            <a:pPr algn="r" rtl="1"/>
            <a:r>
              <a:rPr lang="he-IL" baseline="0" dirty="0" smtClean="0"/>
              <a:t>בניגוד ל-</a:t>
            </a:r>
            <a:r>
              <a:rPr lang="en-US" baseline="0" dirty="0" smtClean="0"/>
              <a:t>DDM</a:t>
            </a:r>
            <a:r>
              <a:rPr lang="he-IL" baseline="0" dirty="0" smtClean="0"/>
              <a:t> הוא לא משתמשים במבחן סטטיסטי אלא מסתכל על היחס בין הערך הנוכחי (מרחק השגיאות הממוצע הנוכחי) לערך המקסימלי שהתקבל עד עכשיו.</a:t>
            </a:r>
          </a:p>
          <a:p>
            <a:pPr algn="r" rtl="1"/>
            <a:r>
              <a:rPr lang="en-US" b="1" baseline="0" dirty="0" smtClean="0"/>
              <a:t>ADWIN</a:t>
            </a:r>
            <a:r>
              <a:rPr lang="he-IL" baseline="0" dirty="0" smtClean="0"/>
              <a:t> – </a:t>
            </a:r>
            <a:r>
              <a:rPr lang="en-US" baseline="0" dirty="0" smtClean="0"/>
              <a:t>concept drift detector</a:t>
            </a:r>
            <a:r>
              <a:rPr lang="he-IL" baseline="0" dirty="0" smtClean="0"/>
              <a:t> שמשנה את גודל החלון בצורה דינמית. הוא מנסה לשמור חלון המכיל את כל הדגימות מהקונספט הנוכחי ורק אותן.</a:t>
            </a:r>
            <a:endParaRPr lang="en-US" baseline="0" dirty="0" smtClean="0"/>
          </a:p>
          <a:p>
            <a:pPr algn="r" rtl="1"/>
            <a:r>
              <a:rPr lang="he-IL" baseline="0" dirty="0" smtClean="0"/>
              <a:t>הוא עושה זאת ע"י ניטור הערך הממוצע של הדגימות בחלון. עבור כל חלוקה של החלון לשני תתי-חלונות הוא מסתכל על ההפרש בערך הממוצע בין שניהם. אם ההפרש גדול מדי הוא מקטין את החלון ע"י הורדת הדגימה האחרונה. הוא עושה זאת שוב ושוב עד שעבור כל החלוקות האפשריות של החלון לשני חלונות מתקיים שההפרש בערכים הממוצעים קטן מאפסילון.</a:t>
            </a:r>
            <a:endParaRPr lang="en-US" dirty="0" smtClean="0"/>
          </a:p>
          <a:p>
            <a:pPr marL="0" indent="0" algn="r" rtl="1">
              <a:buNone/>
            </a:pPr>
            <a:endParaRPr lang="he-IL" dirty="0" smtClean="0"/>
          </a:p>
          <a:p>
            <a:pPr marL="0" indent="0" algn="r" rtl="1">
              <a:buNone/>
            </a:pPr>
            <a:endParaRPr lang="he-IL" dirty="0" smtClean="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1A346A4-D4EE-4710-AB7A-F1894BC48E8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12393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dirty="0" smtClean="0"/>
              <a:t>אנחנו מבחינים שהמטרה של כל האלגוריתמים והשיטות שראינו בשקף הקודם היא להשיג</a:t>
            </a:r>
            <a:r>
              <a:rPr lang="he-IL" baseline="0" dirty="0" smtClean="0"/>
              <a:t> </a:t>
            </a:r>
            <a:r>
              <a:rPr lang="en-US" baseline="0" dirty="0" smtClean="0"/>
              <a:t>tradeoff</a:t>
            </a:r>
            <a:r>
              <a:rPr lang="he-IL" baseline="0" dirty="0" smtClean="0"/>
              <a:t> בין כמות חישובי המודל לבין דיוק המודל.</a:t>
            </a:r>
          </a:p>
          <a:p>
            <a:pPr marL="0" marR="0" lvl="0" indent="0" algn="r" defTabSz="914400" rtl="1" eaLnBrk="1" fontAlgn="auto" latinLnBrk="0" hangingPunct="1">
              <a:lnSpc>
                <a:spcPct val="100000"/>
              </a:lnSpc>
              <a:spcBef>
                <a:spcPts val="0"/>
              </a:spcBef>
              <a:spcAft>
                <a:spcPts val="0"/>
              </a:spcAft>
              <a:buClrTx/>
              <a:buSzTx/>
              <a:buFontTx/>
              <a:buNone/>
              <a:tabLst/>
              <a:defRPr/>
            </a:pPr>
            <a:r>
              <a:rPr lang="he-IL" baseline="0" dirty="0" smtClean="0"/>
              <a:t>מצד אחד רוצים מודל מדויק ככל הניתן בכל רגע נתון. מצד שני לא רוצים להעמיד יתר על המידה או לחנוק את הרשת, או את ה-</a:t>
            </a:r>
            <a:r>
              <a:rPr lang="en-US" baseline="0" dirty="0" smtClean="0"/>
              <a:t>CPU</a:t>
            </a:r>
            <a:r>
              <a:rPr lang="he-IL" baseline="0" dirty="0" smtClean="0"/>
              <a:t> או את הסוללה.</a:t>
            </a:r>
          </a:p>
          <a:p>
            <a:pPr marL="0" marR="0" lvl="0" indent="0" algn="r" defTabSz="914400" rtl="1" eaLnBrk="1" fontAlgn="auto" latinLnBrk="0" hangingPunct="1">
              <a:lnSpc>
                <a:spcPct val="100000"/>
              </a:lnSpc>
              <a:spcBef>
                <a:spcPts val="0"/>
              </a:spcBef>
              <a:spcAft>
                <a:spcPts val="0"/>
              </a:spcAft>
              <a:buClrTx/>
              <a:buSzTx/>
              <a:buFontTx/>
              <a:buNone/>
              <a:tabLst/>
              <a:defRPr/>
            </a:pPr>
            <a:endParaRPr lang="he-IL" baseline="0" dirty="0" smtClean="0"/>
          </a:p>
          <a:p>
            <a:pPr marL="0" marR="0" lvl="0" indent="0" algn="r" defTabSz="914400" rtl="1" eaLnBrk="1" fontAlgn="auto" latinLnBrk="0" hangingPunct="1">
              <a:lnSpc>
                <a:spcPct val="100000"/>
              </a:lnSpc>
              <a:spcBef>
                <a:spcPts val="0"/>
              </a:spcBef>
              <a:spcAft>
                <a:spcPts val="0"/>
              </a:spcAft>
              <a:buClrTx/>
              <a:buSzTx/>
              <a:buFontTx/>
              <a:buNone/>
              <a:tabLst/>
              <a:defRPr/>
            </a:pPr>
            <a:r>
              <a:rPr lang="he-IL" baseline="0" dirty="0" smtClean="0"/>
              <a:t>העבודה שלנו מתמקדת ב-</a:t>
            </a:r>
            <a:r>
              <a:rPr lang="en-US" baseline="0" dirty="0" smtClean="0"/>
              <a:t>tradeoff</a:t>
            </a:r>
            <a:r>
              <a:rPr lang="he-IL" baseline="0" dirty="0" smtClean="0"/>
              <a:t> הזה. אנו מנסים להשיג </a:t>
            </a:r>
            <a:r>
              <a:rPr lang="en-US" baseline="0" dirty="0" smtClean="0"/>
              <a:t>tradeoff</a:t>
            </a:r>
            <a:r>
              <a:rPr lang="he-IL" baseline="0" dirty="0" smtClean="0"/>
              <a:t> טוב ככל הניתן.</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1A346A4-D4EE-4710-AB7A-F1894BC48E8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11050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E1A346A4-D4EE-4710-AB7A-F1894BC48E87}" type="slidenum">
              <a:rPr lang="en-US" smtClean="0"/>
              <a:t>7</a:t>
            </a:fld>
            <a:endParaRPr lang="en-US"/>
          </a:p>
        </p:txBody>
      </p:sp>
    </p:spTree>
    <p:extLst>
      <p:ext uri="{BB962C8B-B14F-4D97-AF65-F5344CB8AC3E}">
        <p14:creationId xmlns:p14="http://schemas.microsoft.com/office/powerpoint/2010/main" val="22712332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indent="0" algn="r" rtl="1">
                  <a:buNone/>
                </a:pPr>
                <a:r>
                  <a:rPr lang="he-IL" sz="1600" dirty="0" smtClean="0"/>
                  <a:t>התרומה שלנו היא אלגוריתם </a:t>
                </a:r>
                <a:r>
                  <a:rPr lang="en-US" sz="1600" dirty="0" err="1" smtClean="0"/>
                  <a:t>DRUiD</a:t>
                </a:r>
                <a:r>
                  <a:rPr lang="he-IL" sz="1600" dirty="0" smtClean="0"/>
                  <a:t>.</a:t>
                </a:r>
              </a:p>
              <a:p>
                <a:pPr marL="0" indent="0" algn="r" rtl="1">
                  <a:buNone/>
                </a:pPr>
                <a:r>
                  <a:rPr lang="he-IL" sz="1600" dirty="0" smtClean="0"/>
                  <a:t>זהו אלגוריתם </a:t>
                </a:r>
                <a:r>
                  <a:rPr lang="en-US" sz="1600" dirty="0" smtClean="0"/>
                  <a:t>sliding window</a:t>
                </a:r>
                <a:r>
                  <a:rPr lang="he-IL" sz="1600" dirty="0" smtClean="0"/>
                  <a:t> שנועד</a:t>
                </a:r>
                <a:r>
                  <a:rPr lang="he-IL" sz="1600" baseline="0" dirty="0" smtClean="0"/>
                  <a:t> ללמידת </a:t>
                </a:r>
                <a:r>
                  <a:rPr lang="en-US" sz="1600" baseline="0" dirty="0" smtClean="0"/>
                  <a:t>batch</a:t>
                </a:r>
                <a:r>
                  <a:rPr lang="he-IL" sz="1600" baseline="0" dirty="0" smtClean="0"/>
                  <a:t> על שרת מרוחק (בדיוק ה-</a:t>
                </a:r>
                <a:r>
                  <a:rPr lang="en-US" sz="1600" baseline="0" dirty="0" smtClean="0"/>
                  <a:t>setting</a:t>
                </a:r>
                <a:r>
                  <a:rPr lang="he-IL" sz="1600" baseline="0" dirty="0" smtClean="0"/>
                  <a:t> שהוצג בהתחלה).</a:t>
                </a:r>
              </a:p>
              <a:p>
                <a:pPr marL="0" indent="0" algn="r" rtl="1">
                  <a:buNone/>
                </a:pPr>
                <a:r>
                  <a:rPr lang="he-IL" sz="1600" dirty="0" smtClean="0"/>
                  <a:t>המטרה המרכזית של </a:t>
                </a:r>
                <a:r>
                  <a:rPr lang="en-US" sz="1600" dirty="0" err="1" smtClean="0"/>
                  <a:t>DRUiD</a:t>
                </a:r>
                <a:r>
                  <a:rPr lang="he-IL" sz="1600" dirty="0" smtClean="0"/>
                  <a:t> היא לעשות </a:t>
                </a:r>
                <a:r>
                  <a:rPr lang="en-US" sz="1600" dirty="0" smtClean="0"/>
                  <a:t>tradeoff</a:t>
                </a:r>
                <a:r>
                  <a:rPr lang="he-IL" sz="1600" dirty="0" smtClean="0"/>
                  <a:t> טוב בין מספר</a:t>
                </a:r>
                <a:r>
                  <a:rPr lang="he-IL" sz="1600" baseline="0" dirty="0" smtClean="0"/>
                  <a:t> חישובי המודל והדיוק.</a:t>
                </a:r>
              </a:p>
              <a:p>
                <a:pPr marL="0" indent="0" algn="r" rtl="1">
                  <a:buNone/>
                </a:pPr>
                <a:r>
                  <a:rPr lang="he-IL" sz="1600" baseline="0" dirty="0" smtClean="0"/>
                  <a:t>בניגוד ל-</a:t>
                </a:r>
                <a:r>
                  <a:rPr lang="en-US" sz="1600" baseline="0" dirty="0" smtClean="0"/>
                  <a:t>concept drift detectors</a:t>
                </a:r>
                <a:r>
                  <a:rPr lang="he-IL" sz="1600" baseline="0" dirty="0" smtClean="0"/>
                  <a:t> אחרים, </a:t>
                </a:r>
                <a:r>
                  <a:rPr lang="he-IL" sz="1600" baseline="0" dirty="0" err="1" smtClean="0"/>
                  <a:t>המנטרים</a:t>
                </a:r>
                <a:r>
                  <a:rPr lang="he-IL" sz="1600" baseline="0" dirty="0" smtClean="0"/>
                  <a:t> את ה-</a:t>
                </a:r>
                <a:r>
                  <a:rPr lang="en-US" sz="1600" baseline="0" dirty="0" smtClean="0"/>
                  <a:t>output</a:t>
                </a:r>
                <a:r>
                  <a:rPr lang="he-IL" sz="1600" baseline="0" dirty="0" smtClean="0"/>
                  <a:t> של המודל (למשל הדיוק שלו), </a:t>
                </a:r>
                <a:r>
                  <a:rPr lang="en-US" sz="1600" baseline="0" dirty="0" err="1" smtClean="0"/>
                  <a:t>DRUiD</a:t>
                </a:r>
                <a:r>
                  <a:rPr lang="he-IL" sz="1600" baseline="0" dirty="0" smtClean="0"/>
                  <a:t> </a:t>
                </a:r>
                <a:r>
                  <a:rPr lang="he-IL" sz="1600" baseline="0" dirty="0" err="1" smtClean="0"/>
                  <a:t>מנטר</a:t>
                </a:r>
                <a:r>
                  <a:rPr lang="he-IL" sz="1600" baseline="0" dirty="0" smtClean="0"/>
                  <a:t> את המודל עצמו, או את ה-</a:t>
                </a:r>
                <a:r>
                  <a:rPr lang="en-US" sz="1600" baseline="0" dirty="0" smtClean="0"/>
                  <a:t>coefficients</a:t>
                </a:r>
                <a:r>
                  <a:rPr lang="he-IL" sz="1600" baseline="0" dirty="0" smtClean="0"/>
                  <a:t> שלו.</a:t>
                </a:r>
              </a:p>
              <a:p>
                <a:pPr marL="0" indent="0" algn="r" rtl="1">
                  <a:buNone/>
                </a:pPr>
                <a:r>
                  <a:rPr lang="he-IL" sz="1600" baseline="0" dirty="0" smtClean="0"/>
                  <a:t>הוא מתאים לכל מודל לינארי עם פונקציית </a:t>
                </a:r>
                <a:r>
                  <a:rPr lang="en-US" sz="1600" baseline="0" dirty="0" smtClean="0"/>
                  <a:t>loss</a:t>
                </a:r>
                <a:r>
                  <a:rPr lang="he-IL" sz="1600" baseline="0" dirty="0" smtClean="0"/>
                  <a:t> גזירה </a:t>
                </a:r>
                <a:r>
                  <a:rPr lang="he-IL" sz="1600" baseline="0" dirty="0" err="1" smtClean="0"/>
                  <a:t>וקנווקסית</a:t>
                </a:r>
                <a:r>
                  <a:rPr lang="he-IL" sz="1600" baseline="0" dirty="0" smtClean="0"/>
                  <a:t> ובעלת </a:t>
                </a:r>
                <a:r>
                  <a:rPr lang="en-US" sz="1600" baseline="0" dirty="0" smtClean="0"/>
                  <a:t>L2-regularization</a:t>
                </a:r>
                <a:r>
                  <a:rPr lang="he-IL" sz="1600" baseline="0" dirty="0" smtClean="0"/>
                  <a:t>.</a:t>
                </a:r>
              </a:p>
              <a:p>
                <a:pPr marL="0" indent="0" algn="r" rtl="1">
                  <a:buNone/>
                </a:pPr>
                <a:r>
                  <a:rPr lang="he-IL" sz="1600" baseline="0" dirty="0" smtClean="0"/>
                  <a:t>הוא עובד עבור בעיות </a:t>
                </a:r>
                <a:r>
                  <a:rPr lang="en-US" sz="1600" baseline="0" dirty="0" smtClean="0"/>
                  <a:t>regression and classification</a:t>
                </a:r>
                <a:r>
                  <a:rPr lang="he-IL" sz="1600" baseline="0" dirty="0" smtClean="0"/>
                  <a:t>.</a:t>
                </a:r>
                <a:endParaRPr lang="en-US" dirty="0" smtClean="0"/>
              </a:p>
              <a:p>
                <a:endParaRPr lang="en-US" dirty="0" smtClean="0"/>
              </a:p>
              <a:p>
                <a:endParaRPr lang="en-US" dirty="0"/>
              </a:p>
            </p:txBody>
          </p:sp>
        </mc:Choice>
        <mc:Fallback xmlns="">
          <p:sp>
            <p:nvSpPr>
              <p:cNvPr id="3" name="Notes Placeholder 2"/>
              <p:cNvSpPr>
                <a:spLocks noGrp="1"/>
              </p:cNvSpPr>
              <p:nvPr>
                <p:ph type="body" idx="1"/>
              </p:nvPr>
            </p:nvSpPr>
            <p:spPr/>
            <p:txBody>
              <a:bodyPr/>
              <a:lstStyle/>
              <a:p>
                <a:pPr marL="0" indent="0">
                  <a:buNone/>
                </a:pPr>
                <a:r>
                  <a:rPr lang="en-US" sz="1600" dirty="0" err="1" smtClean="0"/>
                  <a:t>DRUiD</a:t>
                </a:r>
                <a:r>
                  <a:rPr lang="en-US" sz="1600" dirty="0"/>
                  <a:t>: </a:t>
                </a:r>
                <a:r>
                  <a:rPr lang="en-US" sz="1600" b="1" dirty="0"/>
                  <a:t>D</a:t>
                </a:r>
                <a:r>
                  <a:rPr lang="en-US" sz="1600" dirty="0"/>
                  <a:t>rift </a:t>
                </a:r>
                <a:r>
                  <a:rPr lang="en-US" sz="1600" dirty="0" err="1"/>
                  <a:t>detecto</a:t>
                </a:r>
                <a:r>
                  <a:rPr lang="en-US" sz="1600" b="1" dirty="0" err="1"/>
                  <a:t>R</a:t>
                </a:r>
                <a:r>
                  <a:rPr lang="en-US" sz="1600" dirty="0"/>
                  <a:t> from </a:t>
                </a:r>
                <a:r>
                  <a:rPr lang="en-US" sz="1600" dirty="0" err="1"/>
                  <a:t>bo</a:t>
                </a:r>
                <a:r>
                  <a:rPr lang="en-US" sz="1600" b="1" dirty="0" err="1"/>
                  <a:t>U</a:t>
                </a:r>
                <a:r>
                  <a:rPr lang="en-US" sz="1600" dirty="0" err="1"/>
                  <a:t>nded</a:t>
                </a:r>
                <a:r>
                  <a:rPr lang="en-US" sz="1600" dirty="0"/>
                  <a:t> </a:t>
                </a:r>
                <a:r>
                  <a:rPr lang="en-US" sz="1600" b="1" dirty="0" smtClean="0"/>
                  <a:t>D</a:t>
                </a:r>
                <a:r>
                  <a:rPr lang="en-US" sz="1600" dirty="0" smtClean="0"/>
                  <a:t>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t>Is a sliding window algorithm</a:t>
                </a:r>
                <a:endParaRPr lang="en-US" sz="1600" dirty="0" smtClean="0"/>
              </a:p>
              <a:p>
                <a:r>
                  <a:rPr lang="en-US" sz="1200" dirty="0" smtClean="0"/>
                  <a:t>And its main goal is to tradeoff </a:t>
                </a:r>
                <a:r>
                  <a:rPr lang="en-US" sz="1200" dirty="0"/>
                  <a:t>a small number of </a:t>
                </a:r>
                <a:r>
                  <a:rPr lang="en-US" sz="1200" b="1" dirty="0"/>
                  <a:t>batch</a:t>
                </a:r>
                <a:r>
                  <a:rPr lang="en-US" sz="1200" dirty="0"/>
                  <a:t> </a:t>
                </a:r>
                <a:r>
                  <a:rPr lang="en-US" sz="1200" dirty="0" smtClean="0"/>
                  <a:t>model computations </a:t>
                </a:r>
                <a:r>
                  <a:rPr lang="en-US" sz="1200" dirty="0"/>
                  <a:t>for better </a:t>
                </a:r>
                <a:r>
                  <a:rPr lang="en-US" sz="1200" dirty="0" smtClean="0"/>
                  <a:t>accuracy</a:t>
                </a:r>
              </a:p>
              <a:p>
                <a:r>
                  <a:rPr lang="en-US" sz="1200" dirty="0" smtClean="0"/>
                  <a:t>Monitor the </a:t>
                </a:r>
                <a:r>
                  <a:rPr lang="en-US" sz="1200" b="1" dirty="0" smtClean="0"/>
                  <a:t>model coefficients</a:t>
                </a:r>
                <a:r>
                  <a:rPr lang="en-US" sz="1200" dirty="0" smtClean="0"/>
                  <a:t> rather than prediction accuracy</a:t>
                </a:r>
              </a:p>
              <a:p>
                <a:r>
                  <a:rPr lang="en-US" sz="1200" dirty="0" smtClean="0"/>
                  <a:t>Suitable </a:t>
                </a:r>
                <a:r>
                  <a:rPr lang="en-US" sz="1200" dirty="0"/>
                  <a:t>for any </a:t>
                </a:r>
                <a:r>
                  <a:rPr lang="en-US" sz="1200" dirty="0" smtClean="0"/>
                  <a:t>linear model with </a:t>
                </a:r>
                <a:r>
                  <a:rPr lang="en-US" sz="1200" b="0" i="0" smtClean="0">
                    <a:latin typeface="Cambria Math" panose="02040503050406030204" pitchFamily="18" charset="0"/>
                  </a:rPr>
                  <a:t>𝐿_2</a:t>
                </a:r>
                <a:r>
                  <a:rPr lang="en-US" sz="1200" dirty="0" smtClean="0"/>
                  <a:t>-regularized </a:t>
                </a:r>
                <a:r>
                  <a:rPr lang="en-US" sz="1200" dirty="0"/>
                  <a:t>convex differentiable </a:t>
                </a:r>
                <a:r>
                  <a:rPr lang="en-US" sz="1200" dirty="0" smtClean="0"/>
                  <a:t>loss</a:t>
                </a:r>
              </a:p>
              <a:p>
                <a:r>
                  <a:rPr lang="en-US" sz="1200" dirty="0" smtClean="0"/>
                  <a:t>Supports </a:t>
                </a:r>
                <a:r>
                  <a:rPr lang="en-US" sz="1200" dirty="0"/>
                  <a:t>both classification </a:t>
                </a:r>
                <a:r>
                  <a:rPr lang="en-US" sz="1200" dirty="0" smtClean="0"/>
                  <a:t>and regression </a:t>
                </a:r>
                <a:r>
                  <a:rPr lang="en-US" sz="1200" dirty="0" smtClean="0"/>
                  <a:t>tasks</a:t>
                </a:r>
              </a:p>
              <a:p>
                <a:endParaRPr lang="en-US" dirty="0" smtClean="0"/>
              </a:p>
              <a:p>
                <a:endParaRPr lang="en-US" dirty="0" smtClean="0"/>
              </a:p>
              <a:p>
                <a:endParaRPr lang="en-US" dirty="0"/>
              </a:p>
            </p:txBody>
          </p:sp>
        </mc:Fallback>
      </mc:AlternateContent>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1A346A4-D4EE-4710-AB7A-F1894BC48E8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23189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lgn="r" rtl="1">
              <a:buAutoNum type="arabicPeriod"/>
            </a:pPr>
            <a:r>
              <a:rPr lang="he-IL" dirty="0" smtClean="0"/>
              <a:t>בתחילה אנו מציגים חסם עבור המרחק </a:t>
            </a:r>
            <a:r>
              <a:rPr lang="he-IL" dirty="0" err="1" smtClean="0"/>
              <a:t>האוקלידי</a:t>
            </a:r>
            <a:r>
              <a:rPr lang="he-IL" dirty="0" smtClean="0"/>
              <a:t> בין שני מודלים אופטימליים, כך</a:t>
            </a:r>
            <a:r>
              <a:rPr lang="he-IL" baseline="0" dirty="0" smtClean="0"/>
              <a:t> שניתן לחשב שת החסם בצורה יעילה מבלי לחשב את </a:t>
            </a:r>
            <a:r>
              <a:rPr lang="en-US" baseline="0" dirty="0" smtClean="0"/>
              <a:t>beta_^*_2</a:t>
            </a:r>
            <a:r>
              <a:rPr lang="he-IL" baseline="0" dirty="0" smtClean="0"/>
              <a:t>.</a:t>
            </a:r>
          </a:p>
          <a:p>
            <a:pPr marL="228600" indent="-228600" algn="r" rtl="1">
              <a:buAutoNum type="arabicPeriod"/>
            </a:pPr>
            <a:r>
              <a:rPr lang="en-US" baseline="0" dirty="0" err="1" smtClean="0"/>
              <a:t>DRUiD</a:t>
            </a:r>
            <a:r>
              <a:rPr lang="en-US" baseline="0" dirty="0" smtClean="0"/>
              <a:t> </a:t>
            </a:r>
            <a:r>
              <a:rPr lang="he-IL" baseline="0" dirty="0" smtClean="0"/>
              <a:t> משתמש בחסם הנ"ל בכדי </a:t>
            </a:r>
            <a:r>
              <a:rPr lang="he-IL" baseline="0" dirty="0" err="1" smtClean="0"/>
              <a:t>לנטר</a:t>
            </a:r>
            <a:r>
              <a:rPr lang="he-IL" baseline="0" dirty="0" smtClean="0"/>
              <a:t> את המרחק </a:t>
            </a:r>
            <a:r>
              <a:rPr lang="he-IL" baseline="0" dirty="0" err="1" smtClean="0"/>
              <a:t>האוקלידי</a:t>
            </a:r>
            <a:r>
              <a:rPr lang="he-IL" baseline="0" dirty="0" smtClean="0"/>
              <a:t> בין שני מודלים – האחד כבר חושב בנקודה מסוימת בעבר והשני עדיין לא חושב, הוא מודל היפותטי שיכול להיות מחושב מהדוגמאות במיקום הנוכחי של החלון.</a:t>
            </a:r>
            <a:endParaRPr lang="he-IL" dirty="0" smtClean="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1A346A4-D4EE-4710-AB7A-F1894BC48E8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29652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879E0967-E529-4E46-87E7-8296272094F3}" type="datetime1">
              <a:rPr lang="en-US" smtClean="0"/>
              <a:t>9/8/2019</a:t>
            </a:fld>
            <a:endParaRPr lang="en-US"/>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657E7479-A17A-4BFD-B497-E7D9DEAE79DE}" type="slidenum">
              <a:rPr lang="en-US" smtClean="0"/>
              <a:t>‹#›</a:t>
            </a:fld>
            <a:endParaRPr lang="en-US"/>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6072455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2C64746-AE6F-4828-8B4E-7ED6AB8CAFD7}" type="datetime1">
              <a:rPr lang="en-US" smtClean="0"/>
              <a:t>9/8/2019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7E7479-A17A-4BFD-B497-E7D9DEAE79DE}" type="slidenum">
              <a:rPr lang="en-US" smtClean="0"/>
              <a:t>‹#›</a:t>
            </a:fld>
            <a:endParaRPr lang="en-US"/>
          </a:p>
        </p:txBody>
      </p:sp>
    </p:spTree>
    <p:extLst>
      <p:ext uri="{BB962C8B-B14F-4D97-AF65-F5344CB8AC3E}">
        <p14:creationId xmlns:p14="http://schemas.microsoft.com/office/powerpoint/2010/main" val="12774638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F875A17-9F00-4B16-85E6-AC7D64E9CCE1}" type="datetime1">
              <a:rPr lang="en-US" smtClean="0"/>
              <a:t>9/8/2019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7E7479-A17A-4BFD-B497-E7D9DEAE79DE}" type="slidenum">
              <a:rPr lang="en-US" smtClean="0"/>
              <a:t>‹#›</a:t>
            </a:fld>
            <a:endParaRPr lang="en-US"/>
          </a:p>
        </p:txBody>
      </p:sp>
    </p:spTree>
    <p:extLst>
      <p:ext uri="{BB962C8B-B14F-4D97-AF65-F5344CB8AC3E}">
        <p14:creationId xmlns:p14="http://schemas.microsoft.com/office/powerpoint/2010/main" val="9169425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BC3D2A-180D-49E4-9C49-5A600779C6D1}" type="datetime1">
              <a:rPr lang="en-US" smtClean="0"/>
              <a:t>9/8/2019</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57E7479-A17A-4BFD-B497-E7D9DEAE79DE}" type="slidenum">
              <a:rPr lang="en-US" smtClean="0"/>
              <a:t>‹#›</a:t>
            </a:fld>
            <a:endParaRPr lang="en-US"/>
          </a:p>
        </p:txBody>
      </p:sp>
    </p:spTree>
    <p:extLst>
      <p:ext uri="{BB962C8B-B14F-4D97-AF65-F5344CB8AC3E}">
        <p14:creationId xmlns:p14="http://schemas.microsoft.com/office/powerpoint/2010/main" val="163272602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879E0967-E529-4E46-87E7-8296272094F3}" type="datetime1">
              <a:rPr lang="en-US" smtClean="0"/>
              <a:t>9/8/2019</a:t>
            </a:fld>
            <a:endParaRPr lang="en-US"/>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657E7479-A17A-4BFD-B497-E7D9DEAE79DE}" type="slidenum">
              <a:rPr lang="en-US" smtClean="0"/>
              <a:t>‹#›</a:t>
            </a:fld>
            <a:endParaRPr lang="en-US"/>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35200224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DBC3D2A-180D-49E4-9C49-5A600779C6D1}" type="datetime1">
              <a:rPr lang="en-US" smtClean="0"/>
              <a:t>9/8/2019</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57E7479-A17A-4BFD-B497-E7D9DEAE79DE}" type="slidenum">
              <a:rPr lang="en-US" smtClean="0"/>
              <a:t>‹#›</a:t>
            </a:fld>
            <a:endParaRPr lang="en-US"/>
          </a:p>
        </p:txBody>
      </p:sp>
    </p:spTree>
    <p:extLst>
      <p:ext uri="{BB962C8B-B14F-4D97-AF65-F5344CB8AC3E}">
        <p14:creationId xmlns:p14="http://schemas.microsoft.com/office/powerpoint/2010/main" val="10120039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en-US" smtClean="0"/>
              <a:t>Click to edit Master title style</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636CBA1-98F5-4C4A-9AC7-CD77B3EE3890}" type="datetime1">
              <a:rPr lang="en-US" smtClean="0"/>
              <a:t>9/8/2019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7E7479-A17A-4BFD-B497-E7D9DEAE79DE}" type="slidenum">
              <a:rPr lang="en-US" smtClean="0"/>
              <a:t>‹#›</a:t>
            </a:fld>
            <a:endParaRPr lang="en-US"/>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1118171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EC21EDB-6BFB-42FB-83A1-F3913B1FA22E}" type="datetime1">
              <a:rPr lang="en-US" smtClean="0"/>
              <a:t>9/8/2019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7E7479-A17A-4BFD-B497-E7D9DEAE79DE}" type="slidenum">
              <a:rPr lang="en-US" smtClean="0"/>
              <a:t>‹#›</a:t>
            </a:fld>
            <a:endParaRPr lang="en-US"/>
          </a:p>
        </p:txBody>
      </p:sp>
    </p:spTree>
    <p:extLst>
      <p:ext uri="{BB962C8B-B14F-4D97-AF65-F5344CB8AC3E}">
        <p14:creationId xmlns:p14="http://schemas.microsoft.com/office/powerpoint/2010/main" val="35595046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en-US" smtClean="0"/>
              <a:t>Edit Master text styles</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92673C8-9293-460C-8AD8-EF73E99DE441}" type="datetime1">
              <a:rPr lang="en-US" smtClean="0"/>
              <a:t>9/8/2019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7E7479-A17A-4BFD-B497-E7D9DEAE79DE}" type="slidenum">
              <a:rPr lang="en-US" smtClean="0"/>
              <a:t>‹#›</a:t>
            </a:fld>
            <a:endParaRPr lang="en-US"/>
          </a:p>
        </p:txBody>
      </p:sp>
    </p:spTree>
    <p:extLst>
      <p:ext uri="{BB962C8B-B14F-4D97-AF65-F5344CB8AC3E}">
        <p14:creationId xmlns:p14="http://schemas.microsoft.com/office/powerpoint/2010/main" val="19369807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B99E5B4-7136-4AF2-8A78-E6C0BCFE0002}" type="datetime1">
              <a:rPr lang="en-US" smtClean="0"/>
              <a:t>9/8/2019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7E7479-A17A-4BFD-B497-E7D9DEAE79DE}" type="slidenum">
              <a:rPr lang="en-US" smtClean="0"/>
              <a:t>‹#›</a:t>
            </a:fld>
            <a:endParaRPr lang="en-US"/>
          </a:p>
        </p:txBody>
      </p:sp>
    </p:spTree>
    <p:extLst>
      <p:ext uri="{BB962C8B-B14F-4D97-AF65-F5344CB8AC3E}">
        <p14:creationId xmlns:p14="http://schemas.microsoft.com/office/powerpoint/2010/main" val="21643823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EE5395-0A90-491F-805A-BD3C3A59D143}" type="datetime1">
              <a:rPr lang="en-US" smtClean="0"/>
              <a:t>9/8/2019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7E7479-A17A-4BFD-B497-E7D9DEAE79DE}" type="slidenum">
              <a:rPr lang="en-US" smtClean="0"/>
              <a:t>‹#›</a:t>
            </a:fld>
            <a:endParaRPr lang="en-US"/>
          </a:p>
        </p:txBody>
      </p:sp>
    </p:spTree>
    <p:extLst>
      <p:ext uri="{BB962C8B-B14F-4D97-AF65-F5344CB8AC3E}">
        <p14:creationId xmlns:p14="http://schemas.microsoft.com/office/powerpoint/2010/main" val="4040010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DBC3D2A-180D-49E4-9C49-5A600779C6D1}" type="datetime1">
              <a:rPr lang="en-US" smtClean="0"/>
              <a:t>9/8/2019</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57E7479-A17A-4BFD-B497-E7D9DEAE79DE}" type="slidenum">
              <a:rPr lang="en-US" smtClean="0"/>
              <a:t>‹#›</a:t>
            </a:fld>
            <a:endParaRPr lang="en-US"/>
          </a:p>
        </p:txBody>
      </p:sp>
    </p:spTree>
    <p:extLst>
      <p:ext uri="{BB962C8B-B14F-4D97-AF65-F5344CB8AC3E}">
        <p14:creationId xmlns:p14="http://schemas.microsoft.com/office/powerpoint/2010/main" val="16977807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0" baseline="0"/>
            </a:lvl1pPr>
          </a:lstStyle>
          <a:p>
            <a:r>
              <a:rPr lang="en-US" smtClean="0"/>
              <a:t>Click to edit Master title style</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398DE09-A0E6-4D47-84BA-50D8A1148F90}" type="datetime1">
              <a:rPr lang="en-US" smtClean="0"/>
              <a:t>9/8/2019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7E7479-A17A-4BFD-B497-E7D9DEAE79DE}" type="slidenum">
              <a:rPr lang="en-US" smtClean="0"/>
              <a:t>‹#›</a:t>
            </a:fld>
            <a:endParaRPr lang="en-US"/>
          </a:p>
        </p:txBody>
      </p:sp>
    </p:spTree>
    <p:extLst>
      <p:ext uri="{BB962C8B-B14F-4D97-AF65-F5344CB8AC3E}">
        <p14:creationId xmlns:p14="http://schemas.microsoft.com/office/powerpoint/2010/main" val="21777447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0">
                <a:solidFill>
                  <a:schemeClr val="bg1"/>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11292840" cy="5128923"/>
          </a:xfrm>
          <a:solidFill>
            <a:schemeClr val="accent1"/>
          </a:solid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A8DD39CE-A25A-4D9A-9BB1-6487BE097CE9}" type="datetime1">
              <a:rPr lang="en-US" smtClean="0"/>
              <a:t>9/8/2019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7E7479-A17A-4BFD-B497-E7D9DEAE79DE}" type="slidenum">
              <a:rPr lang="en-US" smtClean="0"/>
              <a:t>‹#›</a:t>
            </a:fld>
            <a:endParaRPr lang="en-US"/>
          </a:p>
        </p:txBody>
      </p:sp>
    </p:spTree>
    <p:extLst>
      <p:ext uri="{BB962C8B-B14F-4D97-AF65-F5344CB8AC3E}">
        <p14:creationId xmlns:p14="http://schemas.microsoft.com/office/powerpoint/2010/main" val="40695297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2C64746-AE6F-4828-8B4E-7ED6AB8CAFD7}" type="datetime1">
              <a:rPr lang="en-US" smtClean="0"/>
              <a:t>9/8/2019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7E7479-A17A-4BFD-B497-E7D9DEAE79DE}" type="slidenum">
              <a:rPr lang="en-US" smtClean="0"/>
              <a:t>‹#›</a:t>
            </a:fld>
            <a:endParaRPr lang="en-US"/>
          </a:p>
        </p:txBody>
      </p:sp>
    </p:spTree>
    <p:extLst>
      <p:ext uri="{BB962C8B-B14F-4D97-AF65-F5344CB8AC3E}">
        <p14:creationId xmlns:p14="http://schemas.microsoft.com/office/powerpoint/2010/main" val="42749024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F875A17-9F00-4B16-85E6-AC7D64E9CCE1}" type="datetime1">
              <a:rPr lang="en-US" smtClean="0"/>
              <a:t>9/8/2019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7E7479-A17A-4BFD-B497-E7D9DEAE79DE}" type="slidenum">
              <a:rPr lang="en-US" smtClean="0"/>
              <a:t>‹#›</a:t>
            </a:fld>
            <a:endParaRPr lang="en-US"/>
          </a:p>
        </p:txBody>
      </p:sp>
    </p:spTree>
    <p:extLst>
      <p:ext uri="{BB962C8B-B14F-4D97-AF65-F5344CB8AC3E}">
        <p14:creationId xmlns:p14="http://schemas.microsoft.com/office/powerpoint/2010/main" val="4025207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BC3D2A-180D-49E4-9C49-5A600779C6D1}" type="datetime1">
              <a:rPr lang="en-US" smtClean="0"/>
              <a:t>9/8/2019</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57E7479-A17A-4BFD-B497-E7D9DEAE79DE}" type="slidenum">
              <a:rPr lang="en-US" smtClean="0"/>
              <a:t>‹#›</a:t>
            </a:fld>
            <a:endParaRPr lang="en-US"/>
          </a:p>
        </p:txBody>
      </p:sp>
    </p:spTree>
    <p:extLst>
      <p:ext uri="{BB962C8B-B14F-4D97-AF65-F5344CB8AC3E}">
        <p14:creationId xmlns:p14="http://schemas.microsoft.com/office/powerpoint/2010/main" val="378158186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en-US" smtClean="0"/>
              <a:t>Click to edit Master title style</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636CBA1-98F5-4C4A-9AC7-CD77B3EE3890}" type="datetime1">
              <a:rPr lang="en-US" smtClean="0"/>
              <a:t>9/8/2019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7E7479-A17A-4BFD-B497-E7D9DEAE79DE}" type="slidenum">
              <a:rPr lang="en-US" smtClean="0"/>
              <a:t>‹#›</a:t>
            </a:fld>
            <a:endParaRPr lang="en-US"/>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8052720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EC21EDB-6BFB-42FB-83A1-F3913B1FA22E}" type="datetime1">
              <a:rPr lang="en-US" smtClean="0"/>
              <a:t>9/8/2019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7E7479-A17A-4BFD-B497-E7D9DEAE79DE}" type="slidenum">
              <a:rPr lang="en-US" smtClean="0"/>
              <a:t>‹#›</a:t>
            </a:fld>
            <a:endParaRPr lang="en-US"/>
          </a:p>
        </p:txBody>
      </p:sp>
    </p:spTree>
    <p:extLst>
      <p:ext uri="{BB962C8B-B14F-4D97-AF65-F5344CB8AC3E}">
        <p14:creationId xmlns:p14="http://schemas.microsoft.com/office/powerpoint/2010/main" val="4484641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en-US" smtClean="0"/>
              <a:t>Edit Master text styles</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92673C8-9293-460C-8AD8-EF73E99DE441}" type="datetime1">
              <a:rPr lang="en-US" smtClean="0"/>
              <a:t>9/8/2019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7E7479-A17A-4BFD-B497-E7D9DEAE79DE}" type="slidenum">
              <a:rPr lang="en-US" smtClean="0"/>
              <a:t>‹#›</a:t>
            </a:fld>
            <a:endParaRPr lang="en-US"/>
          </a:p>
        </p:txBody>
      </p:sp>
    </p:spTree>
    <p:extLst>
      <p:ext uri="{BB962C8B-B14F-4D97-AF65-F5344CB8AC3E}">
        <p14:creationId xmlns:p14="http://schemas.microsoft.com/office/powerpoint/2010/main" val="12084104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B99E5B4-7136-4AF2-8A78-E6C0BCFE0002}" type="datetime1">
              <a:rPr lang="en-US" smtClean="0"/>
              <a:t>9/8/2019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7E7479-A17A-4BFD-B497-E7D9DEAE79DE}" type="slidenum">
              <a:rPr lang="en-US" smtClean="0"/>
              <a:t>‹#›</a:t>
            </a:fld>
            <a:endParaRPr lang="en-US"/>
          </a:p>
        </p:txBody>
      </p:sp>
    </p:spTree>
    <p:extLst>
      <p:ext uri="{BB962C8B-B14F-4D97-AF65-F5344CB8AC3E}">
        <p14:creationId xmlns:p14="http://schemas.microsoft.com/office/powerpoint/2010/main" val="2452599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EE5395-0A90-491F-805A-BD3C3A59D143}" type="datetime1">
              <a:rPr lang="en-US" smtClean="0"/>
              <a:t>9/8/2019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7E7479-A17A-4BFD-B497-E7D9DEAE79DE}" type="slidenum">
              <a:rPr lang="en-US" smtClean="0"/>
              <a:t>‹#›</a:t>
            </a:fld>
            <a:endParaRPr lang="en-US"/>
          </a:p>
        </p:txBody>
      </p:sp>
    </p:spTree>
    <p:extLst>
      <p:ext uri="{BB962C8B-B14F-4D97-AF65-F5344CB8AC3E}">
        <p14:creationId xmlns:p14="http://schemas.microsoft.com/office/powerpoint/2010/main" val="6555254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0" baseline="0"/>
            </a:lvl1pPr>
          </a:lstStyle>
          <a:p>
            <a:r>
              <a:rPr lang="en-US" smtClean="0"/>
              <a:t>Click to edit Master title style</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398DE09-A0E6-4D47-84BA-50D8A1148F90}" type="datetime1">
              <a:rPr lang="en-US" smtClean="0"/>
              <a:t>9/8/2019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7E7479-A17A-4BFD-B497-E7D9DEAE79DE}" type="slidenum">
              <a:rPr lang="en-US" smtClean="0"/>
              <a:t>‹#›</a:t>
            </a:fld>
            <a:endParaRPr lang="en-US"/>
          </a:p>
        </p:txBody>
      </p:sp>
    </p:spTree>
    <p:extLst>
      <p:ext uri="{BB962C8B-B14F-4D97-AF65-F5344CB8AC3E}">
        <p14:creationId xmlns:p14="http://schemas.microsoft.com/office/powerpoint/2010/main" val="29123599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0">
                <a:solidFill>
                  <a:schemeClr val="bg1"/>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11292840" cy="5128923"/>
          </a:xfrm>
          <a:solidFill>
            <a:schemeClr val="accent1"/>
          </a:solid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A8DD39CE-A25A-4D9A-9BB1-6487BE097CE9}" type="datetime1">
              <a:rPr lang="en-US" smtClean="0"/>
              <a:t>9/8/2019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7E7479-A17A-4BFD-B497-E7D9DEAE79DE}" type="slidenum">
              <a:rPr lang="en-US" smtClean="0"/>
              <a:t>‹#›</a:t>
            </a:fld>
            <a:endParaRPr lang="en-US"/>
          </a:p>
        </p:txBody>
      </p:sp>
    </p:spTree>
    <p:extLst>
      <p:ext uri="{BB962C8B-B14F-4D97-AF65-F5344CB8AC3E}">
        <p14:creationId xmlns:p14="http://schemas.microsoft.com/office/powerpoint/2010/main" val="10745145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fld id="{9BF7A5ED-9715-4AA8-B3DE-5AFCE1BAE597}" type="datetime1">
              <a:rPr lang="en-US" smtClean="0"/>
              <a:t>9/8/2019</a:t>
            </a:fld>
            <a:endParaRPr lang="en-US"/>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endParaRPr lang="en-US"/>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2400">
                <a:solidFill>
                  <a:schemeClr val="tx2">
                    <a:lumMod val="60000"/>
                    <a:lumOff val="40000"/>
                  </a:schemeClr>
                </a:solidFill>
              </a:defRPr>
            </a:lvl1pPr>
          </a:lstStyle>
          <a:p>
            <a:fld id="{657E7479-A17A-4BFD-B497-E7D9DEAE79DE}" type="slidenum">
              <a:rPr lang="en-US" smtClean="0"/>
              <a:pPr/>
              <a:t>‹#›</a:t>
            </a:fld>
            <a:endParaRPr lang="en-US" dirty="0"/>
          </a:p>
        </p:txBody>
      </p:sp>
    </p:spTree>
    <p:extLst>
      <p:ext uri="{BB962C8B-B14F-4D97-AF65-F5344CB8AC3E}">
        <p14:creationId xmlns:p14="http://schemas.microsoft.com/office/powerpoint/2010/main" val="19125930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50" r:id="rId12"/>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fld id="{9BF7A5ED-9715-4AA8-B3DE-5AFCE1BAE597}" type="datetime1">
              <a:rPr lang="en-US" smtClean="0"/>
              <a:t>9/8/2019</a:t>
            </a:fld>
            <a:endParaRPr lang="en-US"/>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endParaRPr lang="en-US"/>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defRPr>
            </a:lvl1pPr>
          </a:lstStyle>
          <a:p>
            <a:fld id="{657E7479-A17A-4BFD-B497-E7D9DEAE79DE}" type="slidenum">
              <a:rPr lang="en-US" smtClean="0"/>
              <a:t>‹#›</a:t>
            </a:fld>
            <a:endParaRPr lang="en-US"/>
          </a:p>
        </p:txBody>
      </p:sp>
    </p:spTree>
    <p:extLst>
      <p:ext uri="{BB962C8B-B14F-4D97-AF65-F5344CB8AC3E}">
        <p14:creationId xmlns:p14="http://schemas.microsoft.com/office/powerpoint/2010/main" val="56562973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hdr="0" ftr="0" dt="0"/>
  <p:txStyles>
    <p:title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8.jpg"/><Relationship Id="rId7"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19.png"/><Relationship Id="rId7"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0.png"/><Relationship Id="rId4" Type="http://schemas.openxmlformats.org/officeDocument/2006/relationships/image" Target="../media/image22.png"/><Relationship Id="rId9"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80.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5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30.png"/><Relationship Id="rId7"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77.png"/><Relationship Id="rId11" Type="http://schemas.openxmlformats.org/officeDocument/2006/relationships/image" Target="../media/image33.png"/><Relationship Id="rId10" Type="http://schemas.openxmlformats.org/officeDocument/2006/relationships/image" Target="../media/image32.png"/><Relationship Id="rId9" Type="http://schemas.openxmlformats.org/officeDocument/2006/relationships/image" Target="../media/image31.png"/></Relationships>
</file>

<file path=ppt/slides/_rels/slide18.xml.rels><?xml version="1.0" encoding="UTF-8" standalone="yes"?>
<Relationships xmlns="http://schemas.openxmlformats.org/package/2006/relationships"><Relationship Id="rId13" Type="http://schemas.openxmlformats.org/officeDocument/2006/relationships/image" Target="../media/image290.png"/><Relationship Id="rId3" Type="http://schemas.openxmlformats.org/officeDocument/2006/relationships/image" Target="../media/image10.png"/><Relationship Id="rId12" Type="http://schemas.openxmlformats.org/officeDocument/2006/relationships/image" Target="../media/image270.png"/><Relationship Id="rId2" Type="http://schemas.openxmlformats.org/officeDocument/2006/relationships/notesSlide" Target="../notesSlides/notesSlide18.xml"/><Relationship Id="rId1" Type="http://schemas.openxmlformats.org/officeDocument/2006/relationships/slideLayout" Target="../slideLayouts/slideLayout2.xml"/><Relationship Id="rId11" Type="http://schemas.openxmlformats.org/officeDocument/2006/relationships/image" Target="../media/image83.png"/></Relationships>
</file>

<file path=ppt/slides/_rels/slide19.xml.rels><?xml version="1.0" encoding="UTF-8" standalone="yes"?>
<Relationships xmlns="http://schemas.openxmlformats.org/package/2006/relationships"><Relationship Id="rId3" Type="http://schemas.openxmlformats.org/officeDocument/2006/relationships/image" Target="../media/image340.png"/><Relationship Id="rId7" Type="http://schemas.openxmlformats.org/officeDocument/2006/relationships/image" Target="../media/image330.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20.png"/><Relationship Id="rId5" Type="http://schemas.openxmlformats.org/officeDocument/2006/relationships/image" Target="../media/image11.emf"/><Relationship Id="rId4" Type="http://schemas.openxmlformats.org/officeDocument/2006/relationships/image" Target="../media/image30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8.png"/><Relationship Id="rId7" Type="http://schemas.openxmlformats.org/officeDocument/2006/relationships/image" Target="../media/image50.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370.png"/></Relationships>
</file>

<file path=ppt/slides/_rels/slide23.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47.png"/><Relationship Id="rId3" Type="http://schemas.openxmlformats.org/officeDocument/2006/relationships/image" Target="../media/image310.png"/><Relationship Id="rId7" Type="http://schemas.openxmlformats.org/officeDocument/2006/relationships/image" Target="../media/image41.png"/><Relationship Id="rId12" Type="http://schemas.openxmlformats.org/officeDocument/2006/relationships/image" Target="../media/image46.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40.png"/><Relationship Id="rId11" Type="http://schemas.openxmlformats.org/officeDocument/2006/relationships/image" Target="../media/image45.png"/><Relationship Id="rId5" Type="http://schemas.openxmlformats.org/officeDocument/2006/relationships/image" Target="../media/image390.png"/><Relationship Id="rId10" Type="http://schemas.openxmlformats.org/officeDocument/2006/relationships/image" Target="../media/image44.png"/><Relationship Id="rId4" Type="http://schemas.openxmlformats.org/officeDocument/2006/relationships/image" Target="../media/image380.png"/><Relationship Id="rId9" Type="http://schemas.openxmlformats.org/officeDocument/2006/relationships/image" Target="../media/image43.png"/><Relationship Id="rId14" Type="http://schemas.openxmlformats.org/officeDocument/2006/relationships/image" Target="../media/image300.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57.png"/><Relationship Id="rId4" Type="http://schemas.openxmlformats.org/officeDocument/2006/relationships/image" Target="../media/image53.png"/></Relationships>
</file>

<file path=ppt/slides/_rels/slide2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59.emf"/></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610.png"/><Relationship Id="rId13" Type="http://schemas.openxmlformats.org/officeDocument/2006/relationships/image" Target="../media/image65.png"/><Relationship Id="rId3" Type="http://schemas.openxmlformats.org/officeDocument/2006/relationships/image" Target="../media/image62.png"/><Relationship Id="rId7" Type="http://schemas.openxmlformats.org/officeDocument/2006/relationships/image" Target="../media/image590.png"/><Relationship Id="rId12" Type="http://schemas.openxmlformats.org/officeDocument/2006/relationships/image" Target="../media/image64.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580.png"/><Relationship Id="rId11" Type="http://schemas.openxmlformats.org/officeDocument/2006/relationships/image" Target="../media/image63.png"/><Relationship Id="rId5" Type="http://schemas.openxmlformats.org/officeDocument/2006/relationships/image" Target="../media/image570.png"/><Relationship Id="rId10" Type="http://schemas.openxmlformats.org/officeDocument/2006/relationships/image" Target="../media/image630.png"/><Relationship Id="rId4" Type="http://schemas.openxmlformats.org/officeDocument/2006/relationships/image" Target="../media/image550.png"/><Relationship Id="rId9" Type="http://schemas.openxmlformats.org/officeDocument/2006/relationships/image" Target="../media/image620.png"/></Relationships>
</file>

<file path=ppt/slides/_rels/slide3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9.png"/><Relationship Id="rId7" Type="http://schemas.openxmlformats.org/officeDocument/2006/relationships/image" Target="../media/image73.png"/><Relationship Id="rId2" Type="http://schemas.openxmlformats.org/officeDocument/2006/relationships/image" Target="../media/image67.png"/><Relationship Id="rId1" Type="http://schemas.openxmlformats.org/officeDocument/2006/relationships/slideLayout" Target="../slideLayouts/slideLayout2.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70.png"/></Relationships>
</file>

<file path=ppt/slides/_rels/slide35.xml.rels><?xml version="1.0" encoding="UTF-8" standalone="yes"?>
<Relationships xmlns="http://schemas.openxmlformats.org/package/2006/relationships"><Relationship Id="rId3" Type="http://schemas.openxmlformats.org/officeDocument/2006/relationships/image" Target="../media/image720.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74.png"/></Relationships>
</file>

<file path=ppt/slides/_rels/slide36.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78.png"/><Relationship Id="rId4" Type="http://schemas.openxmlformats.org/officeDocument/2006/relationships/image" Target="../media/image61.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tx2"/>
                </a:solidFill>
              </a:rPr>
              <a:t>Online Linear Models for Edge Computing</a:t>
            </a:r>
          </a:p>
        </p:txBody>
      </p:sp>
      <mc:AlternateContent xmlns:mc="http://schemas.openxmlformats.org/markup-compatibility/2006" xmlns:a14="http://schemas.microsoft.com/office/drawing/2010/main">
        <mc:Choice Requires="a14">
          <p:sp>
            <p:nvSpPr>
              <p:cNvPr id="3" name="Subtitle 2"/>
              <p:cNvSpPr>
                <a:spLocks noGrp="1"/>
              </p:cNvSpPr>
              <p:nvPr>
                <p:ph type="subTitle" idx="1"/>
              </p:nvPr>
            </p:nvSpPr>
            <p:spPr/>
            <p:txBody>
              <a:bodyPr/>
              <a:lstStyle/>
              <a:p>
                <a14:m>
                  <m:oMath xmlns:m="http://schemas.openxmlformats.org/officeDocument/2006/math">
                    <m:r>
                      <a:rPr lang="en-US" b="0" i="1" smtClean="0">
                        <a:latin typeface="Cambria Math" panose="02040503050406030204" pitchFamily="18" charset="0"/>
                      </a:rPr>
                      <m:t> </m:t>
                    </m:r>
                    <m:sSup>
                      <m:sSupPr>
                        <m:ctrlPr>
                          <a:rPr lang="en-US" b="0" i="1" smtClean="0">
                            <a:latin typeface="Cambria Math" panose="02040503050406030204" pitchFamily="18" charset="0"/>
                          </a:rPr>
                        </m:ctrlPr>
                      </m:sSupPr>
                      <m:e>
                        <m:r>
                          <m:rPr>
                            <m:sty m:val="p"/>
                          </m:rPr>
                          <a:rPr lang="en-US" b="0" i="0" smtClean="0">
                            <a:latin typeface="Cambria Math" panose="02040503050406030204" pitchFamily="18" charset="0"/>
                          </a:rPr>
                          <m:t>Hadar</m:t>
                        </m:r>
                        <m:r>
                          <a:rPr lang="en-US" b="0" i="0" smtClean="0">
                            <a:latin typeface="Cambria Math" panose="02040503050406030204" pitchFamily="18" charset="0"/>
                          </a:rPr>
                          <m:t> </m:t>
                        </m:r>
                        <m:r>
                          <m:rPr>
                            <m:sty m:val="p"/>
                          </m:rPr>
                          <a:rPr lang="en-US" b="0" i="0" smtClean="0">
                            <a:latin typeface="Cambria Math" panose="02040503050406030204" pitchFamily="18" charset="0"/>
                          </a:rPr>
                          <m:t>Sivan</m:t>
                        </m:r>
                      </m:e>
                      <m:sup>
                        <m:r>
                          <a:rPr lang="en-US" b="0" i="1" smtClean="0">
                            <a:latin typeface="Cambria Math" panose="02040503050406030204" pitchFamily="18" charset="0"/>
                          </a:rPr>
                          <m:t>1</m:t>
                        </m:r>
                      </m:sup>
                    </m:sSup>
                  </m:oMath>
                </a14:m>
                <a:r>
                  <a:rPr lang="en-US" dirty="0" smtClean="0"/>
                  <a:t>, </a:t>
                </a:r>
                <a14:m>
                  <m:oMath xmlns:m="http://schemas.openxmlformats.org/officeDocument/2006/math">
                    <m:sSup>
                      <m:sSupPr>
                        <m:ctrlPr>
                          <a:rPr lang="en-US" i="1">
                            <a:latin typeface="Cambria Math" panose="02040503050406030204" pitchFamily="18" charset="0"/>
                          </a:rPr>
                        </m:ctrlPr>
                      </m:sSupPr>
                      <m:e>
                        <m:r>
                          <m:rPr>
                            <m:sty m:val="p"/>
                          </m:rPr>
                          <a:rPr lang="en-US" b="0" i="0" smtClean="0">
                            <a:latin typeface="Cambria Math" panose="02040503050406030204" pitchFamily="18" charset="0"/>
                          </a:rPr>
                          <m:t>Moshe</m:t>
                        </m:r>
                        <m:r>
                          <a:rPr lang="en-US" b="0" i="0" smtClean="0">
                            <a:latin typeface="Cambria Math" panose="02040503050406030204" pitchFamily="18" charset="0"/>
                          </a:rPr>
                          <m:t> </m:t>
                        </m:r>
                        <m:r>
                          <m:rPr>
                            <m:sty m:val="p"/>
                          </m:rPr>
                          <a:rPr lang="en-US" b="0" i="0" smtClean="0">
                            <a:latin typeface="Cambria Math" panose="02040503050406030204" pitchFamily="18" charset="0"/>
                          </a:rPr>
                          <m:t>Gabel</m:t>
                        </m:r>
                      </m:e>
                      <m:sup>
                        <m:r>
                          <a:rPr lang="en-US" b="0" i="1" smtClean="0">
                            <a:latin typeface="Cambria Math" panose="02040503050406030204" pitchFamily="18" charset="0"/>
                          </a:rPr>
                          <m:t>2</m:t>
                        </m:r>
                      </m:sup>
                    </m:sSup>
                  </m:oMath>
                </a14:m>
                <a:r>
                  <a:rPr lang="en-US" dirty="0" smtClean="0"/>
                  <a:t> </a:t>
                </a:r>
                <a:r>
                  <a:rPr lang="en-US" dirty="0"/>
                  <a:t>and </a:t>
                </a:r>
                <a14:m>
                  <m:oMath xmlns:m="http://schemas.openxmlformats.org/officeDocument/2006/math">
                    <m:sSup>
                      <m:sSupPr>
                        <m:ctrlPr>
                          <a:rPr lang="en-US" i="1">
                            <a:latin typeface="Cambria Math" panose="02040503050406030204" pitchFamily="18" charset="0"/>
                          </a:rPr>
                        </m:ctrlPr>
                      </m:sSupPr>
                      <m:e>
                        <m:r>
                          <m:rPr>
                            <m:nor/>
                          </m:rPr>
                          <a:rPr lang="en-US" dirty="0"/>
                          <m:t>Assaf</m:t>
                        </m:r>
                        <m:r>
                          <m:rPr>
                            <m:nor/>
                          </m:rPr>
                          <a:rPr lang="en-US" dirty="0"/>
                          <m:t> </m:t>
                        </m:r>
                        <m:r>
                          <m:rPr>
                            <m:nor/>
                          </m:rPr>
                          <a:rPr lang="en-US" dirty="0"/>
                          <m:t>Schuster</m:t>
                        </m:r>
                      </m:e>
                      <m:sup>
                        <m:r>
                          <a:rPr lang="en-US" i="1">
                            <a:latin typeface="Cambria Math" panose="02040503050406030204" pitchFamily="18" charset="0"/>
                          </a:rPr>
                          <m:t>1</m:t>
                        </m:r>
                      </m:sup>
                    </m:sSup>
                  </m:oMath>
                </a14:m>
                <a:endParaRPr lang="en-US" dirty="0" smtClean="0"/>
              </a:p>
              <a:p>
                <a14:m>
                  <m:oMath xmlns:m="http://schemas.openxmlformats.org/officeDocument/2006/math">
                    <m:f>
                      <m:fPr>
                        <m:type m:val="noBar"/>
                        <m:ctrlPr>
                          <a:rPr lang="en-US" i="1">
                            <a:latin typeface="Cambria Math" panose="02040503050406030204" pitchFamily="18" charset="0"/>
                          </a:rPr>
                        </m:ctrlPr>
                      </m:fPr>
                      <m:num>
                        <m:r>
                          <a:rPr lang="en-US" i="1">
                            <a:latin typeface="Cambria Math" panose="02040503050406030204" pitchFamily="18" charset="0"/>
                          </a:rPr>
                          <m:t>1</m:t>
                        </m:r>
                      </m:num>
                      <m:den/>
                    </m:f>
                  </m:oMath>
                </a14:m>
                <a:r>
                  <a:rPr lang="en-US" dirty="0" smtClean="0"/>
                  <a:t>Technion  </a:t>
                </a:r>
                <a:r>
                  <a:rPr lang="en-US" dirty="0">
                    <a:latin typeface="Calibri" panose="020F0502020204030204" pitchFamily="34" charset="0"/>
                    <a:cs typeface="Calibri" panose="020F0502020204030204" pitchFamily="34" charset="0"/>
                  </a:rPr>
                  <a:t>̶</a:t>
                </a:r>
                <a:r>
                  <a:rPr lang="en-US" dirty="0" smtClean="0"/>
                  <a:t>  Israel </a:t>
                </a:r>
                <a:r>
                  <a:rPr lang="en-US" dirty="0"/>
                  <a:t>Institute of </a:t>
                </a:r>
                <a:r>
                  <a:rPr lang="en-US" dirty="0" smtClean="0"/>
                  <a:t>Technology, </a:t>
                </a:r>
                <a14:m>
                  <m:oMath xmlns:m="http://schemas.openxmlformats.org/officeDocument/2006/math">
                    <m:f>
                      <m:fPr>
                        <m:type m:val="noBar"/>
                        <m:ctrlPr>
                          <a:rPr lang="en-US" i="1">
                            <a:latin typeface="Cambria Math" panose="02040503050406030204" pitchFamily="18" charset="0"/>
                          </a:rPr>
                        </m:ctrlPr>
                      </m:fPr>
                      <m:num>
                        <m:r>
                          <a:rPr lang="en-US" b="0" i="1" smtClean="0">
                            <a:latin typeface="Cambria Math" panose="02040503050406030204" pitchFamily="18" charset="0"/>
                          </a:rPr>
                          <m:t>2</m:t>
                        </m:r>
                      </m:num>
                      <m:den/>
                    </m:f>
                  </m:oMath>
                </a14:m>
                <a:r>
                  <a:rPr lang="en-US" dirty="0"/>
                  <a:t>University of Toronto</a:t>
                </a:r>
              </a:p>
              <a:p>
                <a:endParaRPr lang="en-US" dirty="0"/>
              </a:p>
            </p:txBody>
          </p:sp>
        </mc:Choice>
        <mc:Fallback xmlns="">
          <p:sp>
            <p:nvSpPr>
              <p:cNvPr id="3" name="Subtitle 2"/>
              <p:cNvSpPr>
                <a:spLocks noGrp="1" noRot="1" noChangeAspect="1" noMove="1" noResize="1" noEditPoints="1" noAdjustHandles="1" noChangeArrowheads="1" noChangeShapeType="1" noTextEdit="1"/>
              </p:cNvSpPr>
              <p:nvPr>
                <p:ph type="subTitle" idx="1"/>
              </p:nvPr>
            </p:nvSpPr>
            <p:spPr>
              <a:blipFill>
                <a:blip r:embed="rId3"/>
                <a:stretch>
                  <a:fillRect t="-3610"/>
                </a:stretch>
              </a:blipFill>
            </p:spPr>
            <p:txBody>
              <a:bodyPr/>
              <a:lstStyle/>
              <a:p>
                <a:r>
                  <a:rPr lang="en-US">
                    <a:noFill/>
                  </a:rPr>
                  <a:t> </a:t>
                </a:r>
              </a:p>
            </p:txBody>
          </p:sp>
        </mc:Fallback>
      </mc:AlternateContent>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t="31020" b="28435"/>
          <a:stretch/>
        </p:blipFill>
        <p:spPr>
          <a:xfrm>
            <a:off x="9351357" y="317239"/>
            <a:ext cx="2657669" cy="1077531"/>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0465" y="548951"/>
            <a:ext cx="3166420" cy="724519"/>
          </a:xfrm>
          <a:prstGeom prst="rect">
            <a:avLst/>
          </a:prstGeom>
        </p:spPr>
      </p:pic>
    </p:spTree>
    <p:extLst>
      <p:ext uri="{BB962C8B-B14F-4D97-AF65-F5344CB8AC3E}">
        <p14:creationId xmlns:p14="http://schemas.microsoft.com/office/powerpoint/2010/main" val="4731954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261872" y="1691322"/>
            <a:ext cx="1620252" cy="1323439"/>
          </a:xfrm>
          <a:prstGeom prst="rect">
            <a:avLst/>
          </a:prstGeom>
          <a:noFill/>
          <a:effectLst>
            <a:outerShdw blurRad="50800" dist="38100" dir="2700000" algn="tl"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smtClean="0">
                <a:ln>
                  <a:noFill/>
                </a:ln>
                <a:solidFill>
                  <a:srgbClr val="E7E6E6">
                    <a:lumMod val="50000"/>
                  </a:srgbClr>
                </a:solidFill>
                <a:effectLst/>
                <a:uLnTx/>
                <a:uFillTx/>
                <a:latin typeface="Century Schoolbook" panose="02040604050505020304"/>
                <a:ea typeface="+mn-ea"/>
                <a:cs typeface="+mn-cs"/>
              </a:rPr>
              <a:t>…</a:t>
            </a:r>
            <a:endParaRPr kumimoji="0" lang="en-US" sz="8000" b="0" i="0" u="none" strike="noStrike" kern="1200" cap="none" spc="0" normalizeH="0" baseline="0" noProof="0" dirty="0">
              <a:ln>
                <a:noFill/>
              </a:ln>
              <a:solidFill>
                <a:srgbClr val="E7E6E6">
                  <a:lumMod val="50000"/>
                </a:srgbClr>
              </a:solidFill>
              <a:effectLst/>
              <a:uLnTx/>
              <a:uFillTx/>
              <a:latin typeface="Century Schoolbook" panose="02040604050505020304"/>
              <a:ea typeface="+mn-ea"/>
              <a:cs typeface="+mn-cs"/>
            </a:endParaRPr>
          </a:p>
        </p:txBody>
      </p:sp>
      <p:pic>
        <p:nvPicPr>
          <p:cNvPr id="45" name="Picture 44"/>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r="46894"/>
          <a:stretch/>
        </p:blipFill>
        <p:spPr>
          <a:xfrm>
            <a:off x="6875565" y="4156388"/>
            <a:ext cx="830192" cy="969470"/>
          </a:xfrm>
          <a:prstGeom prst="rect">
            <a:avLst/>
          </a:prstGeom>
        </p:spPr>
      </p:pic>
      <p:sp>
        <p:nvSpPr>
          <p:cNvPr id="2" name="Title 1"/>
          <p:cNvSpPr>
            <a:spLocks noGrp="1"/>
          </p:cNvSpPr>
          <p:nvPr>
            <p:ph type="title"/>
          </p:nvPr>
        </p:nvSpPr>
        <p:spPr/>
        <p:txBody>
          <a:bodyPr/>
          <a:lstStyle/>
          <a:p>
            <a:r>
              <a:rPr lang="en-US" dirty="0" err="1" smtClean="0"/>
              <a:t>DRUiD</a:t>
            </a:r>
            <a:r>
              <a:rPr lang="en-US" dirty="0" smtClean="0"/>
              <a:t> Example</a:t>
            </a:r>
            <a:endParaRPr lang="en-US" dirty="0"/>
          </a:p>
        </p:txBody>
      </p:sp>
      <p:sp>
        <p:nvSpPr>
          <p:cNvPr id="4" name="Slide Number Placeholder 3"/>
          <p:cNvSpPr>
            <a:spLocks noGrp="1"/>
          </p:cNvSpPr>
          <p:nvPr>
            <p:ph type="sldNum" sz="quarter" idx="12"/>
          </p:nvPr>
        </p:nvSpPr>
        <p:spPr/>
        <p:txBody>
          <a:bodyPr>
            <a:normAutofit lnSpcReduction="10000"/>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657E7479-A17A-4BFD-B497-E7D9DEAE79DE}" type="slidenum">
              <a:rPr kumimoji="0" lang="en-US" sz="3600" b="0" i="0" u="none" strike="noStrike" kern="1200" cap="none" spc="0" normalizeH="0" baseline="0" noProof="0" smtClean="0">
                <a:ln>
                  <a:noFill/>
                </a:ln>
                <a:solidFill>
                  <a:srgbClr val="44546A">
                    <a:lumMod val="60000"/>
                    <a:lumOff val="40000"/>
                  </a:srgbClr>
                </a:solidFill>
                <a:effectLst/>
                <a:uLnTx/>
                <a:uFillTx/>
                <a:latin typeface="Century Schoolbook" panose="020406040505050203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10</a:t>
            </a:fld>
            <a:endParaRPr kumimoji="0" lang="en-US" sz="3600" b="0" i="0" u="none" strike="noStrike" kern="1200" cap="none" spc="0" normalizeH="0" baseline="0" noProof="0">
              <a:ln>
                <a:noFill/>
              </a:ln>
              <a:solidFill>
                <a:srgbClr val="44546A">
                  <a:lumMod val="60000"/>
                  <a:lumOff val="40000"/>
                </a:srgbClr>
              </a:solidFill>
              <a:effectLst/>
              <a:uLnTx/>
              <a:uFillTx/>
              <a:latin typeface="Century Schoolbook" panose="02040604050505020304"/>
              <a:ea typeface="+mn-ea"/>
              <a:cs typeface="+mn-cs"/>
            </a:endParaRPr>
          </a:p>
        </p:txBody>
      </p:sp>
      <p:sp>
        <p:nvSpPr>
          <p:cNvPr id="5" name="Oval 4"/>
          <p:cNvSpPr/>
          <p:nvPr/>
        </p:nvSpPr>
        <p:spPr>
          <a:xfrm>
            <a:off x="2452996" y="2503629"/>
            <a:ext cx="312821" cy="312821"/>
          </a:xfrm>
          <a:prstGeom prst="ellipse">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panose="02040604050505020304"/>
              <a:ea typeface="+mn-ea"/>
              <a:cs typeface="+mn-cs"/>
            </a:endParaRPr>
          </a:p>
        </p:txBody>
      </p:sp>
      <p:sp>
        <p:nvSpPr>
          <p:cNvPr id="6" name="Oval 5"/>
          <p:cNvSpPr/>
          <p:nvPr/>
        </p:nvSpPr>
        <p:spPr>
          <a:xfrm>
            <a:off x="2990407" y="2495608"/>
            <a:ext cx="312821" cy="312821"/>
          </a:xfrm>
          <a:prstGeom prst="ellipse">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panose="02040604050505020304"/>
              <a:ea typeface="+mn-ea"/>
              <a:cs typeface="+mn-cs"/>
            </a:endParaRPr>
          </a:p>
        </p:txBody>
      </p:sp>
      <p:sp>
        <p:nvSpPr>
          <p:cNvPr id="7" name="Oval 6"/>
          <p:cNvSpPr/>
          <p:nvPr/>
        </p:nvSpPr>
        <p:spPr>
          <a:xfrm>
            <a:off x="3527817" y="2503628"/>
            <a:ext cx="312821" cy="312821"/>
          </a:xfrm>
          <a:prstGeom prst="ellipse">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panose="02040604050505020304"/>
              <a:ea typeface="+mn-ea"/>
              <a:cs typeface="+mn-cs"/>
            </a:endParaRPr>
          </a:p>
        </p:txBody>
      </p:sp>
      <p:sp>
        <p:nvSpPr>
          <p:cNvPr id="22" name="Oval 21"/>
          <p:cNvSpPr/>
          <p:nvPr/>
        </p:nvSpPr>
        <p:spPr>
          <a:xfrm>
            <a:off x="4065227" y="2503627"/>
            <a:ext cx="312821" cy="312821"/>
          </a:xfrm>
          <a:prstGeom prst="ellipse">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panose="02040604050505020304"/>
              <a:ea typeface="+mn-ea"/>
              <a:cs typeface="+mn-cs"/>
            </a:endParaRPr>
          </a:p>
        </p:txBody>
      </p:sp>
      <p:sp>
        <p:nvSpPr>
          <p:cNvPr id="23" name="Oval 22"/>
          <p:cNvSpPr/>
          <p:nvPr/>
        </p:nvSpPr>
        <p:spPr>
          <a:xfrm>
            <a:off x="4602637" y="2503627"/>
            <a:ext cx="312821" cy="312821"/>
          </a:xfrm>
          <a:prstGeom prst="ellipse">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panose="02040604050505020304"/>
              <a:ea typeface="+mn-ea"/>
              <a:cs typeface="+mn-cs"/>
            </a:endParaRPr>
          </a:p>
        </p:txBody>
      </p:sp>
      <p:sp>
        <p:nvSpPr>
          <p:cNvPr id="24" name="Oval 23"/>
          <p:cNvSpPr/>
          <p:nvPr/>
        </p:nvSpPr>
        <p:spPr>
          <a:xfrm>
            <a:off x="5140047" y="2495606"/>
            <a:ext cx="312821" cy="312821"/>
          </a:xfrm>
          <a:prstGeom prst="ellipse">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panose="02040604050505020304"/>
              <a:ea typeface="+mn-ea"/>
              <a:cs typeface="+mn-cs"/>
            </a:endParaRPr>
          </a:p>
        </p:txBody>
      </p:sp>
      <p:sp>
        <p:nvSpPr>
          <p:cNvPr id="25" name="Oval 24"/>
          <p:cNvSpPr/>
          <p:nvPr/>
        </p:nvSpPr>
        <p:spPr>
          <a:xfrm>
            <a:off x="5677457" y="2503627"/>
            <a:ext cx="312821" cy="312821"/>
          </a:xfrm>
          <a:prstGeom prst="ellipse">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panose="02040604050505020304"/>
              <a:ea typeface="+mn-ea"/>
              <a:cs typeface="+mn-cs"/>
            </a:endParaRPr>
          </a:p>
        </p:txBody>
      </p:sp>
      <p:sp>
        <p:nvSpPr>
          <p:cNvPr id="26" name="Oval 25"/>
          <p:cNvSpPr/>
          <p:nvPr/>
        </p:nvSpPr>
        <p:spPr>
          <a:xfrm>
            <a:off x="6214867" y="2503627"/>
            <a:ext cx="312821" cy="312821"/>
          </a:xfrm>
          <a:prstGeom prst="ellipse">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panose="02040604050505020304"/>
              <a:ea typeface="+mn-ea"/>
              <a:cs typeface="+mn-cs"/>
            </a:endParaRPr>
          </a:p>
        </p:txBody>
      </p:sp>
      <p:sp>
        <p:nvSpPr>
          <p:cNvPr id="27" name="Oval 26"/>
          <p:cNvSpPr/>
          <p:nvPr/>
        </p:nvSpPr>
        <p:spPr>
          <a:xfrm>
            <a:off x="6752277" y="2503627"/>
            <a:ext cx="312821" cy="312821"/>
          </a:xfrm>
          <a:prstGeom prst="ellipse">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panose="02040604050505020304"/>
              <a:ea typeface="+mn-ea"/>
              <a:cs typeface="+mn-cs"/>
            </a:endParaRPr>
          </a:p>
        </p:txBody>
      </p:sp>
      <p:sp>
        <p:nvSpPr>
          <p:cNvPr id="28" name="Oval 27"/>
          <p:cNvSpPr/>
          <p:nvPr/>
        </p:nvSpPr>
        <p:spPr>
          <a:xfrm>
            <a:off x="7289687" y="2495605"/>
            <a:ext cx="312821" cy="312821"/>
          </a:xfrm>
          <a:prstGeom prst="ellipse">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panose="02040604050505020304"/>
              <a:ea typeface="+mn-ea"/>
              <a:cs typeface="+mn-cs"/>
            </a:endParaRPr>
          </a:p>
        </p:txBody>
      </p:sp>
      <p:sp>
        <p:nvSpPr>
          <p:cNvPr id="33" name="Left Brace 32"/>
          <p:cNvSpPr/>
          <p:nvPr/>
        </p:nvSpPr>
        <p:spPr>
          <a:xfrm rot="16200000">
            <a:off x="3796523" y="1607860"/>
            <a:ext cx="312820" cy="2999870"/>
          </a:xfrm>
          <a:prstGeom prst="leftBrace">
            <a:avLst>
              <a:gd name="adj1" fmla="val 81410"/>
              <a:gd name="adj2" fmla="val 50000"/>
            </a:avLst>
          </a:prstGeom>
          <a:ln w="381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mc:AlternateContent xmlns:mc="http://schemas.openxmlformats.org/markup-compatibility/2006" xmlns:a14="http://schemas.microsoft.com/office/drawing/2010/main">
        <mc:Choice Requires="a14">
          <p:sp>
            <p:nvSpPr>
              <p:cNvPr id="34" name="TextBox 33"/>
              <p:cNvSpPr txBox="1"/>
              <p:nvPr/>
            </p:nvSpPr>
            <p:spPr>
              <a:xfrm>
                <a:off x="3535837" y="3407160"/>
                <a:ext cx="842211"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Sup>
                        <m:sSubSup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Sup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𝛽</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sub>
                        <m:sup>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up>
                      </m:sSubSup>
                    </m:oMath>
                  </m:oMathPara>
                </a14:m>
                <a:endParaRPr kumimoji="0" lang="en-US" sz="1800" b="0" i="0" u="none" strike="noStrike" kern="1200" cap="none" spc="0" normalizeH="0" baseline="0" noProof="0" dirty="0">
                  <a:ln>
                    <a:noFill/>
                  </a:ln>
                  <a:solidFill>
                    <a:prstClr val="black"/>
                  </a:solidFill>
                  <a:effectLst/>
                  <a:uLnTx/>
                  <a:uFillTx/>
                  <a:latin typeface="Century Schoolbook" panose="02040604050505020304"/>
                  <a:ea typeface="+mn-ea"/>
                  <a:cs typeface="+mn-cs"/>
                </a:endParaRPr>
              </a:p>
            </p:txBody>
          </p:sp>
        </mc:Choice>
        <mc:Fallback xmlns="">
          <p:sp>
            <p:nvSpPr>
              <p:cNvPr id="34" name="TextBox 33"/>
              <p:cNvSpPr txBox="1">
                <a:spLocks noRot="1" noChangeAspect="1" noMove="1" noResize="1" noEditPoints="1" noAdjustHandles="1" noChangeArrowheads="1" noChangeShapeType="1" noTextEdit="1"/>
              </p:cNvSpPr>
              <p:nvPr/>
            </p:nvSpPr>
            <p:spPr>
              <a:xfrm>
                <a:off x="3535837" y="3407160"/>
                <a:ext cx="842211" cy="369332"/>
              </a:xfrm>
              <a:prstGeom prst="rect">
                <a:avLst/>
              </a:prstGeom>
              <a:blipFill>
                <a:blip r:embed="rId4"/>
                <a:stretch>
                  <a:fillRect b="-14754"/>
                </a:stretch>
              </a:blipFill>
            </p:spPr>
            <p:txBody>
              <a:bodyPr/>
              <a:lstStyle/>
              <a:p>
                <a:r>
                  <a:rPr lang="en-US">
                    <a:noFill/>
                  </a:rPr>
                  <a:t> </a:t>
                </a:r>
              </a:p>
            </p:txBody>
          </p:sp>
        </mc:Fallback>
      </mc:AlternateContent>
      <p:sp>
        <p:nvSpPr>
          <p:cNvPr id="36" name="Left Brace 35"/>
          <p:cNvSpPr/>
          <p:nvPr/>
        </p:nvSpPr>
        <p:spPr>
          <a:xfrm rot="16200000">
            <a:off x="4333932" y="1606432"/>
            <a:ext cx="312820" cy="2999870"/>
          </a:xfrm>
          <a:prstGeom prst="leftBrace">
            <a:avLst>
              <a:gd name="adj1" fmla="val 81410"/>
              <a:gd name="adj2" fmla="val 50000"/>
            </a:avLst>
          </a:prstGeom>
          <a:ln w="381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37" name="Left Brace 36"/>
          <p:cNvSpPr/>
          <p:nvPr/>
        </p:nvSpPr>
        <p:spPr>
          <a:xfrm rot="16200000">
            <a:off x="4871342" y="1614450"/>
            <a:ext cx="312820" cy="2999870"/>
          </a:xfrm>
          <a:prstGeom prst="leftBrace">
            <a:avLst>
              <a:gd name="adj1" fmla="val 81410"/>
              <a:gd name="adj2" fmla="val 50000"/>
            </a:avLst>
          </a:prstGeom>
          <a:ln w="381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38" name="Left Brace 37"/>
          <p:cNvSpPr/>
          <p:nvPr/>
        </p:nvSpPr>
        <p:spPr>
          <a:xfrm rot="16200000">
            <a:off x="5408752" y="1621040"/>
            <a:ext cx="312820" cy="2999870"/>
          </a:xfrm>
          <a:prstGeom prst="leftBrace">
            <a:avLst>
              <a:gd name="adj1" fmla="val 81410"/>
              <a:gd name="adj2" fmla="val 50000"/>
            </a:avLst>
          </a:prstGeom>
          <a:ln w="381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39" name="Left Brace 38"/>
          <p:cNvSpPr/>
          <p:nvPr/>
        </p:nvSpPr>
        <p:spPr>
          <a:xfrm rot="16200000">
            <a:off x="5946162" y="1628791"/>
            <a:ext cx="312820" cy="2999870"/>
          </a:xfrm>
          <a:prstGeom prst="leftBrace">
            <a:avLst>
              <a:gd name="adj1" fmla="val 81410"/>
              <a:gd name="adj2" fmla="val 50000"/>
            </a:avLst>
          </a:prstGeom>
          <a:ln w="381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mc:AlternateContent xmlns:mc="http://schemas.openxmlformats.org/markup-compatibility/2006" xmlns:a14="http://schemas.microsoft.com/office/drawing/2010/main">
        <mc:Choice Requires="a14">
          <p:sp>
            <p:nvSpPr>
              <p:cNvPr id="40" name="TextBox 39"/>
              <p:cNvSpPr txBox="1"/>
              <p:nvPr/>
            </p:nvSpPr>
            <p:spPr>
              <a:xfrm>
                <a:off x="5689484" y="3404303"/>
                <a:ext cx="842211" cy="37542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Sup>
                        <m:sSubSupPr>
                          <m:ctrlPr>
                            <a:rPr kumimoji="0" lang="en-US" sz="1800" b="0" i="1" u="none" strike="noStrike" kern="1200" cap="none" spc="0" normalizeH="0" baseline="0" noProof="0" smtClean="0">
                              <a:ln>
                                <a:noFill/>
                              </a:ln>
                              <a:solidFill>
                                <a:srgbClr val="70AD47">
                                  <a:lumMod val="75000"/>
                                </a:srgbClr>
                              </a:solidFill>
                              <a:effectLst/>
                              <a:uLnTx/>
                              <a:uFillTx/>
                              <a:latin typeface="Cambria Math" panose="02040503050406030204" pitchFamily="18" charset="0"/>
                              <a:ea typeface="+mn-ea"/>
                              <a:cs typeface="+mn-cs"/>
                            </a:rPr>
                          </m:ctrlPr>
                        </m:sSubSupPr>
                        <m:e>
                          <m:r>
                            <a:rPr kumimoji="0" lang="en-US" sz="1800" b="0" i="1" u="none" strike="noStrike" kern="1200" cap="none" spc="0" normalizeH="0" baseline="0" noProof="0" smtClean="0">
                              <a:ln>
                                <a:noFill/>
                              </a:ln>
                              <a:solidFill>
                                <a:srgbClr val="70AD47">
                                  <a:lumMod val="75000"/>
                                </a:srgbClr>
                              </a:solidFill>
                              <a:effectLst/>
                              <a:uLnTx/>
                              <a:uFillTx/>
                              <a:latin typeface="Cambria Math" panose="02040503050406030204" pitchFamily="18" charset="0"/>
                              <a:ea typeface="+mn-ea"/>
                              <a:cs typeface="+mn-cs"/>
                            </a:rPr>
                            <m:t>𝛽</m:t>
                          </m:r>
                        </m:e>
                        <m:sub>
                          <m:r>
                            <a:rPr kumimoji="0" lang="en-US" sz="1800" b="0" i="1" u="none" strike="noStrike" kern="1200" cap="none" spc="0" normalizeH="0" baseline="0" noProof="0" smtClean="0">
                              <a:ln>
                                <a:noFill/>
                              </a:ln>
                              <a:solidFill>
                                <a:srgbClr val="70AD47">
                                  <a:lumMod val="75000"/>
                                </a:srgbClr>
                              </a:solidFill>
                              <a:effectLst/>
                              <a:uLnTx/>
                              <a:uFillTx/>
                              <a:latin typeface="Cambria Math" panose="02040503050406030204" pitchFamily="18" charset="0"/>
                              <a:ea typeface="+mn-ea"/>
                              <a:cs typeface="+mn-cs"/>
                            </a:rPr>
                            <m:t>2</m:t>
                          </m:r>
                        </m:sub>
                        <m:sup>
                          <m:r>
                            <a:rPr kumimoji="0" lang="en-US" sz="1800" b="0" i="1" u="none" strike="noStrike" kern="1200" cap="none" spc="0" normalizeH="0" baseline="0" noProof="0" smtClean="0">
                              <a:ln>
                                <a:noFill/>
                              </a:ln>
                              <a:solidFill>
                                <a:srgbClr val="70AD47">
                                  <a:lumMod val="75000"/>
                                </a:srgbClr>
                              </a:solidFill>
                              <a:effectLst/>
                              <a:uLnTx/>
                              <a:uFillTx/>
                              <a:latin typeface="Cambria Math" panose="02040503050406030204" pitchFamily="18" charset="0"/>
                              <a:ea typeface="+mn-ea"/>
                              <a:cs typeface="+mn-cs"/>
                            </a:rPr>
                            <m:t>∗</m:t>
                          </m:r>
                        </m:sup>
                      </m:sSubSup>
                    </m:oMath>
                  </m:oMathPara>
                </a14:m>
                <a:endParaRPr kumimoji="0" lang="en-US" sz="1800" b="0" i="0" u="none" strike="noStrike" kern="1200" cap="none" spc="0" normalizeH="0" baseline="0" noProof="0" dirty="0">
                  <a:ln>
                    <a:noFill/>
                  </a:ln>
                  <a:solidFill>
                    <a:srgbClr val="70AD47">
                      <a:lumMod val="75000"/>
                    </a:srgbClr>
                  </a:solidFill>
                  <a:effectLst/>
                  <a:uLnTx/>
                  <a:uFillTx/>
                  <a:latin typeface="Century Schoolbook" panose="02040604050505020304"/>
                  <a:ea typeface="+mn-ea"/>
                  <a:cs typeface="+mn-cs"/>
                </a:endParaRPr>
              </a:p>
            </p:txBody>
          </p:sp>
        </mc:Choice>
        <mc:Fallback xmlns="">
          <p:sp>
            <p:nvSpPr>
              <p:cNvPr id="40" name="TextBox 39"/>
              <p:cNvSpPr txBox="1">
                <a:spLocks noRot="1" noChangeAspect="1" noMove="1" noResize="1" noEditPoints="1" noAdjustHandles="1" noChangeArrowheads="1" noChangeShapeType="1" noTextEdit="1"/>
              </p:cNvSpPr>
              <p:nvPr/>
            </p:nvSpPr>
            <p:spPr>
              <a:xfrm>
                <a:off x="5689484" y="3404303"/>
                <a:ext cx="842211" cy="375424"/>
              </a:xfrm>
              <a:prstGeom prst="rect">
                <a:avLst/>
              </a:prstGeom>
              <a:blipFill>
                <a:blip r:embed="rId5"/>
                <a:stretch>
                  <a:fillRect b="-145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extBox 40"/>
              <p:cNvSpPr txBox="1"/>
              <p:nvPr/>
            </p:nvSpPr>
            <p:spPr>
              <a:xfrm>
                <a:off x="2530705" y="4445358"/>
                <a:ext cx="4143863"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d>
                          <m:dPr>
                            <m:begChr m:val="‖"/>
                            <m:endChr m:val="‖"/>
                            <m:ctrlP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sSubSup>
                              <m:sSubSupPr>
                                <m:ctrlP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SupPr>
                              <m:e>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𝛽</m:t>
                                </m:r>
                              </m:e>
                              <m:sub>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1</m:t>
                                </m:r>
                              </m:sub>
                              <m:sup>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sup>
                            </m:sSubSup>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sSubSup>
                              <m:sSubSupPr>
                                <m:ctrlP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SupPr>
                              <m:e>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𝛽</m:t>
                                </m:r>
                              </m:e>
                              <m:sub>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2</m:t>
                                </m:r>
                              </m:sub>
                              <m:sup>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sup>
                            </m:sSubSup>
                          </m:e>
                        </m:d>
                      </m:e>
                      <m:sub>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𝑏𝑜𝑢𝑛𝑑</m:t>
                        </m:r>
                      </m:sub>
                    </m:sSub>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a14:m>
                <a:r>
                  <a:rPr kumimoji="0" lang="en-US" sz="2400" b="0" i="0" u="none" strike="noStrike" kern="1200" cap="none" spc="0" normalizeH="0" baseline="0" noProof="0" dirty="0" smtClean="0">
                    <a:ln>
                      <a:noFill/>
                    </a:ln>
                    <a:solidFill>
                      <a:prstClr val="black"/>
                    </a:solidFill>
                    <a:effectLst/>
                    <a:uLnTx/>
                    <a:uFillTx/>
                    <a:latin typeface="Century Schoolbook" panose="02040604050505020304"/>
                    <a:ea typeface="+mn-ea"/>
                    <a:cs typeface="+mn-cs"/>
                  </a:rPr>
                  <a:t>  Threshold</a:t>
                </a:r>
                <a:endParaRPr kumimoji="0" lang="en-US" sz="2400" b="0" i="0" u="none" strike="noStrike" kern="1200" cap="none" spc="0" normalizeH="0" baseline="0" noProof="0" dirty="0">
                  <a:ln>
                    <a:noFill/>
                  </a:ln>
                  <a:solidFill>
                    <a:prstClr val="black"/>
                  </a:solidFill>
                  <a:effectLst/>
                  <a:uLnTx/>
                  <a:uFillTx/>
                  <a:latin typeface="Century Schoolbook" panose="02040604050505020304"/>
                  <a:ea typeface="+mn-ea"/>
                  <a:cs typeface="+mn-cs"/>
                </a:endParaRPr>
              </a:p>
            </p:txBody>
          </p:sp>
        </mc:Choice>
        <mc:Fallback xmlns="">
          <p:sp>
            <p:nvSpPr>
              <p:cNvPr id="41" name="TextBox 40"/>
              <p:cNvSpPr txBox="1">
                <a:spLocks noRot="1" noChangeAspect="1" noMove="1" noResize="1" noEditPoints="1" noAdjustHandles="1" noChangeArrowheads="1" noChangeShapeType="1" noTextEdit="1"/>
              </p:cNvSpPr>
              <p:nvPr/>
            </p:nvSpPr>
            <p:spPr>
              <a:xfrm>
                <a:off x="2530705" y="4445358"/>
                <a:ext cx="4143863" cy="461665"/>
              </a:xfrm>
              <a:prstGeom prst="rect">
                <a:avLst/>
              </a:prstGeom>
              <a:blipFill>
                <a:blip r:embed="rId6"/>
                <a:stretch>
                  <a:fillRect t="-10526" r="-1912" b="-28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TextBox 41"/>
              <p:cNvSpPr txBox="1"/>
              <p:nvPr/>
            </p:nvSpPr>
            <p:spPr>
              <a:xfrm>
                <a:off x="4133404" y="3400022"/>
                <a:ext cx="842211" cy="37542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Sup>
                        <m:sSubSupPr>
                          <m:ctrlPr>
                            <a:rPr kumimoji="0" lang="en-US" sz="1800" b="0" i="1" u="none" strike="noStrike" kern="1200" cap="none" spc="0" normalizeH="0" baseline="0" noProof="0" smtClean="0">
                              <a:ln>
                                <a:noFill/>
                              </a:ln>
                              <a:solidFill>
                                <a:srgbClr val="70AD47">
                                  <a:lumMod val="75000"/>
                                </a:srgbClr>
                              </a:solidFill>
                              <a:effectLst/>
                              <a:uLnTx/>
                              <a:uFillTx/>
                              <a:latin typeface="Cambria Math" panose="02040503050406030204" pitchFamily="18" charset="0"/>
                              <a:ea typeface="+mn-ea"/>
                              <a:cs typeface="+mn-cs"/>
                            </a:rPr>
                          </m:ctrlPr>
                        </m:sSubSupPr>
                        <m:e>
                          <m:r>
                            <a:rPr kumimoji="0" lang="en-US" sz="1800" b="0" i="1" u="none" strike="noStrike" kern="1200" cap="none" spc="0" normalizeH="0" baseline="0" noProof="0" smtClean="0">
                              <a:ln>
                                <a:noFill/>
                              </a:ln>
                              <a:solidFill>
                                <a:srgbClr val="70AD47">
                                  <a:lumMod val="75000"/>
                                </a:srgbClr>
                              </a:solidFill>
                              <a:effectLst/>
                              <a:uLnTx/>
                              <a:uFillTx/>
                              <a:latin typeface="Cambria Math" panose="02040503050406030204" pitchFamily="18" charset="0"/>
                              <a:ea typeface="+mn-ea"/>
                              <a:cs typeface="+mn-cs"/>
                            </a:rPr>
                            <m:t>𝛽</m:t>
                          </m:r>
                        </m:e>
                        <m:sub>
                          <m:r>
                            <a:rPr kumimoji="0" lang="en-US" sz="1800" b="0" i="1" u="none" strike="noStrike" kern="1200" cap="none" spc="0" normalizeH="0" baseline="0" noProof="0" smtClean="0">
                              <a:ln>
                                <a:noFill/>
                              </a:ln>
                              <a:solidFill>
                                <a:srgbClr val="70AD47">
                                  <a:lumMod val="75000"/>
                                </a:srgbClr>
                              </a:solidFill>
                              <a:effectLst/>
                              <a:uLnTx/>
                              <a:uFillTx/>
                              <a:latin typeface="Cambria Math" panose="02040503050406030204" pitchFamily="18" charset="0"/>
                              <a:ea typeface="+mn-ea"/>
                              <a:cs typeface="+mn-cs"/>
                            </a:rPr>
                            <m:t>2</m:t>
                          </m:r>
                        </m:sub>
                        <m:sup>
                          <m:r>
                            <a:rPr kumimoji="0" lang="en-US" sz="1800" b="0" i="1" u="none" strike="noStrike" kern="1200" cap="none" spc="0" normalizeH="0" baseline="0" noProof="0" smtClean="0">
                              <a:ln>
                                <a:noFill/>
                              </a:ln>
                              <a:solidFill>
                                <a:srgbClr val="70AD47">
                                  <a:lumMod val="75000"/>
                                </a:srgbClr>
                              </a:solidFill>
                              <a:effectLst/>
                              <a:uLnTx/>
                              <a:uFillTx/>
                              <a:latin typeface="Cambria Math" panose="02040503050406030204" pitchFamily="18" charset="0"/>
                              <a:ea typeface="+mn-ea"/>
                              <a:cs typeface="+mn-cs"/>
                            </a:rPr>
                            <m:t>∗</m:t>
                          </m:r>
                        </m:sup>
                      </m:sSubSup>
                    </m:oMath>
                  </m:oMathPara>
                </a14:m>
                <a:endParaRPr kumimoji="0" lang="en-US" sz="1800" b="0" i="0" u="none" strike="noStrike" kern="1200" cap="none" spc="0" normalizeH="0" baseline="0" noProof="0" dirty="0">
                  <a:ln>
                    <a:noFill/>
                  </a:ln>
                  <a:solidFill>
                    <a:srgbClr val="70AD47">
                      <a:lumMod val="75000"/>
                    </a:srgbClr>
                  </a:solidFill>
                  <a:effectLst/>
                  <a:uLnTx/>
                  <a:uFillTx/>
                  <a:latin typeface="Century Schoolbook" panose="02040604050505020304"/>
                  <a:ea typeface="+mn-ea"/>
                  <a:cs typeface="+mn-cs"/>
                </a:endParaRPr>
              </a:p>
            </p:txBody>
          </p:sp>
        </mc:Choice>
        <mc:Fallback xmlns="">
          <p:sp>
            <p:nvSpPr>
              <p:cNvPr id="42" name="TextBox 41"/>
              <p:cNvSpPr txBox="1">
                <a:spLocks noRot="1" noChangeAspect="1" noMove="1" noResize="1" noEditPoints="1" noAdjustHandles="1" noChangeArrowheads="1" noChangeShapeType="1" noTextEdit="1"/>
              </p:cNvSpPr>
              <p:nvPr/>
            </p:nvSpPr>
            <p:spPr>
              <a:xfrm>
                <a:off x="4133404" y="3400022"/>
                <a:ext cx="842211" cy="375424"/>
              </a:xfrm>
              <a:prstGeom prst="rect">
                <a:avLst/>
              </a:prstGeom>
              <a:blipFill>
                <a:blip r:embed="rId7"/>
                <a:stretch>
                  <a:fillRect b="-1475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TextBox 42"/>
              <p:cNvSpPr txBox="1"/>
              <p:nvPr/>
            </p:nvSpPr>
            <p:spPr>
              <a:xfrm>
                <a:off x="4670811" y="3405731"/>
                <a:ext cx="842211" cy="37542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Sup>
                        <m:sSubSupPr>
                          <m:ctrlPr>
                            <a:rPr kumimoji="0" lang="en-US" sz="1800" b="0" i="1" u="none" strike="noStrike" kern="1200" cap="none" spc="0" normalizeH="0" baseline="0" noProof="0" smtClean="0">
                              <a:ln>
                                <a:noFill/>
                              </a:ln>
                              <a:solidFill>
                                <a:srgbClr val="70AD47">
                                  <a:lumMod val="75000"/>
                                </a:srgbClr>
                              </a:solidFill>
                              <a:effectLst/>
                              <a:uLnTx/>
                              <a:uFillTx/>
                              <a:latin typeface="Cambria Math" panose="02040503050406030204" pitchFamily="18" charset="0"/>
                              <a:ea typeface="+mn-ea"/>
                              <a:cs typeface="+mn-cs"/>
                            </a:rPr>
                          </m:ctrlPr>
                        </m:sSubSupPr>
                        <m:e>
                          <m:r>
                            <a:rPr kumimoji="0" lang="en-US" sz="1800" b="0" i="1" u="none" strike="noStrike" kern="1200" cap="none" spc="0" normalizeH="0" baseline="0" noProof="0" smtClean="0">
                              <a:ln>
                                <a:noFill/>
                              </a:ln>
                              <a:solidFill>
                                <a:srgbClr val="70AD47">
                                  <a:lumMod val="75000"/>
                                </a:srgbClr>
                              </a:solidFill>
                              <a:effectLst/>
                              <a:uLnTx/>
                              <a:uFillTx/>
                              <a:latin typeface="Cambria Math" panose="02040503050406030204" pitchFamily="18" charset="0"/>
                              <a:ea typeface="+mn-ea"/>
                              <a:cs typeface="+mn-cs"/>
                            </a:rPr>
                            <m:t>𝛽</m:t>
                          </m:r>
                        </m:e>
                        <m:sub>
                          <m:r>
                            <a:rPr kumimoji="0" lang="en-US" sz="1800" b="0" i="1" u="none" strike="noStrike" kern="1200" cap="none" spc="0" normalizeH="0" baseline="0" noProof="0" smtClean="0">
                              <a:ln>
                                <a:noFill/>
                              </a:ln>
                              <a:solidFill>
                                <a:srgbClr val="70AD47">
                                  <a:lumMod val="75000"/>
                                </a:srgbClr>
                              </a:solidFill>
                              <a:effectLst/>
                              <a:uLnTx/>
                              <a:uFillTx/>
                              <a:latin typeface="Cambria Math" panose="02040503050406030204" pitchFamily="18" charset="0"/>
                              <a:ea typeface="+mn-ea"/>
                              <a:cs typeface="+mn-cs"/>
                            </a:rPr>
                            <m:t>2</m:t>
                          </m:r>
                        </m:sub>
                        <m:sup>
                          <m:r>
                            <a:rPr kumimoji="0" lang="en-US" sz="1800" b="0" i="1" u="none" strike="noStrike" kern="1200" cap="none" spc="0" normalizeH="0" baseline="0" noProof="0" smtClean="0">
                              <a:ln>
                                <a:noFill/>
                              </a:ln>
                              <a:solidFill>
                                <a:srgbClr val="70AD47">
                                  <a:lumMod val="75000"/>
                                </a:srgbClr>
                              </a:solidFill>
                              <a:effectLst/>
                              <a:uLnTx/>
                              <a:uFillTx/>
                              <a:latin typeface="Cambria Math" panose="02040503050406030204" pitchFamily="18" charset="0"/>
                              <a:ea typeface="+mn-ea"/>
                              <a:cs typeface="+mn-cs"/>
                            </a:rPr>
                            <m:t>∗</m:t>
                          </m:r>
                        </m:sup>
                      </m:sSubSup>
                    </m:oMath>
                  </m:oMathPara>
                </a14:m>
                <a:endParaRPr kumimoji="0" lang="en-US" sz="1800" b="0" i="0" u="none" strike="noStrike" kern="1200" cap="none" spc="0" normalizeH="0" baseline="0" noProof="0" dirty="0">
                  <a:ln>
                    <a:noFill/>
                  </a:ln>
                  <a:solidFill>
                    <a:srgbClr val="70AD47">
                      <a:lumMod val="75000"/>
                    </a:srgbClr>
                  </a:solidFill>
                  <a:effectLst/>
                  <a:uLnTx/>
                  <a:uFillTx/>
                  <a:latin typeface="Century Schoolbook" panose="02040604050505020304"/>
                  <a:ea typeface="+mn-ea"/>
                  <a:cs typeface="+mn-cs"/>
                </a:endParaRPr>
              </a:p>
            </p:txBody>
          </p:sp>
        </mc:Choice>
        <mc:Fallback xmlns="">
          <p:sp>
            <p:nvSpPr>
              <p:cNvPr id="43" name="TextBox 42"/>
              <p:cNvSpPr txBox="1">
                <a:spLocks noRot="1" noChangeAspect="1" noMove="1" noResize="1" noEditPoints="1" noAdjustHandles="1" noChangeArrowheads="1" noChangeShapeType="1" noTextEdit="1"/>
              </p:cNvSpPr>
              <p:nvPr/>
            </p:nvSpPr>
            <p:spPr>
              <a:xfrm>
                <a:off x="4670811" y="3405731"/>
                <a:ext cx="842211" cy="375424"/>
              </a:xfrm>
              <a:prstGeom prst="rect">
                <a:avLst/>
              </a:prstGeom>
              <a:blipFill>
                <a:blip r:embed="rId8"/>
                <a:stretch>
                  <a:fillRect b="-1475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TextBox 43"/>
              <p:cNvSpPr txBox="1"/>
              <p:nvPr/>
            </p:nvSpPr>
            <p:spPr>
              <a:xfrm>
                <a:off x="5152077" y="3407915"/>
                <a:ext cx="842211" cy="37542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Sup>
                        <m:sSubSupPr>
                          <m:ctrlPr>
                            <a:rPr kumimoji="0" lang="en-US" sz="1800" b="0" i="1" u="none" strike="noStrike" kern="1200" cap="none" spc="0" normalizeH="0" baseline="0" noProof="0" smtClean="0">
                              <a:ln>
                                <a:noFill/>
                              </a:ln>
                              <a:solidFill>
                                <a:srgbClr val="70AD47">
                                  <a:lumMod val="75000"/>
                                </a:srgbClr>
                              </a:solidFill>
                              <a:effectLst/>
                              <a:uLnTx/>
                              <a:uFillTx/>
                              <a:latin typeface="Cambria Math" panose="02040503050406030204" pitchFamily="18" charset="0"/>
                              <a:ea typeface="+mn-ea"/>
                              <a:cs typeface="+mn-cs"/>
                            </a:rPr>
                          </m:ctrlPr>
                        </m:sSubSupPr>
                        <m:e>
                          <m:r>
                            <a:rPr kumimoji="0" lang="en-US" sz="1800" b="0" i="1" u="none" strike="noStrike" kern="1200" cap="none" spc="0" normalizeH="0" baseline="0" noProof="0" smtClean="0">
                              <a:ln>
                                <a:noFill/>
                              </a:ln>
                              <a:solidFill>
                                <a:srgbClr val="70AD47">
                                  <a:lumMod val="75000"/>
                                </a:srgbClr>
                              </a:solidFill>
                              <a:effectLst/>
                              <a:uLnTx/>
                              <a:uFillTx/>
                              <a:latin typeface="Cambria Math" panose="02040503050406030204" pitchFamily="18" charset="0"/>
                              <a:ea typeface="+mn-ea"/>
                              <a:cs typeface="+mn-cs"/>
                            </a:rPr>
                            <m:t>𝛽</m:t>
                          </m:r>
                        </m:e>
                        <m:sub>
                          <m:r>
                            <a:rPr kumimoji="0" lang="en-US" sz="1800" b="0" i="1" u="none" strike="noStrike" kern="1200" cap="none" spc="0" normalizeH="0" baseline="0" noProof="0" smtClean="0">
                              <a:ln>
                                <a:noFill/>
                              </a:ln>
                              <a:solidFill>
                                <a:srgbClr val="70AD47">
                                  <a:lumMod val="75000"/>
                                </a:srgbClr>
                              </a:solidFill>
                              <a:effectLst/>
                              <a:uLnTx/>
                              <a:uFillTx/>
                              <a:latin typeface="Cambria Math" panose="02040503050406030204" pitchFamily="18" charset="0"/>
                              <a:ea typeface="+mn-ea"/>
                              <a:cs typeface="+mn-cs"/>
                            </a:rPr>
                            <m:t>2</m:t>
                          </m:r>
                        </m:sub>
                        <m:sup>
                          <m:r>
                            <a:rPr kumimoji="0" lang="en-US" sz="1800" b="0" i="1" u="none" strike="noStrike" kern="1200" cap="none" spc="0" normalizeH="0" baseline="0" noProof="0" smtClean="0">
                              <a:ln>
                                <a:noFill/>
                              </a:ln>
                              <a:solidFill>
                                <a:srgbClr val="70AD47">
                                  <a:lumMod val="75000"/>
                                </a:srgbClr>
                              </a:solidFill>
                              <a:effectLst/>
                              <a:uLnTx/>
                              <a:uFillTx/>
                              <a:latin typeface="Cambria Math" panose="02040503050406030204" pitchFamily="18" charset="0"/>
                              <a:ea typeface="+mn-ea"/>
                              <a:cs typeface="+mn-cs"/>
                            </a:rPr>
                            <m:t>∗</m:t>
                          </m:r>
                        </m:sup>
                      </m:sSubSup>
                    </m:oMath>
                  </m:oMathPara>
                </a14:m>
                <a:endParaRPr kumimoji="0" lang="en-US" sz="1800" b="0" i="0" u="none" strike="noStrike" kern="1200" cap="none" spc="0" normalizeH="0" baseline="0" noProof="0" dirty="0">
                  <a:ln>
                    <a:noFill/>
                  </a:ln>
                  <a:solidFill>
                    <a:srgbClr val="70AD47">
                      <a:lumMod val="75000"/>
                    </a:srgbClr>
                  </a:solidFill>
                  <a:effectLst/>
                  <a:uLnTx/>
                  <a:uFillTx/>
                  <a:latin typeface="Century Schoolbook" panose="02040604050505020304"/>
                  <a:ea typeface="+mn-ea"/>
                  <a:cs typeface="+mn-cs"/>
                </a:endParaRPr>
              </a:p>
            </p:txBody>
          </p:sp>
        </mc:Choice>
        <mc:Fallback xmlns="">
          <p:sp>
            <p:nvSpPr>
              <p:cNvPr id="44" name="TextBox 43"/>
              <p:cNvSpPr txBox="1">
                <a:spLocks noRot="1" noChangeAspect="1" noMove="1" noResize="1" noEditPoints="1" noAdjustHandles="1" noChangeArrowheads="1" noChangeShapeType="1" noTextEdit="1"/>
              </p:cNvSpPr>
              <p:nvPr/>
            </p:nvSpPr>
            <p:spPr>
              <a:xfrm>
                <a:off x="5152077" y="3407915"/>
                <a:ext cx="842211" cy="375424"/>
              </a:xfrm>
              <a:prstGeom prst="rect">
                <a:avLst/>
              </a:prstGeom>
              <a:blipFill>
                <a:blip r:embed="rId9"/>
                <a:stretch>
                  <a:fillRect b="-14516"/>
                </a:stretch>
              </a:blipFill>
            </p:spPr>
            <p:txBody>
              <a:bodyPr/>
              <a:lstStyle/>
              <a:p>
                <a:r>
                  <a:rPr lang="en-US">
                    <a:noFill/>
                  </a:rPr>
                  <a:t> </a:t>
                </a:r>
              </a:p>
            </p:txBody>
          </p:sp>
        </mc:Fallback>
      </mc:AlternateContent>
      <p:cxnSp>
        <p:nvCxnSpPr>
          <p:cNvPr id="10" name="Straight Arrow Connector 9"/>
          <p:cNvCxnSpPr/>
          <p:nvPr/>
        </p:nvCxnSpPr>
        <p:spPr>
          <a:xfrm>
            <a:off x="1447233" y="5580206"/>
            <a:ext cx="5929556" cy="0"/>
          </a:xfrm>
          <a:prstGeom prst="straightConnector1">
            <a:avLst/>
          </a:prstGeom>
          <a:ln w="38100">
            <a:solidFill>
              <a:schemeClr val="bg2">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p:cNvSpPr txBox="1"/>
          <p:nvPr/>
        </p:nvSpPr>
        <p:spPr>
          <a:xfrm>
            <a:off x="6542607" y="5498449"/>
            <a:ext cx="918410"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srgbClr val="E7E6E6">
                    <a:lumMod val="75000"/>
                  </a:srgbClr>
                </a:solidFill>
                <a:effectLst/>
                <a:uLnTx/>
                <a:uFillTx/>
                <a:latin typeface="Century Schoolbook" panose="02040604050505020304"/>
                <a:ea typeface="+mn-ea"/>
                <a:cs typeface="+mn-cs"/>
              </a:rPr>
              <a:t>time</a:t>
            </a:r>
            <a:endParaRPr kumimoji="0" lang="en-US" sz="2400" b="0" i="0" u="none" strike="noStrike" kern="1200" cap="none" spc="0" normalizeH="0" baseline="0" noProof="0" dirty="0">
              <a:ln>
                <a:noFill/>
              </a:ln>
              <a:solidFill>
                <a:srgbClr val="E7E6E6">
                  <a:lumMod val="75000"/>
                </a:srgbClr>
              </a:solidFill>
              <a:effectLst/>
              <a:uLnTx/>
              <a:uFillTx/>
              <a:latin typeface="Century Schoolbook" panose="02040604050505020304"/>
              <a:ea typeface="+mn-ea"/>
              <a:cs typeface="+mn-cs"/>
            </a:endParaRPr>
          </a:p>
        </p:txBody>
      </p:sp>
      <p:pic>
        <p:nvPicPr>
          <p:cNvPr id="13" name="Picture 12"/>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50027"/>
          <a:stretch/>
        </p:blipFill>
        <p:spPr>
          <a:xfrm>
            <a:off x="6880610" y="4128264"/>
            <a:ext cx="781214" cy="969470"/>
          </a:xfrm>
          <a:prstGeom prst="rect">
            <a:avLst/>
          </a:prstGeom>
        </p:spPr>
      </p:pic>
    </p:spTree>
    <p:extLst>
      <p:ext uri="{BB962C8B-B14F-4D97-AF65-F5344CB8AC3E}">
        <p14:creationId xmlns:p14="http://schemas.microsoft.com/office/powerpoint/2010/main" val="3477811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2"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500" fill="hold"/>
                                        <p:tgtEl>
                                          <p:spTgt spid="25"/>
                                        </p:tgtEl>
                                        <p:attrNameLst>
                                          <p:attrName>ppt_x</p:attrName>
                                        </p:attrNameLst>
                                      </p:cBhvr>
                                      <p:tavLst>
                                        <p:tav tm="0">
                                          <p:val>
                                            <p:strVal val="1+#ppt_w/2"/>
                                          </p:val>
                                        </p:tav>
                                        <p:tav tm="100000">
                                          <p:val>
                                            <p:strVal val="#ppt_x"/>
                                          </p:val>
                                        </p:tav>
                                      </p:tavLst>
                                    </p:anim>
                                    <p:anim calcmode="lin" valueType="num">
                                      <p:cBhvr additive="base">
                                        <p:cTn id="16" dur="50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9" presetClass="emph" presetSubtype="0" grpId="0" nodeType="afterEffect">
                                  <p:stCondLst>
                                    <p:cond delay="0"/>
                                  </p:stCondLst>
                                  <p:childTnLst>
                                    <p:set>
                                      <p:cBhvr rctx="PPT">
                                        <p:cTn id="19" dur="indefinite"/>
                                        <p:tgtEl>
                                          <p:spTgt spid="5"/>
                                        </p:tgtEl>
                                        <p:attrNameLst>
                                          <p:attrName>style.opacity</p:attrName>
                                        </p:attrNameLst>
                                      </p:cBhvr>
                                      <p:to>
                                        <p:strVal val="0.5"/>
                                      </p:to>
                                    </p:set>
                                    <p:animEffect filter="image" prLst="opacity: 0.5">
                                      <p:cBhvr rctx="IE">
                                        <p:cTn id="20" dur="indefinite"/>
                                        <p:tgtEl>
                                          <p:spTgt spid="5"/>
                                        </p:tgtEl>
                                      </p:cBhvr>
                                    </p:animEffect>
                                  </p:childTnLst>
                                </p:cTn>
                              </p:par>
                              <p:par>
                                <p:cTn id="21" presetID="9" presetClass="emph" presetSubtype="0" grpId="1" nodeType="withEffect">
                                  <p:stCondLst>
                                    <p:cond delay="0"/>
                                  </p:stCondLst>
                                  <p:childTnLst>
                                    <p:set>
                                      <p:cBhvr rctx="PPT">
                                        <p:cTn id="22" dur="indefinite"/>
                                        <p:tgtEl>
                                          <p:spTgt spid="33"/>
                                        </p:tgtEl>
                                        <p:attrNameLst>
                                          <p:attrName>style.opacity</p:attrName>
                                        </p:attrNameLst>
                                      </p:cBhvr>
                                      <p:to>
                                        <p:strVal val="0.5"/>
                                      </p:to>
                                    </p:set>
                                    <p:animEffect filter="image" prLst="opacity: 0.5">
                                      <p:cBhvr rctx="IE">
                                        <p:cTn id="23" dur="indefinite"/>
                                        <p:tgtEl>
                                          <p:spTgt spid="33"/>
                                        </p:tgtEl>
                                      </p:cBhvr>
                                    </p:animEffect>
                                  </p:childTnLst>
                                </p:cTn>
                              </p:par>
                              <p:par>
                                <p:cTn id="24" presetID="1" presetClass="entr" presetSubtype="0" fill="hold" grpId="0" nodeType="withEffect">
                                  <p:stCondLst>
                                    <p:cond delay="0"/>
                                  </p:stCondLst>
                                  <p:childTnLst>
                                    <p:set>
                                      <p:cBhvr>
                                        <p:cTn id="25" dur="1" fill="hold">
                                          <p:stCondLst>
                                            <p:cond delay="0"/>
                                          </p:stCondLst>
                                        </p:cTn>
                                        <p:tgtEl>
                                          <p:spTgt spid="36"/>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42"/>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1">
                                            <p:txEl>
                                              <p:pRg st="0" end="0"/>
                                            </p:txEl>
                                          </p:spTgt>
                                        </p:tgtEl>
                                        <p:attrNameLst>
                                          <p:attrName>style.visibility</p:attrName>
                                        </p:attrNameLst>
                                      </p:cBhvr>
                                      <p:to>
                                        <p:strVal val="visible"/>
                                      </p:to>
                                    </p:set>
                                    <p:animEffect transition="in" filter="fade">
                                      <p:cBhvr>
                                        <p:cTn id="32" dur="500"/>
                                        <p:tgtEl>
                                          <p:spTgt spid="41">
                                            <p:txEl>
                                              <p:pRg st="0" end="0"/>
                                            </p:txEl>
                                          </p:spTgt>
                                        </p:tgtEl>
                                      </p:cBhvr>
                                    </p:animEffect>
                                  </p:childTnLst>
                                </p:cTn>
                              </p:par>
                            </p:childTnLst>
                          </p:cTn>
                        </p:par>
                        <p:par>
                          <p:cTn id="33" fill="hold">
                            <p:stCondLst>
                              <p:cond delay="500"/>
                            </p:stCondLst>
                            <p:childTnLst>
                              <p:par>
                                <p:cTn id="34" presetID="10" presetClass="entr" presetSubtype="0" fill="hold" nodeType="afterEffect">
                                  <p:stCondLst>
                                    <p:cond delay="0"/>
                                  </p:stCondLst>
                                  <p:childTnLst>
                                    <p:set>
                                      <p:cBhvr>
                                        <p:cTn id="35" dur="1" fill="hold">
                                          <p:stCondLst>
                                            <p:cond delay="0"/>
                                          </p:stCondLst>
                                        </p:cTn>
                                        <p:tgtEl>
                                          <p:spTgt spid="45"/>
                                        </p:tgtEl>
                                        <p:attrNameLst>
                                          <p:attrName>style.visibility</p:attrName>
                                        </p:attrNameLst>
                                      </p:cBhvr>
                                      <p:to>
                                        <p:strVal val="visible"/>
                                      </p:to>
                                    </p:set>
                                    <p:animEffect transition="in" filter="fade">
                                      <p:cBhvr>
                                        <p:cTn id="36" dur="500"/>
                                        <p:tgtEl>
                                          <p:spTgt spid="45"/>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2" fill="hold" grpId="0" nodeType="click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1+#ppt_w/2"/>
                                          </p:val>
                                        </p:tav>
                                        <p:tav tm="100000">
                                          <p:val>
                                            <p:strVal val="#ppt_x"/>
                                          </p:val>
                                        </p:tav>
                                      </p:tavLst>
                                    </p:anim>
                                    <p:anim calcmode="lin" valueType="num">
                                      <p:cBhvr additive="base">
                                        <p:cTn id="42" dur="500" fill="hold"/>
                                        <p:tgtEl>
                                          <p:spTgt spid="26"/>
                                        </p:tgtEl>
                                        <p:attrNameLst>
                                          <p:attrName>ppt_y</p:attrName>
                                        </p:attrNameLst>
                                      </p:cBhvr>
                                      <p:tavLst>
                                        <p:tav tm="0">
                                          <p:val>
                                            <p:strVal val="#ppt_y"/>
                                          </p:val>
                                        </p:tav>
                                        <p:tav tm="100000">
                                          <p:val>
                                            <p:strVal val="#ppt_y"/>
                                          </p:val>
                                        </p:tav>
                                      </p:tavLst>
                                    </p:anim>
                                  </p:childTnLst>
                                </p:cTn>
                              </p:par>
                              <p:par>
                                <p:cTn id="43" presetID="1" presetClass="exit" presetSubtype="0" fill="hold" nodeType="withEffect">
                                  <p:stCondLst>
                                    <p:cond delay="0"/>
                                  </p:stCondLst>
                                  <p:childTnLst>
                                    <p:set>
                                      <p:cBhvr>
                                        <p:cTn id="44" dur="1" fill="hold">
                                          <p:stCondLst>
                                            <p:cond delay="0"/>
                                          </p:stCondLst>
                                        </p:cTn>
                                        <p:tgtEl>
                                          <p:spTgt spid="45"/>
                                        </p:tgtEl>
                                        <p:attrNameLst>
                                          <p:attrName>style.visibility</p:attrName>
                                        </p:attrNameLst>
                                      </p:cBhvr>
                                      <p:to>
                                        <p:strVal val="hidden"/>
                                      </p:to>
                                    </p:set>
                                  </p:childTnLst>
                                </p:cTn>
                              </p:par>
                            </p:childTnLst>
                          </p:cTn>
                        </p:par>
                        <p:par>
                          <p:cTn id="45" fill="hold">
                            <p:stCondLst>
                              <p:cond delay="500"/>
                            </p:stCondLst>
                            <p:childTnLst>
                              <p:par>
                                <p:cTn id="46" presetID="9" presetClass="emph" presetSubtype="0" grpId="0" nodeType="afterEffect">
                                  <p:stCondLst>
                                    <p:cond delay="0"/>
                                  </p:stCondLst>
                                  <p:childTnLst>
                                    <p:set>
                                      <p:cBhvr rctx="PPT">
                                        <p:cTn id="47" dur="indefinite"/>
                                        <p:tgtEl>
                                          <p:spTgt spid="6"/>
                                        </p:tgtEl>
                                        <p:attrNameLst>
                                          <p:attrName>style.opacity</p:attrName>
                                        </p:attrNameLst>
                                      </p:cBhvr>
                                      <p:to>
                                        <p:strVal val="0.5"/>
                                      </p:to>
                                    </p:set>
                                    <p:animEffect filter="image" prLst="opacity: 0.5">
                                      <p:cBhvr rctx="IE">
                                        <p:cTn id="48" dur="indefinite"/>
                                        <p:tgtEl>
                                          <p:spTgt spid="6"/>
                                        </p:tgtEl>
                                      </p:cBhvr>
                                    </p:animEffect>
                                  </p:childTnLst>
                                </p:cTn>
                              </p:par>
                              <p:par>
                                <p:cTn id="49" presetID="1" presetClass="exit" presetSubtype="0" fill="hold" grpId="1" nodeType="withEffect">
                                  <p:stCondLst>
                                    <p:cond delay="0"/>
                                  </p:stCondLst>
                                  <p:childTnLst>
                                    <p:set>
                                      <p:cBhvr>
                                        <p:cTn id="50" dur="1" fill="hold">
                                          <p:stCondLst>
                                            <p:cond delay="0"/>
                                          </p:stCondLst>
                                        </p:cTn>
                                        <p:tgtEl>
                                          <p:spTgt spid="42"/>
                                        </p:tgtEl>
                                        <p:attrNameLst>
                                          <p:attrName>style.visibility</p:attrName>
                                        </p:attrNameLst>
                                      </p:cBhvr>
                                      <p:to>
                                        <p:strVal val="hidden"/>
                                      </p:to>
                                    </p:set>
                                  </p:childTnLst>
                                </p:cTn>
                              </p:par>
                              <p:par>
                                <p:cTn id="51" presetID="1" presetClass="exit" presetSubtype="0" fill="hold" grpId="1" nodeType="withEffect">
                                  <p:stCondLst>
                                    <p:cond delay="0"/>
                                  </p:stCondLst>
                                  <p:childTnLst>
                                    <p:set>
                                      <p:cBhvr>
                                        <p:cTn id="52" dur="1" fill="hold">
                                          <p:stCondLst>
                                            <p:cond delay="0"/>
                                          </p:stCondLst>
                                        </p:cTn>
                                        <p:tgtEl>
                                          <p:spTgt spid="36"/>
                                        </p:tgtEl>
                                        <p:attrNameLst>
                                          <p:attrName>style.visibility</p:attrName>
                                        </p:attrNameLst>
                                      </p:cBhvr>
                                      <p:to>
                                        <p:strVal val="hidden"/>
                                      </p:to>
                                    </p:set>
                                  </p:childTnLst>
                                </p:cTn>
                              </p:par>
                              <p:par>
                                <p:cTn id="53" presetID="1" presetClass="entr" presetSubtype="0" fill="hold" grpId="0" nodeType="withEffect">
                                  <p:stCondLst>
                                    <p:cond delay="0"/>
                                  </p:stCondLst>
                                  <p:childTnLst>
                                    <p:set>
                                      <p:cBhvr>
                                        <p:cTn id="54" dur="1" fill="hold">
                                          <p:stCondLst>
                                            <p:cond delay="0"/>
                                          </p:stCondLst>
                                        </p:cTn>
                                        <p:tgtEl>
                                          <p:spTgt spid="37"/>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3"/>
                                        </p:tgtEl>
                                        <p:attrNameLst>
                                          <p:attrName>style.visibility</p:attrName>
                                        </p:attrNameLst>
                                      </p:cBhvr>
                                      <p:to>
                                        <p:strVal val="visible"/>
                                      </p:to>
                                    </p:set>
                                  </p:childTnLst>
                                </p:cTn>
                              </p:par>
                            </p:childTnLst>
                          </p:cTn>
                        </p:par>
                        <p:par>
                          <p:cTn id="57" fill="hold">
                            <p:stCondLst>
                              <p:cond delay="500"/>
                            </p:stCondLst>
                            <p:childTnLst>
                              <p:par>
                                <p:cTn id="58" presetID="10" presetClass="entr" presetSubtype="0" fill="hold" nodeType="afterEffect">
                                  <p:stCondLst>
                                    <p:cond delay="0"/>
                                  </p:stCondLst>
                                  <p:childTnLst>
                                    <p:set>
                                      <p:cBhvr>
                                        <p:cTn id="59" dur="1" fill="hold">
                                          <p:stCondLst>
                                            <p:cond delay="0"/>
                                          </p:stCondLst>
                                        </p:cTn>
                                        <p:tgtEl>
                                          <p:spTgt spid="45"/>
                                        </p:tgtEl>
                                        <p:attrNameLst>
                                          <p:attrName>style.visibility</p:attrName>
                                        </p:attrNameLst>
                                      </p:cBhvr>
                                      <p:to>
                                        <p:strVal val="visible"/>
                                      </p:to>
                                    </p:set>
                                    <p:animEffect transition="in" filter="fade">
                                      <p:cBhvr>
                                        <p:cTn id="60" dur="500"/>
                                        <p:tgtEl>
                                          <p:spTgt spid="45"/>
                                        </p:tgtEl>
                                      </p:cBhvr>
                                    </p:animEffect>
                                  </p:childTnLst>
                                </p:cTn>
                              </p:par>
                            </p:childTnLst>
                          </p:cTn>
                        </p:par>
                      </p:childTnLst>
                    </p:cTn>
                  </p:par>
                  <p:par>
                    <p:cTn id="61" fill="hold">
                      <p:stCondLst>
                        <p:cond delay="indefinite"/>
                      </p:stCondLst>
                      <p:childTnLst>
                        <p:par>
                          <p:cTn id="62" fill="hold">
                            <p:stCondLst>
                              <p:cond delay="0"/>
                            </p:stCondLst>
                            <p:childTnLst>
                              <p:par>
                                <p:cTn id="63" presetID="2" presetClass="entr" presetSubtype="2" fill="hold" grpId="0" nodeType="click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1+#ppt_w/2"/>
                                          </p:val>
                                        </p:tav>
                                        <p:tav tm="100000">
                                          <p:val>
                                            <p:strVal val="#ppt_x"/>
                                          </p:val>
                                        </p:tav>
                                      </p:tavLst>
                                    </p:anim>
                                    <p:anim calcmode="lin" valueType="num">
                                      <p:cBhvr additive="base">
                                        <p:cTn id="66" dur="500" fill="hold"/>
                                        <p:tgtEl>
                                          <p:spTgt spid="27"/>
                                        </p:tgtEl>
                                        <p:attrNameLst>
                                          <p:attrName>ppt_y</p:attrName>
                                        </p:attrNameLst>
                                      </p:cBhvr>
                                      <p:tavLst>
                                        <p:tav tm="0">
                                          <p:val>
                                            <p:strVal val="#ppt_y"/>
                                          </p:val>
                                        </p:tav>
                                        <p:tav tm="100000">
                                          <p:val>
                                            <p:strVal val="#ppt_y"/>
                                          </p:val>
                                        </p:tav>
                                      </p:tavLst>
                                    </p:anim>
                                  </p:childTnLst>
                                </p:cTn>
                              </p:par>
                              <p:par>
                                <p:cTn id="67" presetID="1" presetClass="exit" presetSubtype="0" fill="hold" nodeType="withEffect">
                                  <p:stCondLst>
                                    <p:cond delay="0"/>
                                  </p:stCondLst>
                                  <p:childTnLst>
                                    <p:set>
                                      <p:cBhvr>
                                        <p:cTn id="68" dur="1" fill="hold">
                                          <p:stCondLst>
                                            <p:cond delay="0"/>
                                          </p:stCondLst>
                                        </p:cTn>
                                        <p:tgtEl>
                                          <p:spTgt spid="45"/>
                                        </p:tgtEl>
                                        <p:attrNameLst>
                                          <p:attrName>style.visibility</p:attrName>
                                        </p:attrNameLst>
                                      </p:cBhvr>
                                      <p:to>
                                        <p:strVal val="hidden"/>
                                      </p:to>
                                    </p:set>
                                  </p:childTnLst>
                                </p:cTn>
                              </p:par>
                            </p:childTnLst>
                          </p:cTn>
                        </p:par>
                        <p:par>
                          <p:cTn id="69" fill="hold">
                            <p:stCondLst>
                              <p:cond delay="500"/>
                            </p:stCondLst>
                            <p:childTnLst>
                              <p:par>
                                <p:cTn id="70" presetID="9" presetClass="emph" presetSubtype="0" grpId="0" nodeType="afterEffect">
                                  <p:stCondLst>
                                    <p:cond delay="0"/>
                                  </p:stCondLst>
                                  <p:childTnLst>
                                    <p:set>
                                      <p:cBhvr rctx="PPT">
                                        <p:cTn id="71" dur="indefinite"/>
                                        <p:tgtEl>
                                          <p:spTgt spid="7"/>
                                        </p:tgtEl>
                                        <p:attrNameLst>
                                          <p:attrName>style.opacity</p:attrName>
                                        </p:attrNameLst>
                                      </p:cBhvr>
                                      <p:to>
                                        <p:strVal val="0.5"/>
                                      </p:to>
                                    </p:set>
                                    <p:animEffect filter="image" prLst="opacity: 0.5">
                                      <p:cBhvr rctx="IE">
                                        <p:cTn id="72" dur="indefinite"/>
                                        <p:tgtEl>
                                          <p:spTgt spid="7"/>
                                        </p:tgtEl>
                                      </p:cBhvr>
                                    </p:animEffect>
                                  </p:childTnLst>
                                </p:cTn>
                              </p:par>
                              <p:par>
                                <p:cTn id="73" presetID="1" presetClass="exit" presetSubtype="0" fill="hold" grpId="1" nodeType="withEffect">
                                  <p:stCondLst>
                                    <p:cond delay="0"/>
                                  </p:stCondLst>
                                  <p:childTnLst>
                                    <p:set>
                                      <p:cBhvr>
                                        <p:cTn id="74" dur="1" fill="hold">
                                          <p:stCondLst>
                                            <p:cond delay="0"/>
                                          </p:stCondLst>
                                        </p:cTn>
                                        <p:tgtEl>
                                          <p:spTgt spid="37"/>
                                        </p:tgtEl>
                                        <p:attrNameLst>
                                          <p:attrName>style.visibility</p:attrName>
                                        </p:attrNameLst>
                                      </p:cBhvr>
                                      <p:to>
                                        <p:strVal val="hidden"/>
                                      </p:to>
                                    </p:set>
                                  </p:childTnLst>
                                </p:cTn>
                              </p:par>
                              <p:par>
                                <p:cTn id="75" presetID="1" presetClass="exit" presetSubtype="0" fill="hold" grpId="1" nodeType="withEffect">
                                  <p:stCondLst>
                                    <p:cond delay="0"/>
                                  </p:stCondLst>
                                  <p:childTnLst>
                                    <p:set>
                                      <p:cBhvr>
                                        <p:cTn id="76" dur="1" fill="hold">
                                          <p:stCondLst>
                                            <p:cond delay="0"/>
                                          </p:stCondLst>
                                        </p:cTn>
                                        <p:tgtEl>
                                          <p:spTgt spid="43"/>
                                        </p:tgtEl>
                                        <p:attrNameLst>
                                          <p:attrName>style.visibility</p:attrName>
                                        </p:attrNameLst>
                                      </p:cBhvr>
                                      <p:to>
                                        <p:strVal val="hidden"/>
                                      </p:to>
                                    </p:set>
                                  </p:childTnLst>
                                </p:cTn>
                              </p:par>
                              <p:par>
                                <p:cTn id="77" presetID="1" presetClass="entr" presetSubtype="0" fill="hold" grpId="0" nodeType="withEffect">
                                  <p:stCondLst>
                                    <p:cond delay="0"/>
                                  </p:stCondLst>
                                  <p:childTnLst>
                                    <p:set>
                                      <p:cBhvr>
                                        <p:cTn id="78" dur="1" fill="hold">
                                          <p:stCondLst>
                                            <p:cond delay="0"/>
                                          </p:stCondLst>
                                        </p:cTn>
                                        <p:tgtEl>
                                          <p:spTgt spid="38"/>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44"/>
                                        </p:tgtEl>
                                        <p:attrNameLst>
                                          <p:attrName>style.visibility</p:attrName>
                                        </p:attrNameLst>
                                      </p:cBhvr>
                                      <p:to>
                                        <p:strVal val="visible"/>
                                      </p:to>
                                    </p:set>
                                  </p:childTnLst>
                                </p:cTn>
                              </p:par>
                            </p:childTnLst>
                          </p:cTn>
                        </p:par>
                        <p:par>
                          <p:cTn id="81" fill="hold">
                            <p:stCondLst>
                              <p:cond delay="500"/>
                            </p:stCondLst>
                            <p:childTnLst>
                              <p:par>
                                <p:cTn id="82" presetID="10" presetClass="entr" presetSubtype="0" fill="hold" nodeType="afterEffect">
                                  <p:stCondLst>
                                    <p:cond delay="0"/>
                                  </p:stCondLst>
                                  <p:childTnLst>
                                    <p:set>
                                      <p:cBhvr>
                                        <p:cTn id="83" dur="1" fill="hold">
                                          <p:stCondLst>
                                            <p:cond delay="0"/>
                                          </p:stCondLst>
                                        </p:cTn>
                                        <p:tgtEl>
                                          <p:spTgt spid="45"/>
                                        </p:tgtEl>
                                        <p:attrNameLst>
                                          <p:attrName>style.visibility</p:attrName>
                                        </p:attrNameLst>
                                      </p:cBhvr>
                                      <p:to>
                                        <p:strVal val="visible"/>
                                      </p:to>
                                    </p:set>
                                    <p:animEffect transition="in" filter="fade">
                                      <p:cBhvr>
                                        <p:cTn id="84" dur="500"/>
                                        <p:tgtEl>
                                          <p:spTgt spid="45"/>
                                        </p:tgtEl>
                                      </p:cBhvr>
                                    </p:animEffect>
                                  </p:childTnLst>
                                </p:cTn>
                              </p:par>
                            </p:childTnLst>
                          </p:cTn>
                        </p:par>
                      </p:childTnLst>
                    </p:cTn>
                  </p:par>
                  <p:par>
                    <p:cTn id="85" fill="hold">
                      <p:stCondLst>
                        <p:cond delay="indefinite"/>
                      </p:stCondLst>
                      <p:childTnLst>
                        <p:par>
                          <p:cTn id="86" fill="hold">
                            <p:stCondLst>
                              <p:cond delay="0"/>
                            </p:stCondLst>
                            <p:childTnLst>
                              <p:par>
                                <p:cTn id="87" presetID="2" presetClass="entr" presetSubtype="2" fill="hold" grpId="0" nodeType="click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additive="base">
                                        <p:cTn id="89" dur="500" fill="hold"/>
                                        <p:tgtEl>
                                          <p:spTgt spid="28"/>
                                        </p:tgtEl>
                                        <p:attrNameLst>
                                          <p:attrName>ppt_x</p:attrName>
                                        </p:attrNameLst>
                                      </p:cBhvr>
                                      <p:tavLst>
                                        <p:tav tm="0">
                                          <p:val>
                                            <p:strVal val="1+#ppt_w/2"/>
                                          </p:val>
                                        </p:tav>
                                        <p:tav tm="100000">
                                          <p:val>
                                            <p:strVal val="#ppt_x"/>
                                          </p:val>
                                        </p:tav>
                                      </p:tavLst>
                                    </p:anim>
                                    <p:anim calcmode="lin" valueType="num">
                                      <p:cBhvr additive="base">
                                        <p:cTn id="90" dur="500" fill="hold"/>
                                        <p:tgtEl>
                                          <p:spTgt spid="28"/>
                                        </p:tgtEl>
                                        <p:attrNameLst>
                                          <p:attrName>ppt_y</p:attrName>
                                        </p:attrNameLst>
                                      </p:cBhvr>
                                      <p:tavLst>
                                        <p:tav tm="0">
                                          <p:val>
                                            <p:strVal val="#ppt_y"/>
                                          </p:val>
                                        </p:tav>
                                        <p:tav tm="100000">
                                          <p:val>
                                            <p:strVal val="#ppt_y"/>
                                          </p:val>
                                        </p:tav>
                                      </p:tavLst>
                                    </p:anim>
                                  </p:childTnLst>
                                </p:cTn>
                              </p:par>
                              <p:par>
                                <p:cTn id="91" presetID="1" presetClass="exit" presetSubtype="0" fill="hold" nodeType="withEffect">
                                  <p:stCondLst>
                                    <p:cond delay="0"/>
                                  </p:stCondLst>
                                  <p:childTnLst>
                                    <p:set>
                                      <p:cBhvr>
                                        <p:cTn id="92" dur="1" fill="hold">
                                          <p:stCondLst>
                                            <p:cond delay="0"/>
                                          </p:stCondLst>
                                        </p:cTn>
                                        <p:tgtEl>
                                          <p:spTgt spid="45"/>
                                        </p:tgtEl>
                                        <p:attrNameLst>
                                          <p:attrName>style.visibility</p:attrName>
                                        </p:attrNameLst>
                                      </p:cBhvr>
                                      <p:to>
                                        <p:strVal val="hidden"/>
                                      </p:to>
                                    </p:set>
                                  </p:childTnLst>
                                </p:cTn>
                              </p:par>
                            </p:childTnLst>
                          </p:cTn>
                        </p:par>
                        <p:par>
                          <p:cTn id="93" fill="hold">
                            <p:stCondLst>
                              <p:cond delay="500"/>
                            </p:stCondLst>
                            <p:childTnLst>
                              <p:par>
                                <p:cTn id="94" presetID="9" presetClass="emph" presetSubtype="0" grpId="0" nodeType="afterEffect">
                                  <p:stCondLst>
                                    <p:cond delay="0"/>
                                  </p:stCondLst>
                                  <p:childTnLst>
                                    <p:set>
                                      <p:cBhvr rctx="PPT">
                                        <p:cTn id="95" dur="indefinite"/>
                                        <p:tgtEl>
                                          <p:spTgt spid="22"/>
                                        </p:tgtEl>
                                        <p:attrNameLst>
                                          <p:attrName>style.opacity</p:attrName>
                                        </p:attrNameLst>
                                      </p:cBhvr>
                                      <p:to>
                                        <p:strVal val="0.5"/>
                                      </p:to>
                                    </p:set>
                                    <p:animEffect filter="image" prLst="opacity: 0.5">
                                      <p:cBhvr rctx="IE">
                                        <p:cTn id="96" dur="indefinite"/>
                                        <p:tgtEl>
                                          <p:spTgt spid="22"/>
                                        </p:tgtEl>
                                      </p:cBhvr>
                                    </p:animEffect>
                                  </p:childTnLst>
                                </p:cTn>
                              </p:par>
                              <p:par>
                                <p:cTn id="97" presetID="1" presetClass="exit" presetSubtype="0" fill="hold" grpId="1" nodeType="withEffect">
                                  <p:stCondLst>
                                    <p:cond delay="0"/>
                                  </p:stCondLst>
                                  <p:childTnLst>
                                    <p:set>
                                      <p:cBhvr>
                                        <p:cTn id="98" dur="1" fill="hold">
                                          <p:stCondLst>
                                            <p:cond delay="0"/>
                                          </p:stCondLst>
                                        </p:cTn>
                                        <p:tgtEl>
                                          <p:spTgt spid="38"/>
                                        </p:tgtEl>
                                        <p:attrNameLst>
                                          <p:attrName>style.visibility</p:attrName>
                                        </p:attrNameLst>
                                      </p:cBhvr>
                                      <p:to>
                                        <p:strVal val="hidden"/>
                                      </p:to>
                                    </p:set>
                                  </p:childTnLst>
                                </p:cTn>
                              </p:par>
                              <p:par>
                                <p:cTn id="99" presetID="1" presetClass="exit" presetSubtype="0" fill="hold" grpId="1" nodeType="withEffect">
                                  <p:stCondLst>
                                    <p:cond delay="0"/>
                                  </p:stCondLst>
                                  <p:childTnLst>
                                    <p:set>
                                      <p:cBhvr>
                                        <p:cTn id="100" dur="1" fill="hold">
                                          <p:stCondLst>
                                            <p:cond delay="0"/>
                                          </p:stCondLst>
                                        </p:cTn>
                                        <p:tgtEl>
                                          <p:spTgt spid="44"/>
                                        </p:tgtEl>
                                        <p:attrNameLst>
                                          <p:attrName>style.visibility</p:attrName>
                                        </p:attrNameLst>
                                      </p:cBhvr>
                                      <p:to>
                                        <p:strVal val="hidden"/>
                                      </p:to>
                                    </p:set>
                                  </p:childTnLst>
                                </p:cTn>
                              </p:par>
                              <p:par>
                                <p:cTn id="101" presetID="1" presetClass="entr" presetSubtype="0" fill="hold" grpId="0" nodeType="withEffect">
                                  <p:stCondLst>
                                    <p:cond delay="0"/>
                                  </p:stCondLst>
                                  <p:childTnLst>
                                    <p:set>
                                      <p:cBhvr>
                                        <p:cTn id="102" dur="1" fill="hold">
                                          <p:stCondLst>
                                            <p:cond delay="0"/>
                                          </p:stCondLst>
                                        </p:cTn>
                                        <p:tgtEl>
                                          <p:spTgt spid="39"/>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40"/>
                                        </p:tgtEl>
                                        <p:attrNameLst>
                                          <p:attrName>style.visibility</p:attrName>
                                        </p:attrNameLst>
                                      </p:cBhvr>
                                      <p:to>
                                        <p:strVal val="visible"/>
                                      </p:to>
                                    </p:set>
                                  </p:childTnLst>
                                </p:cTn>
                              </p:par>
                              <p:par>
                                <p:cTn id="105" presetID="1" presetClass="entr" presetSubtype="0" fill="hold" nodeType="withEffect">
                                  <p:stCondLst>
                                    <p:cond delay="0"/>
                                  </p:stCondLst>
                                  <p:childTnLst>
                                    <p:set>
                                      <p:cBhvr>
                                        <p:cTn id="106" dur="1" fill="hold">
                                          <p:stCondLst>
                                            <p:cond delay="0"/>
                                          </p:stCondLst>
                                        </p:cTn>
                                        <p:tgtEl>
                                          <p:spTgt spid="40">
                                            <p:txEl>
                                              <p:pRg st="0" end="0"/>
                                            </p:txEl>
                                          </p:spTgt>
                                        </p:tgtEl>
                                        <p:attrNameLst>
                                          <p:attrName>style.visibility</p:attrName>
                                        </p:attrNameLst>
                                      </p:cBhvr>
                                      <p:to>
                                        <p:strVal val="visible"/>
                                      </p:to>
                                    </p:set>
                                  </p:childTnLst>
                                </p:cTn>
                              </p:par>
                            </p:childTnLst>
                          </p:cTn>
                        </p:par>
                        <p:par>
                          <p:cTn id="107" fill="hold">
                            <p:stCondLst>
                              <p:cond delay="500"/>
                            </p:stCondLst>
                            <p:childTnLst>
                              <p:par>
                                <p:cTn id="108" presetID="10" presetClass="entr" presetSubtype="0" fill="hold" nodeType="afterEffect">
                                  <p:stCondLst>
                                    <p:cond delay="0"/>
                                  </p:stCondLst>
                                  <p:childTnLst>
                                    <p:set>
                                      <p:cBhvr>
                                        <p:cTn id="109" dur="1" fill="hold">
                                          <p:stCondLst>
                                            <p:cond delay="0"/>
                                          </p:stCondLst>
                                        </p:cTn>
                                        <p:tgtEl>
                                          <p:spTgt spid="13"/>
                                        </p:tgtEl>
                                        <p:attrNameLst>
                                          <p:attrName>style.visibility</p:attrName>
                                        </p:attrNameLst>
                                      </p:cBhvr>
                                      <p:to>
                                        <p:strVal val="visible"/>
                                      </p:to>
                                    </p:set>
                                    <p:animEffect transition="in" filter="fade">
                                      <p:cBhvr>
                                        <p:cTn id="110" dur="500"/>
                                        <p:tgtEl>
                                          <p:spTgt spid="13"/>
                                        </p:tgtEl>
                                      </p:cBhvr>
                                    </p:animEffect>
                                  </p:childTnLst>
                                </p:cTn>
                              </p:par>
                            </p:childTnLst>
                          </p:cTn>
                        </p:par>
                      </p:childTnLst>
                    </p:cTn>
                  </p:par>
                  <p:par>
                    <p:cTn id="111" fill="hold">
                      <p:stCondLst>
                        <p:cond delay="indefinite"/>
                      </p:stCondLst>
                      <p:childTnLst>
                        <p:par>
                          <p:cTn id="112" fill="hold">
                            <p:stCondLst>
                              <p:cond delay="0"/>
                            </p:stCondLst>
                            <p:childTnLst>
                              <p:par>
                                <p:cTn id="113" presetID="3" presetClass="emph" presetSubtype="2" fill="hold" nodeType="clickEffect">
                                  <p:stCondLst>
                                    <p:cond delay="0"/>
                                  </p:stCondLst>
                                  <p:childTnLst>
                                    <p:animClr clrSpc="rgb" dir="cw">
                                      <p:cBhvr override="childStyle">
                                        <p:cTn id="114" dur="2000" fill="hold"/>
                                        <p:tgtEl>
                                          <p:spTgt spid="40">
                                            <p:txEl>
                                              <p:pRg st="0" end="0"/>
                                            </p:txEl>
                                          </p:spTgt>
                                        </p:tgtEl>
                                        <p:attrNameLst>
                                          <p:attrName>style.color</p:attrName>
                                        </p:attrNameLst>
                                      </p:cBhvr>
                                      <p:to>
                                        <a:schemeClr val="tx1"/>
                                      </p:to>
                                    </p:animClr>
                                  </p:childTnLst>
                                </p:cTn>
                              </p:par>
                              <p:par>
                                <p:cTn id="115" presetID="1" presetClass="exit" presetSubtype="0" fill="hold" nodeType="withEffect">
                                  <p:stCondLst>
                                    <p:cond delay="0"/>
                                  </p:stCondLst>
                                  <p:childTnLst>
                                    <p:set>
                                      <p:cBhvr>
                                        <p:cTn id="116" dur="1" fill="hold">
                                          <p:stCondLst>
                                            <p:cond delay="0"/>
                                          </p:stCondLst>
                                        </p:cTn>
                                        <p:tgtEl>
                                          <p:spTgt spid="13"/>
                                        </p:tgtEl>
                                        <p:attrNameLst>
                                          <p:attrName>style.visibility</p:attrName>
                                        </p:attrNameLst>
                                      </p:cBhvr>
                                      <p:to>
                                        <p:strVal val="hidden"/>
                                      </p:to>
                                    </p:set>
                                  </p:childTnLst>
                                </p:cTn>
                              </p:par>
                              <p:par>
                                <p:cTn id="117" presetID="1" presetClass="exit" presetSubtype="0" fill="hold" grpId="1" nodeType="withEffect">
                                  <p:stCondLst>
                                    <p:cond delay="0"/>
                                  </p:stCondLst>
                                  <p:childTnLst>
                                    <p:set>
                                      <p:cBhvr>
                                        <p:cTn id="118" dur="1" fill="hold">
                                          <p:stCondLst>
                                            <p:cond delay="0"/>
                                          </p:stCondLst>
                                        </p:cTn>
                                        <p:tgtEl>
                                          <p:spTgt spid="41">
                                            <p:txEl>
                                              <p:pRg st="0" end="0"/>
                                            </p:txEl>
                                          </p:spTgt>
                                        </p:tgtEl>
                                        <p:attrNameLst>
                                          <p:attrName>style.visibility</p:attrName>
                                        </p:attrNameLst>
                                      </p:cBhvr>
                                      <p:to>
                                        <p:strVal val="hidden"/>
                                      </p:to>
                                    </p:set>
                                  </p:childTnLst>
                                </p:cTn>
                              </p:par>
                              <p:par>
                                <p:cTn id="119" presetID="1" presetClass="exit" presetSubtype="0" fill="hold" grpId="1" nodeType="withEffect">
                                  <p:stCondLst>
                                    <p:cond delay="0"/>
                                  </p:stCondLst>
                                  <p:childTnLst>
                                    <p:set>
                                      <p:cBhvr>
                                        <p:cTn id="120" dur="1" fill="hold">
                                          <p:stCondLst>
                                            <p:cond delay="0"/>
                                          </p:stCondLst>
                                        </p:cTn>
                                        <p:tgtEl>
                                          <p:spTgt spid="34"/>
                                        </p:tgtEl>
                                        <p:attrNameLst>
                                          <p:attrName>style.visibility</p:attrName>
                                        </p:attrNameLst>
                                      </p:cBhvr>
                                      <p:to>
                                        <p:strVal val="hidden"/>
                                      </p:to>
                                    </p:set>
                                  </p:childTnLst>
                                </p:cTn>
                              </p:par>
                              <p:par>
                                <p:cTn id="121" presetID="1" presetClass="exit" presetSubtype="0" fill="hold" grpId="2" nodeType="withEffect">
                                  <p:stCondLst>
                                    <p:cond delay="0"/>
                                  </p:stCondLst>
                                  <p:childTnLst>
                                    <p:set>
                                      <p:cBhvr>
                                        <p:cTn id="122" dur="1" fill="hold">
                                          <p:stCondLst>
                                            <p:cond delay="0"/>
                                          </p:stCondLst>
                                        </p:cTn>
                                        <p:tgtEl>
                                          <p:spTgt spid="3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22" grpId="0" animBg="1"/>
      <p:bldP spid="25" grpId="0" animBg="1"/>
      <p:bldP spid="26" grpId="0" animBg="1"/>
      <p:bldP spid="27" grpId="0" animBg="1"/>
      <p:bldP spid="28" grpId="0" animBg="1"/>
      <p:bldP spid="33" grpId="0" animBg="1"/>
      <p:bldP spid="33" grpId="1" animBg="1"/>
      <p:bldP spid="33" grpId="2" animBg="1"/>
      <p:bldP spid="34" grpId="0"/>
      <p:bldP spid="34" grpId="1"/>
      <p:bldP spid="36" grpId="0" animBg="1"/>
      <p:bldP spid="36" grpId="1" animBg="1"/>
      <p:bldP spid="37" grpId="0" animBg="1"/>
      <p:bldP spid="37" grpId="1" animBg="1"/>
      <p:bldP spid="38" grpId="0" animBg="1"/>
      <p:bldP spid="38" grpId="1" animBg="1"/>
      <p:bldP spid="39" grpId="0" animBg="1"/>
      <p:bldP spid="40" grpId="0"/>
      <p:bldP spid="41" grpId="0" build="allAtOnce"/>
      <p:bldP spid="41" grpId="1" build="allAtOnce"/>
      <p:bldP spid="42" grpId="0"/>
      <p:bldP spid="42" grpId="1"/>
      <p:bldP spid="43" grpId="0"/>
      <p:bldP spid="43" grpId="1"/>
      <p:bldP spid="44" grpId="0"/>
      <p:bldP spid="44"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rmAutofit lnSpcReduction="10000"/>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657E7479-A17A-4BFD-B497-E7D9DEAE79DE}" type="slidenum">
              <a:rPr kumimoji="0" lang="en-US" sz="3600" b="0" i="0" u="none" strike="noStrike" kern="1200" cap="none" spc="0" normalizeH="0" baseline="0" noProof="0" smtClean="0">
                <a:ln>
                  <a:noFill/>
                </a:ln>
                <a:solidFill>
                  <a:srgbClr val="44546A">
                    <a:lumMod val="60000"/>
                    <a:lumOff val="40000"/>
                  </a:srgbClr>
                </a:solidFill>
                <a:effectLst/>
                <a:uLnTx/>
                <a:uFillTx/>
                <a:latin typeface="Century Schoolbook" panose="020406040505050203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11</a:t>
            </a:fld>
            <a:endParaRPr kumimoji="0" lang="en-US" sz="3600" b="0" i="0" u="none" strike="noStrike" kern="1200" cap="none" spc="0" normalizeH="0" baseline="0" noProof="0">
              <a:ln>
                <a:noFill/>
              </a:ln>
              <a:solidFill>
                <a:srgbClr val="44546A">
                  <a:lumMod val="60000"/>
                  <a:lumOff val="40000"/>
                </a:srgbClr>
              </a:solidFill>
              <a:effectLst/>
              <a:uLnTx/>
              <a:uFillTx/>
              <a:latin typeface="Century Schoolbook" panose="02040604050505020304"/>
              <a:ea typeface="+mn-ea"/>
              <a:cs typeface="+mn-cs"/>
            </a:endParaRPr>
          </a:p>
        </p:txBody>
      </p:sp>
      <p:sp>
        <p:nvSpPr>
          <p:cNvPr id="8" name="Title 1"/>
          <p:cNvSpPr>
            <a:spLocks noGrp="1"/>
          </p:cNvSpPr>
          <p:nvPr>
            <p:ph type="title"/>
          </p:nvPr>
        </p:nvSpPr>
        <p:spPr>
          <a:xfrm>
            <a:off x="1261872" y="365760"/>
            <a:ext cx="9692640" cy="1325562"/>
          </a:xfrm>
        </p:spPr>
        <p:txBody>
          <a:bodyPr/>
          <a:lstStyle/>
          <a:p>
            <a:r>
              <a:rPr lang="en-US" dirty="0" smtClean="0"/>
              <a:t>Definitions</a:t>
            </a:r>
            <a:endParaRPr lang="en-US" dirty="0"/>
          </a:p>
        </p:txBody>
      </p:sp>
      <mc:AlternateContent xmlns:mc="http://schemas.openxmlformats.org/markup-compatibility/2006" xmlns:a14="http://schemas.microsoft.com/office/drawing/2010/main">
        <mc:Choice Requires="a14">
          <p:sp>
            <p:nvSpPr>
              <p:cNvPr id="9" name="Content Placeholder 2"/>
              <p:cNvSpPr>
                <a:spLocks noGrp="1"/>
              </p:cNvSpPr>
              <p:nvPr>
                <p:ph idx="1"/>
              </p:nvPr>
            </p:nvSpPr>
            <p:spPr>
              <a:xfrm>
                <a:off x="1261872" y="1828800"/>
                <a:ext cx="8595360" cy="4351337"/>
              </a:xfrm>
            </p:spPr>
            <p:txBody>
              <a:bodyPr/>
              <a:lstStyle/>
              <a:p>
                <a14:m>
                  <m:oMath xmlns:m="http://schemas.openxmlformats.org/officeDocument/2006/math">
                    <m:r>
                      <a:rPr lang="en-US" sz="2400" b="0" i="1" smtClean="0">
                        <a:latin typeface="Cambria Math" panose="02040503050406030204" pitchFamily="18" charset="0"/>
                      </a:rPr>
                      <m:t>𝑊</m:t>
                    </m:r>
                  </m:oMath>
                </a14:m>
                <a:r>
                  <a:rPr lang="en-US" sz="2400" dirty="0" smtClean="0"/>
                  <a:t> : the sliding window at time </a:t>
                </a:r>
                <a14:m>
                  <m:oMath xmlns:m="http://schemas.openxmlformats.org/officeDocument/2006/math">
                    <m:r>
                      <a:rPr lang="en-US" sz="2400" b="0" i="1" smtClean="0">
                        <a:latin typeface="Cambria Math" panose="02040503050406030204" pitchFamily="18" charset="0"/>
                      </a:rPr>
                      <m:t>𝑡</m:t>
                    </m:r>
                  </m:oMath>
                </a14:m>
                <a:endParaRPr lang="en-US" sz="2400" dirty="0" smtClean="0"/>
              </a:p>
              <a:p>
                <a14:m>
                  <m:oMath xmlns:m="http://schemas.openxmlformats.org/officeDocument/2006/math">
                    <m:r>
                      <a:rPr lang="en-US" sz="2400" b="0" i="1" smtClean="0">
                        <a:latin typeface="Cambria Math" panose="02040503050406030204" pitchFamily="18" charset="0"/>
                      </a:rPr>
                      <m:t>𝑓</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𝑥</m:t>
                        </m:r>
                        <m:r>
                          <a:rPr lang="en-US" sz="2400" b="0" i="1" smtClean="0">
                            <a:latin typeface="Cambria Math" panose="02040503050406030204" pitchFamily="18" charset="0"/>
                          </a:rPr>
                          <m:t>,</m:t>
                        </m:r>
                        <m:r>
                          <a:rPr lang="en-US" sz="2400" b="0" i="1" smtClean="0">
                            <a:latin typeface="Cambria Math" panose="02040503050406030204" pitchFamily="18" charset="0"/>
                          </a:rPr>
                          <m:t>𝛽</m:t>
                        </m:r>
                      </m:e>
                    </m:d>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𝑥</m:t>
                        </m:r>
                      </m:e>
                      <m:sup>
                        <m:r>
                          <a:rPr lang="en-US" sz="2400" b="0" i="1" smtClean="0">
                            <a:latin typeface="Cambria Math" panose="02040503050406030204" pitchFamily="18" charset="0"/>
                          </a:rPr>
                          <m:t>𝑇</m:t>
                        </m:r>
                      </m:sup>
                    </m:sSup>
                    <m:r>
                      <a:rPr lang="en-US" sz="2400" b="0" i="1" smtClean="0">
                        <a:latin typeface="Cambria Math" panose="02040503050406030204" pitchFamily="18" charset="0"/>
                      </a:rPr>
                      <m:t>𝛽</m:t>
                    </m:r>
                  </m:oMath>
                </a14:m>
                <a:r>
                  <a:rPr lang="en-US" sz="2400" dirty="0" smtClean="0"/>
                  <a:t> : linear function</a:t>
                </a:r>
              </a:p>
              <a:p>
                <a14:m>
                  <m:oMath xmlns:m="http://schemas.openxmlformats.org/officeDocument/2006/math">
                    <m:r>
                      <m:rPr>
                        <m:nor/>
                      </m:rPr>
                      <a:rPr lang="en-US" sz="2400" dirty="0">
                        <a:latin typeface="Cambria Math" panose="02040503050406030204" pitchFamily="18" charset="0"/>
                        <a:ea typeface="Cambria Math" panose="02040503050406030204" pitchFamily="18" charset="0"/>
                      </a:rPr>
                      <m:t>𝓁</m:t>
                    </m:r>
                    <m:r>
                      <m:rPr>
                        <m:nor/>
                      </m:rPr>
                      <a:rPr lang="en-US" sz="2400" b="0" i="0" dirty="0" smtClean="0">
                        <a:latin typeface="Cambria Math" panose="02040503050406030204" pitchFamily="18" charset="0"/>
                        <a:ea typeface="Cambria Math" panose="02040503050406030204" pitchFamily="18" charset="0"/>
                      </a:rPr>
                      <m:t>(</m:t>
                    </m:r>
                    <m:r>
                      <a:rPr lang="en-US" sz="2400" b="0" i="1" dirty="0" smtClean="0">
                        <a:latin typeface="Cambria Math" panose="02040503050406030204" pitchFamily="18" charset="0"/>
                        <a:ea typeface="Cambria Math" panose="02040503050406030204" pitchFamily="18" charset="0"/>
                      </a:rPr>
                      <m:t>∙</m:t>
                    </m:r>
                    <m:r>
                      <m:rPr>
                        <m:nor/>
                      </m:rPr>
                      <a:rPr lang="en-US" sz="2400" b="0" i="0" dirty="0" smtClean="0">
                        <a:latin typeface="Cambria Math" panose="02040503050406030204" pitchFamily="18" charset="0"/>
                        <a:ea typeface="Cambria Math" panose="02040503050406030204" pitchFamily="18" charset="0"/>
                      </a:rPr>
                      <m:t>,</m:t>
                    </m:r>
                    <m:r>
                      <a:rPr lang="en-US" sz="2400" b="0" i="1" dirty="0" smtClean="0">
                        <a:latin typeface="Cambria Math" panose="02040503050406030204" pitchFamily="18" charset="0"/>
                        <a:ea typeface="Cambria Math" panose="02040503050406030204" pitchFamily="18" charset="0"/>
                      </a:rPr>
                      <m:t>∙)</m:t>
                    </m:r>
                  </m:oMath>
                </a14:m>
                <a:r>
                  <a:rPr lang="en-US" sz="2400" dirty="0" smtClean="0"/>
                  <a:t> </a:t>
                </a:r>
                <a:r>
                  <a:rPr lang="en-US" sz="2400" dirty="0"/>
                  <a:t>: differentiable and convex </a:t>
                </a:r>
                <a:r>
                  <a:rPr lang="en-US" sz="2400" dirty="0" smtClean="0"/>
                  <a:t>function w.r.t </a:t>
                </a:r>
                <a:r>
                  <a:rPr lang="en-US" sz="2400" dirty="0"/>
                  <a:t>the second </a:t>
                </a:r>
                <a:r>
                  <a:rPr lang="en-US" sz="2400" dirty="0" smtClean="0"/>
                  <a:t>argument</a:t>
                </a:r>
              </a:p>
              <a:p>
                <a14:m>
                  <m:oMath xmlns:m="http://schemas.openxmlformats.org/officeDocument/2006/math">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𝛽</m:t>
                        </m:r>
                      </m:e>
                      <m:sub>
                        <m:r>
                          <a:rPr lang="en-US" sz="2400" b="0" i="1" smtClean="0">
                            <a:latin typeface="Cambria Math" panose="02040503050406030204" pitchFamily="18" charset="0"/>
                          </a:rPr>
                          <m:t>𝑡</m:t>
                        </m:r>
                      </m:sub>
                      <m:sup>
                        <m:r>
                          <a:rPr lang="en-US" sz="2400" b="0" i="1" smtClean="0">
                            <a:latin typeface="Cambria Math" panose="02040503050406030204" pitchFamily="18" charset="0"/>
                          </a:rPr>
                          <m:t>∗</m:t>
                        </m:r>
                      </m:sup>
                    </m:sSubSup>
                    <m:r>
                      <a:rPr lang="en-US" sz="2400" b="0" i="1" smtClean="0">
                        <a:latin typeface="Cambria Math" panose="02040503050406030204" pitchFamily="18" charset="0"/>
                      </a:rPr>
                      <m:t>=</m:t>
                    </m:r>
                    <m:func>
                      <m:funcPr>
                        <m:ctrlPr>
                          <a:rPr lang="en-US" sz="2400" b="0" i="1" smtClean="0">
                            <a:latin typeface="Cambria Math" panose="02040503050406030204" pitchFamily="18" charset="0"/>
                          </a:rPr>
                        </m:ctrlPr>
                      </m:funcPr>
                      <m:fName>
                        <m:r>
                          <m:rPr>
                            <m:sty m:val="p"/>
                          </m:rPr>
                          <a:rPr lang="en-US" sz="2400" b="0" i="0" smtClean="0">
                            <a:latin typeface="Cambria Math" panose="02040503050406030204" pitchFamily="18" charset="0"/>
                          </a:rPr>
                          <m:t>arg</m:t>
                        </m:r>
                      </m:fName>
                      <m:e>
                        <m:func>
                          <m:funcPr>
                            <m:ctrlPr>
                              <a:rPr lang="en-US" sz="2400" i="1">
                                <a:latin typeface="Cambria Math" panose="02040503050406030204" pitchFamily="18" charset="0"/>
                              </a:rPr>
                            </m:ctrlPr>
                          </m:funcPr>
                          <m:fName>
                            <m:limLow>
                              <m:limLowPr>
                                <m:ctrlPr>
                                  <a:rPr lang="en-US" sz="2400" i="1">
                                    <a:latin typeface="Cambria Math" panose="02040503050406030204" pitchFamily="18" charset="0"/>
                                  </a:rPr>
                                </m:ctrlPr>
                              </m:limLowPr>
                              <m:e>
                                <m:r>
                                  <m:rPr>
                                    <m:sty m:val="p"/>
                                  </m:rPr>
                                  <a:rPr lang="en-US" sz="2400">
                                    <a:latin typeface="Cambria Math" panose="02040503050406030204" pitchFamily="18" charset="0"/>
                                  </a:rPr>
                                  <m:t>min</m:t>
                                </m:r>
                              </m:e>
                              <m:lim>
                                <m:r>
                                  <a:rPr lang="en-US" sz="2400" i="1">
                                    <a:latin typeface="Cambria Math" panose="02040503050406030204" pitchFamily="18" charset="0"/>
                                  </a:rPr>
                                  <m:t>𝛽</m:t>
                                </m:r>
                                <m:r>
                                  <a:rPr lang="en-US" sz="2400" i="1">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ℝ</m:t>
                                    </m:r>
                                  </m:e>
                                  <m:sup>
                                    <m:r>
                                      <a:rPr lang="en-US" sz="2400" i="1">
                                        <a:latin typeface="Cambria Math" panose="02040503050406030204" pitchFamily="18" charset="0"/>
                                      </a:rPr>
                                      <m:t>𝑑</m:t>
                                    </m:r>
                                  </m:sup>
                                </m:sSup>
                              </m:lim>
                            </m:limLow>
                          </m:fName>
                          <m:e>
                            <m:r>
                              <a:rPr lang="en-US" sz="2400" i="1">
                                <a:latin typeface="Cambria Math" panose="02040503050406030204" pitchFamily="18" charset="0"/>
                              </a:rPr>
                              <m:t>𝐶</m:t>
                            </m:r>
                            <m:r>
                              <a:rPr lang="en-US" sz="2400" i="1">
                                <a:latin typeface="Cambria Math" panose="02040503050406030204" pitchFamily="18" charset="0"/>
                              </a:rPr>
                              <m:t> </m:t>
                            </m:r>
                            <m:nary>
                              <m:naryPr>
                                <m:chr m:val="∑"/>
                                <m:supHide m:val="on"/>
                                <m:ctrlPr>
                                  <a:rPr lang="en-US" sz="2400" i="1">
                                    <a:latin typeface="Cambria Math" panose="02040503050406030204" pitchFamily="18" charset="0"/>
                                  </a:rPr>
                                </m:ctrlPr>
                              </m:naryPr>
                              <m:sub>
                                <m:r>
                                  <m:rPr>
                                    <m:brk m:alnAt="7"/>
                                  </m:rPr>
                                  <a:rPr lang="en-US" sz="2400" i="1">
                                    <a:latin typeface="Cambria Math" panose="02040503050406030204" pitchFamily="18" charset="0"/>
                                  </a:rPr>
                                  <m:t>𝑖</m:t>
                                </m:r>
                                <m:r>
                                  <a:rPr lang="en-US" sz="2400" i="1">
                                    <a:latin typeface="Cambria Math" panose="02040503050406030204" pitchFamily="18" charset="0"/>
                                  </a:rPr>
                                  <m:t>∈</m:t>
                                </m:r>
                                <m:r>
                                  <a:rPr lang="en-US" sz="2400" b="0" i="1" smtClean="0">
                                    <a:latin typeface="Cambria Math" panose="02040503050406030204" pitchFamily="18" charset="0"/>
                                  </a:rPr>
                                  <m:t>𝑊</m:t>
                                </m:r>
                              </m:sub>
                              <m:sup/>
                              <m:e>
                                <m:r>
                                  <m:rPr>
                                    <m:nor/>
                                  </m:rPr>
                                  <a:rPr lang="en-US" sz="2400" dirty="0">
                                    <a:latin typeface="Cambria Math" panose="02040503050406030204" pitchFamily="18" charset="0"/>
                                    <a:ea typeface="Cambria Math" panose="02040503050406030204" pitchFamily="18" charset="0"/>
                                  </a:rPr>
                                  <m:t>𝓁</m:t>
                                </m:r>
                                <m:r>
                                  <m:rPr>
                                    <m:nor/>
                                  </m:rPr>
                                  <a:rPr lang="en-US" sz="2400" dirty="0">
                                    <a:latin typeface="Cambria Math" panose="02040503050406030204" pitchFamily="18" charset="0"/>
                                    <a:ea typeface="Cambria Math" panose="02040503050406030204" pitchFamily="18" charset="0"/>
                                  </a:rPr>
                                  <m:t>(</m:t>
                                </m:r>
                                <m:sSub>
                                  <m:sSubPr>
                                    <m:ctrlPr>
                                      <a:rPr lang="en-US" sz="2400" i="1" dirty="0">
                                        <a:latin typeface="Cambria Math" panose="02040503050406030204" pitchFamily="18" charset="0"/>
                                        <a:ea typeface="Cambria Math" panose="02040503050406030204" pitchFamily="18" charset="0"/>
                                      </a:rPr>
                                    </m:ctrlPr>
                                  </m:sSubPr>
                                  <m:e>
                                    <m:r>
                                      <a:rPr lang="en-US" sz="2400" i="1" dirty="0">
                                        <a:latin typeface="Cambria Math" panose="02040503050406030204" pitchFamily="18" charset="0"/>
                                        <a:ea typeface="Cambria Math" panose="02040503050406030204" pitchFamily="18" charset="0"/>
                                      </a:rPr>
                                      <m:t>𝑦</m:t>
                                    </m:r>
                                  </m:e>
                                  <m:sub>
                                    <m:r>
                                      <a:rPr lang="en-US" sz="2400" i="1" dirty="0">
                                        <a:latin typeface="Cambria Math" panose="02040503050406030204" pitchFamily="18" charset="0"/>
                                        <a:ea typeface="Cambria Math" panose="02040503050406030204" pitchFamily="18" charset="0"/>
                                      </a:rPr>
                                      <m:t>𝑖</m:t>
                                    </m:r>
                                  </m:sub>
                                </m:sSub>
                                <m:r>
                                  <m:rPr>
                                    <m:nor/>
                                  </m:rPr>
                                  <a:rPr lang="en-US" sz="2400" dirty="0">
                                    <a:latin typeface="Cambria Math" panose="02040503050406030204" pitchFamily="18" charset="0"/>
                                    <a:ea typeface="Cambria Math" panose="02040503050406030204" pitchFamily="18" charset="0"/>
                                  </a:rPr>
                                  <m:t>,</m:t>
                                </m:r>
                                <m:r>
                                  <a:rPr lang="en-US" sz="2400" i="1">
                                    <a:latin typeface="Cambria Math" panose="02040503050406030204" pitchFamily="18" charset="0"/>
                                  </a:rPr>
                                  <m:t>𝑓</m:t>
                                </m:r>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rPr>
                                          <m:t>𝑥</m:t>
                                        </m:r>
                                      </m:e>
                                      <m:sub>
                                        <m:r>
                                          <a:rPr lang="en-US" sz="2400" i="1">
                                            <a:latin typeface="Cambria Math" panose="02040503050406030204" pitchFamily="18" charset="0"/>
                                          </a:rPr>
                                          <m:t>𝑖</m:t>
                                        </m:r>
                                      </m:sub>
                                    </m:sSub>
                                    <m:r>
                                      <a:rPr lang="en-US" sz="2400" i="1">
                                        <a:latin typeface="Cambria Math" panose="02040503050406030204" pitchFamily="18" charset="0"/>
                                      </a:rPr>
                                      <m:t>,</m:t>
                                    </m:r>
                                    <m:r>
                                      <a:rPr lang="en-US" sz="2400" i="1">
                                        <a:latin typeface="Cambria Math" panose="02040503050406030204" pitchFamily="18" charset="0"/>
                                      </a:rPr>
                                      <m:t>𝛽</m:t>
                                    </m:r>
                                  </m:e>
                                </m:d>
                                <m:r>
                                  <a:rPr lang="en-US" sz="2400" i="1" dirty="0">
                                    <a:latin typeface="Cambria Math" panose="02040503050406030204" pitchFamily="18" charset="0"/>
                                    <a:ea typeface="Cambria Math" panose="02040503050406030204" pitchFamily="18" charset="0"/>
                                  </a:rPr>
                                  <m:t>)+</m:t>
                                </m:r>
                                <m:f>
                                  <m:fPr>
                                    <m:ctrlPr>
                                      <a:rPr lang="en-US" sz="2400" i="1" dirty="0">
                                        <a:latin typeface="Cambria Math" panose="02040503050406030204" pitchFamily="18" charset="0"/>
                                        <a:ea typeface="Cambria Math" panose="02040503050406030204" pitchFamily="18" charset="0"/>
                                      </a:rPr>
                                    </m:ctrlPr>
                                  </m:fPr>
                                  <m:num>
                                    <m:r>
                                      <a:rPr lang="en-US" sz="2400" i="1" dirty="0">
                                        <a:latin typeface="Cambria Math" panose="02040503050406030204" pitchFamily="18" charset="0"/>
                                        <a:ea typeface="Cambria Math" panose="02040503050406030204" pitchFamily="18" charset="0"/>
                                      </a:rPr>
                                      <m:t>1</m:t>
                                    </m:r>
                                  </m:num>
                                  <m:den>
                                    <m:r>
                                      <a:rPr lang="en-US" sz="2400" i="1" dirty="0">
                                        <a:latin typeface="Cambria Math" panose="02040503050406030204" pitchFamily="18" charset="0"/>
                                        <a:ea typeface="Cambria Math" panose="02040503050406030204" pitchFamily="18" charset="0"/>
                                      </a:rPr>
                                      <m:t>2</m:t>
                                    </m:r>
                                  </m:den>
                                </m:f>
                              </m:e>
                            </m:nary>
                            <m:sSup>
                              <m:sSupPr>
                                <m:ctrlPr>
                                  <a:rPr lang="en-US" sz="2400" i="1">
                                    <a:latin typeface="Cambria Math" panose="02040503050406030204" pitchFamily="18" charset="0"/>
                                  </a:rPr>
                                </m:ctrlPr>
                              </m:sSupPr>
                              <m:e>
                                <m:d>
                                  <m:dPr>
                                    <m:begChr m:val="‖"/>
                                    <m:endChr m:val="‖"/>
                                    <m:ctrlPr>
                                      <a:rPr lang="en-US" sz="2400" i="1">
                                        <a:latin typeface="Cambria Math" panose="02040503050406030204" pitchFamily="18" charset="0"/>
                                      </a:rPr>
                                    </m:ctrlPr>
                                  </m:dPr>
                                  <m:e>
                                    <m:r>
                                      <a:rPr lang="en-US" sz="2400" i="1">
                                        <a:latin typeface="Cambria Math" panose="02040503050406030204" pitchFamily="18" charset="0"/>
                                      </a:rPr>
                                      <m:t>𝛽</m:t>
                                    </m:r>
                                  </m:e>
                                </m:d>
                              </m:e>
                              <m:sup>
                                <m:r>
                                  <a:rPr lang="en-US" sz="2400" i="1">
                                    <a:latin typeface="Cambria Math" panose="02040503050406030204" pitchFamily="18" charset="0"/>
                                  </a:rPr>
                                  <m:t>2</m:t>
                                </m:r>
                              </m:sup>
                            </m:sSup>
                          </m:e>
                        </m:func>
                      </m:e>
                    </m:func>
                  </m:oMath>
                </a14:m>
                <a:r>
                  <a:rPr lang="en-US" sz="2400" dirty="0" smtClean="0"/>
                  <a:t> ,   </a:t>
                </a:r>
                <a14:m>
                  <m:oMath xmlns:m="http://schemas.openxmlformats.org/officeDocument/2006/math">
                    <m:r>
                      <a:rPr lang="en-US" sz="2400" b="0" i="1" smtClean="0">
                        <a:latin typeface="Cambria Math" panose="02040503050406030204" pitchFamily="18" charset="0"/>
                      </a:rPr>
                      <m:t>𝐶</m:t>
                    </m:r>
                    <m:r>
                      <a:rPr lang="en-US" sz="2400" b="0" i="1" smtClean="0">
                        <a:latin typeface="Cambria Math" panose="02040503050406030204" pitchFamily="18" charset="0"/>
                      </a:rPr>
                      <m:t>&gt;0</m:t>
                    </m:r>
                  </m:oMath>
                </a14:m>
                <a:endParaRPr lang="en-US" sz="2400" dirty="0" smtClean="0"/>
              </a:p>
              <a:p>
                <a14:m>
                  <m:oMath xmlns:m="http://schemas.openxmlformats.org/officeDocument/2006/math">
                    <m:r>
                      <a:rPr lang="en-US" sz="2400" i="1">
                        <a:latin typeface="Cambria Math" panose="02040503050406030204" pitchFamily="18" charset="0"/>
                        <a:ea typeface="Cambria Math" panose="02040503050406030204" pitchFamily="18" charset="0"/>
                      </a:rPr>
                      <m:t>𝛻</m:t>
                    </m:r>
                    <m:sSub>
                      <m:sSubPr>
                        <m:ctrlPr>
                          <a:rPr lang="en-US" sz="2400" i="1" dirty="0">
                            <a:latin typeface="Cambria Math" panose="02040503050406030204" pitchFamily="18" charset="0"/>
                            <a:ea typeface="Cambria Math" panose="02040503050406030204" pitchFamily="18" charset="0"/>
                          </a:rPr>
                        </m:ctrlPr>
                      </m:sSubPr>
                      <m:e>
                        <m:r>
                          <m:rPr>
                            <m:nor/>
                          </m:rPr>
                          <a:rPr lang="en-US" sz="2400" dirty="0">
                            <a:latin typeface="Cambria Math" panose="02040503050406030204" pitchFamily="18" charset="0"/>
                            <a:ea typeface="Cambria Math" panose="02040503050406030204" pitchFamily="18" charset="0"/>
                          </a:rPr>
                          <m:t>𝓁</m:t>
                        </m:r>
                      </m:e>
                      <m:sub>
                        <m:r>
                          <a:rPr lang="en-US" sz="2400" i="1" dirty="0">
                            <a:latin typeface="Cambria Math" panose="02040503050406030204" pitchFamily="18" charset="0"/>
                            <a:ea typeface="Cambria Math" panose="02040503050406030204" pitchFamily="18" charset="0"/>
                          </a:rPr>
                          <m:t>𝑖</m:t>
                        </m:r>
                      </m:sub>
                    </m:sSub>
                    <m:d>
                      <m:dPr>
                        <m:ctrlPr>
                          <a:rPr lang="en-US" sz="2400" b="0" i="1" smtClean="0">
                            <a:latin typeface="Cambria Math" panose="02040503050406030204" pitchFamily="18" charset="0"/>
                          </a:rPr>
                        </m:ctrlPr>
                      </m:dPr>
                      <m:e>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𝛽</m:t>
                            </m:r>
                          </m:e>
                          <m:sup>
                            <m:r>
                              <a:rPr lang="en-US" sz="2400" b="0" i="1" smtClean="0">
                                <a:latin typeface="Cambria Math" panose="02040503050406030204" pitchFamily="18" charset="0"/>
                              </a:rPr>
                              <m:t>∗</m:t>
                            </m:r>
                          </m:sup>
                        </m:sSup>
                      </m:e>
                    </m:d>
                    <m:r>
                      <a:rPr lang="en-US" sz="2400" i="1">
                        <a:latin typeface="Cambria Math" panose="02040503050406030204" pitchFamily="18" charset="0"/>
                      </a:rPr>
                      <m:t>≔</m:t>
                    </m:r>
                    <m:r>
                      <a:rPr lang="en-US" sz="2400" i="1">
                        <a:latin typeface="Cambria Math" panose="02040503050406030204" pitchFamily="18" charset="0"/>
                        <a:ea typeface="Cambria Math" panose="02040503050406030204" pitchFamily="18" charset="0"/>
                      </a:rPr>
                      <m:t>𝛻</m:t>
                    </m:r>
                    <m:sSub>
                      <m:sSubPr>
                        <m:ctrlPr>
                          <a:rPr lang="en-US" sz="2400" b="0" i="1" dirty="0" smtClean="0">
                            <a:latin typeface="Cambria Math" panose="02040503050406030204" pitchFamily="18" charset="0"/>
                            <a:ea typeface="Cambria Math" panose="02040503050406030204" pitchFamily="18" charset="0"/>
                          </a:rPr>
                        </m:ctrlPr>
                      </m:sSubPr>
                      <m:e>
                        <m:d>
                          <m:dPr>
                            <m:begChr m:val=""/>
                            <m:endChr m:val="|"/>
                            <m:ctrlPr>
                              <a:rPr lang="en-US" sz="2400" i="1" dirty="0" smtClean="0">
                                <a:latin typeface="Cambria Math" panose="02040503050406030204" pitchFamily="18" charset="0"/>
                                <a:ea typeface="Cambria Math" panose="02040503050406030204" pitchFamily="18" charset="0"/>
                              </a:rPr>
                            </m:ctrlPr>
                          </m:dPr>
                          <m:e>
                            <m:r>
                              <m:rPr>
                                <m:nor/>
                              </m:rPr>
                              <a:rPr lang="en-US" sz="2400" dirty="0">
                                <a:latin typeface="Cambria Math" panose="02040503050406030204" pitchFamily="18" charset="0"/>
                                <a:ea typeface="Cambria Math" panose="02040503050406030204" pitchFamily="18" charset="0"/>
                              </a:rPr>
                              <m:t>𝓁</m:t>
                            </m:r>
                            <m:r>
                              <m:rPr>
                                <m:nor/>
                              </m:rPr>
                              <a:rPr lang="en-US" sz="2400" dirty="0">
                                <a:latin typeface="Cambria Math" panose="02040503050406030204" pitchFamily="18" charset="0"/>
                                <a:ea typeface="Cambria Math" panose="02040503050406030204" pitchFamily="18" charset="0"/>
                              </a:rPr>
                              <m:t>(</m:t>
                            </m:r>
                            <m:sSub>
                              <m:sSubPr>
                                <m:ctrlPr>
                                  <a:rPr lang="en-US" sz="2400" i="1" dirty="0">
                                    <a:latin typeface="Cambria Math" panose="02040503050406030204" pitchFamily="18" charset="0"/>
                                    <a:ea typeface="Cambria Math" panose="02040503050406030204" pitchFamily="18" charset="0"/>
                                  </a:rPr>
                                </m:ctrlPr>
                              </m:sSubPr>
                              <m:e>
                                <m:r>
                                  <a:rPr lang="en-US" sz="2400" i="1" dirty="0">
                                    <a:latin typeface="Cambria Math" panose="02040503050406030204" pitchFamily="18" charset="0"/>
                                    <a:ea typeface="Cambria Math" panose="02040503050406030204" pitchFamily="18" charset="0"/>
                                  </a:rPr>
                                  <m:t>𝑦</m:t>
                                </m:r>
                              </m:e>
                              <m:sub>
                                <m:r>
                                  <a:rPr lang="en-US" sz="2400" i="1" dirty="0">
                                    <a:latin typeface="Cambria Math" panose="02040503050406030204" pitchFamily="18" charset="0"/>
                                    <a:ea typeface="Cambria Math" panose="02040503050406030204" pitchFamily="18" charset="0"/>
                                  </a:rPr>
                                  <m:t>𝑖</m:t>
                                </m:r>
                              </m:sub>
                            </m:sSub>
                            <m:r>
                              <m:rPr>
                                <m:nor/>
                              </m:rPr>
                              <a:rPr lang="en-US" sz="2400" dirty="0">
                                <a:latin typeface="Cambria Math" panose="02040503050406030204" pitchFamily="18" charset="0"/>
                                <a:ea typeface="Cambria Math" panose="02040503050406030204" pitchFamily="18" charset="0"/>
                              </a:rPr>
                              <m:t>,</m:t>
                            </m:r>
                            <m:r>
                              <a:rPr lang="en-US" sz="2400" i="1">
                                <a:latin typeface="Cambria Math" panose="02040503050406030204" pitchFamily="18" charset="0"/>
                              </a:rPr>
                              <m:t>𝑓</m:t>
                            </m:r>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rPr>
                                      <m:t>𝑥</m:t>
                                    </m:r>
                                  </m:e>
                                  <m:sub>
                                    <m:r>
                                      <a:rPr lang="en-US" sz="2400" i="1">
                                        <a:latin typeface="Cambria Math" panose="02040503050406030204" pitchFamily="18" charset="0"/>
                                      </a:rPr>
                                      <m:t>𝑖</m:t>
                                    </m:r>
                                  </m:sub>
                                </m:sSub>
                                <m:r>
                                  <a:rPr lang="en-US" sz="2400" i="1">
                                    <a:latin typeface="Cambria Math" panose="02040503050406030204" pitchFamily="18" charset="0"/>
                                  </a:rPr>
                                  <m:t>,</m:t>
                                </m:r>
                                <m:r>
                                  <a:rPr lang="en-US" sz="2400" i="1">
                                    <a:latin typeface="Cambria Math" panose="02040503050406030204" pitchFamily="18" charset="0"/>
                                  </a:rPr>
                                  <m:t>𝛽</m:t>
                                </m:r>
                              </m:e>
                            </m:d>
                            <m:r>
                              <a:rPr lang="en-US" sz="2400" i="1" dirty="0">
                                <a:latin typeface="Cambria Math" panose="02040503050406030204" pitchFamily="18" charset="0"/>
                                <a:ea typeface="Cambria Math" panose="02040503050406030204" pitchFamily="18" charset="0"/>
                              </a:rPr>
                              <m:t>)</m:t>
                            </m:r>
                          </m:e>
                        </m:d>
                      </m:e>
                      <m:sub>
                        <m:sSup>
                          <m:sSupPr>
                            <m:ctrlPr>
                              <a:rPr lang="en-US" sz="2400" b="0" i="1" dirty="0" smtClean="0">
                                <a:latin typeface="Cambria Math" panose="02040503050406030204" pitchFamily="18" charset="0"/>
                                <a:ea typeface="Cambria Math" panose="02040503050406030204" pitchFamily="18" charset="0"/>
                              </a:rPr>
                            </m:ctrlPr>
                          </m:sSupPr>
                          <m:e>
                            <m:r>
                              <a:rPr lang="en-US" sz="2400" b="0" i="1" dirty="0" smtClean="0">
                                <a:latin typeface="Cambria Math" panose="02040503050406030204" pitchFamily="18" charset="0"/>
                                <a:ea typeface="Cambria Math" panose="02040503050406030204" pitchFamily="18" charset="0"/>
                              </a:rPr>
                              <m:t>𝛽</m:t>
                            </m:r>
                          </m:e>
                          <m:sup>
                            <m:r>
                              <a:rPr lang="en-US" sz="2400" b="0" i="1" dirty="0" smtClean="0">
                                <a:latin typeface="Cambria Math" panose="02040503050406030204" pitchFamily="18" charset="0"/>
                                <a:ea typeface="Cambria Math" panose="02040503050406030204" pitchFamily="18" charset="0"/>
                              </a:rPr>
                              <m:t>∗</m:t>
                            </m:r>
                          </m:sup>
                        </m:sSup>
                      </m:sub>
                    </m:sSub>
                  </m:oMath>
                </a14:m>
                <a:endParaRPr lang="en-US" dirty="0" smtClean="0"/>
              </a:p>
              <a:p>
                <a:endParaRPr lang="en-US" dirty="0"/>
              </a:p>
            </p:txBody>
          </p:sp>
        </mc:Choice>
        <mc:Fallback xmlns="">
          <p:sp>
            <p:nvSpPr>
              <p:cNvPr id="9" name="Content Placeholder 2"/>
              <p:cNvSpPr>
                <a:spLocks noGrp="1" noRot="1" noChangeAspect="1" noMove="1" noResize="1" noEditPoints="1" noAdjustHandles="1" noChangeArrowheads="1" noChangeShapeType="1" noTextEdit="1"/>
              </p:cNvSpPr>
              <p:nvPr>
                <p:ph idx="1"/>
              </p:nvPr>
            </p:nvSpPr>
            <p:spPr>
              <a:xfrm>
                <a:off x="1261872" y="1828800"/>
                <a:ext cx="8595360" cy="4351337"/>
              </a:xfrm>
              <a:blipFill>
                <a:blip r:embed="rId3"/>
                <a:stretch>
                  <a:fillRect l="-496" t="-15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ounded Rectangular Callout 10"/>
              <p:cNvSpPr/>
              <p:nvPr/>
            </p:nvSpPr>
            <p:spPr>
              <a:xfrm>
                <a:off x="4773686" y="4101420"/>
                <a:ext cx="6180826" cy="2070780"/>
              </a:xfrm>
              <a:prstGeom prst="wedgeRoundRectCallout">
                <a:avLst>
                  <a:gd name="adj1" fmla="val -46059"/>
                  <a:gd name="adj2" fmla="val -7806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sz="2000" b="1" u="sng" dirty="0" smtClean="0"/>
                  <a:t>Examples:</a:t>
                </a:r>
              </a:p>
              <a:p>
                <a:pPr algn="ctr"/>
                <a:endParaRPr lang="en-US" sz="2000" dirty="0" smtClean="0"/>
              </a:p>
              <a:p>
                <a:r>
                  <a:rPr lang="en-US" sz="2000" b="1" dirty="0" smtClean="0">
                    <a:solidFill>
                      <a:schemeClr val="bg1"/>
                    </a:solidFill>
                  </a:rPr>
                  <a:t>Logistic Regression:		</a:t>
                </a:r>
                <a14:m>
                  <m:oMath xmlns:m="http://schemas.openxmlformats.org/officeDocument/2006/math">
                    <m:func>
                      <m:funcPr>
                        <m:ctrlPr>
                          <a:rPr lang="en-US" sz="2000" i="1" dirty="0">
                            <a:latin typeface="Cambria Math" panose="02040503050406030204" pitchFamily="18" charset="0"/>
                            <a:ea typeface="Cambria Math" panose="02040503050406030204" pitchFamily="18" charset="0"/>
                          </a:rPr>
                        </m:ctrlPr>
                      </m:funcPr>
                      <m:fName>
                        <m:r>
                          <m:rPr>
                            <m:sty m:val="p"/>
                          </m:rPr>
                          <a:rPr lang="en-US" sz="2000" dirty="0">
                            <a:latin typeface="Cambria Math" panose="02040503050406030204" pitchFamily="18" charset="0"/>
                            <a:ea typeface="Cambria Math" panose="02040503050406030204" pitchFamily="18" charset="0"/>
                          </a:rPr>
                          <m:t>log</m:t>
                        </m:r>
                      </m:fName>
                      <m:e>
                        <m:d>
                          <m:dPr>
                            <m:ctrlPr>
                              <a:rPr lang="en-US" sz="2000" i="1" dirty="0">
                                <a:latin typeface="Cambria Math" panose="02040503050406030204" pitchFamily="18" charset="0"/>
                                <a:ea typeface="Cambria Math" panose="02040503050406030204" pitchFamily="18" charset="0"/>
                              </a:rPr>
                            </m:ctrlPr>
                          </m:dPr>
                          <m:e>
                            <m:r>
                              <a:rPr lang="en-US" sz="2000" i="1" dirty="0">
                                <a:latin typeface="Cambria Math" panose="02040503050406030204" pitchFamily="18" charset="0"/>
                                <a:ea typeface="Cambria Math" panose="02040503050406030204" pitchFamily="18" charset="0"/>
                              </a:rPr>
                              <m:t>1+</m:t>
                            </m:r>
                            <m:func>
                              <m:funcPr>
                                <m:ctrlPr>
                                  <a:rPr lang="en-US" sz="2000" i="1" dirty="0">
                                    <a:latin typeface="Cambria Math" panose="02040503050406030204" pitchFamily="18" charset="0"/>
                                    <a:ea typeface="Cambria Math" panose="02040503050406030204" pitchFamily="18" charset="0"/>
                                  </a:rPr>
                                </m:ctrlPr>
                              </m:funcPr>
                              <m:fName>
                                <m:r>
                                  <m:rPr>
                                    <m:sty m:val="p"/>
                                  </m:rPr>
                                  <a:rPr lang="en-US" sz="2000" dirty="0">
                                    <a:latin typeface="Cambria Math" panose="02040503050406030204" pitchFamily="18" charset="0"/>
                                    <a:ea typeface="Cambria Math" panose="02040503050406030204" pitchFamily="18" charset="0"/>
                                  </a:rPr>
                                  <m:t>exp</m:t>
                                </m:r>
                              </m:fName>
                              <m:e>
                                <m:d>
                                  <m:dPr>
                                    <m:ctrlPr>
                                      <a:rPr lang="en-US" sz="2000" i="1" dirty="0">
                                        <a:latin typeface="Cambria Math" panose="02040503050406030204" pitchFamily="18" charset="0"/>
                                        <a:ea typeface="Cambria Math" panose="02040503050406030204" pitchFamily="18" charset="0"/>
                                      </a:rPr>
                                    </m:ctrlPr>
                                  </m:dPr>
                                  <m:e>
                                    <m:r>
                                      <a:rPr lang="en-US" sz="2000" i="1" dirty="0">
                                        <a:latin typeface="Cambria Math" panose="02040503050406030204" pitchFamily="18" charset="0"/>
                                        <a:ea typeface="Cambria Math" panose="02040503050406030204" pitchFamily="18" charset="0"/>
                                      </a:rPr>
                                      <m:t>−</m:t>
                                    </m:r>
                                    <m:sSub>
                                      <m:sSubPr>
                                        <m:ctrlPr>
                                          <a:rPr lang="en-US" sz="2000" i="1" dirty="0">
                                            <a:latin typeface="Cambria Math" panose="02040503050406030204" pitchFamily="18" charset="0"/>
                                            <a:ea typeface="Cambria Math" panose="02040503050406030204" pitchFamily="18" charset="0"/>
                                          </a:rPr>
                                        </m:ctrlPr>
                                      </m:sSubPr>
                                      <m:e>
                                        <m:r>
                                          <a:rPr lang="en-US" sz="2000" i="1" dirty="0">
                                            <a:latin typeface="Cambria Math" panose="02040503050406030204" pitchFamily="18" charset="0"/>
                                            <a:ea typeface="Cambria Math" panose="02040503050406030204" pitchFamily="18" charset="0"/>
                                          </a:rPr>
                                          <m:t>𝑦</m:t>
                                        </m:r>
                                      </m:e>
                                      <m:sub>
                                        <m:r>
                                          <a:rPr lang="en-US" sz="2000" i="1" dirty="0">
                                            <a:latin typeface="Cambria Math" panose="02040503050406030204" pitchFamily="18" charset="0"/>
                                            <a:ea typeface="Cambria Math" panose="02040503050406030204" pitchFamily="18" charset="0"/>
                                          </a:rPr>
                                          <m:t>𝑖</m:t>
                                        </m:r>
                                      </m:sub>
                                    </m:sSub>
                                    <m:sSubSup>
                                      <m:sSubSupPr>
                                        <m:ctrlPr>
                                          <a:rPr lang="en-US" sz="2000" i="1" dirty="0">
                                            <a:latin typeface="Cambria Math" panose="02040503050406030204" pitchFamily="18" charset="0"/>
                                            <a:ea typeface="Cambria Math" panose="02040503050406030204" pitchFamily="18" charset="0"/>
                                          </a:rPr>
                                        </m:ctrlPr>
                                      </m:sSubSupPr>
                                      <m:e>
                                        <m:r>
                                          <a:rPr lang="en-US" sz="2000" i="1" dirty="0">
                                            <a:latin typeface="Cambria Math" panose="02040503050406030204" pitchFamily="18" charset="0"/>
                                            <a:ea typeface="Cambria Math" panose="02040503050406030204" pitchFamily="18" charset="0"/>
                                          </a:rPr>
                                          <m:t>𝑥</m:t>
                                        </m:r>
                                      </m:e>
                                      <m:sub>
                                        <m:r>
                                          <a:rPr lang="en-US" sz="2000" i="1" dirty="0">
                                            <a:latin typeface="Cambria Math" panose="02040503050406030204" pitchFamily="18" charset="0"/>
                                            <a:ea typeface="Cambria Math" panose="02040503050406030204" pitchFamily="18" charset="0"/>
                                          </a:rPr>
                                          <m:t>𝑖</m:t>
                                        </m:r>
                                      </m:sub>
                                      <m:sup>
                                        <m:r>
                                          <a:rPr lang="en-US" sz="2000" i="1" dirty="0">
                                            <a:latin typeface="Cambria Math" panose="02040503050406030204" pitchFamily="18" charset="0"/>
                                            <a:ea typeface="Cambria Math" panose="02040503050406030204" pitchFamily="18" charset="0"/>
                                          </a:rPr>
                                          <m:t>𝑇</m:t>
                                        </m:r>
                                      </m:sup>
                                    </m:sSubSup>
                                    <m:r>
                                      <a:rPr lang="en-US" sz="2000" i="1" dirty="0">
                                        <a:latin typeface="Cambria Math" panose="02040503050406030204" pitchFamily="18" charset="0"/>
                                        <a:ea typeface="Cambria Math" panose="02040503050406030204" pitchFamily="18" charset="0"/>
                                      </a:rPr>
                                      <m:t>𝛽</m:t>
                                    </m:r>
                                  </m:e>
                                </m:d>
                              </m:e>
                            </m:func>
                          </m:e>
                        </m:d>
                      </m:e>
                    </m:func>
                  </m:oMath>
                </a14:m>
                <a:endParaRPr lang="en-US" sz="2000" dirty="0" smtClean="0"/>
              </a:p>
              <a:p>
                <a14:m>
                  <m:oMath xmlns:m="http://schemas.openxmlformats.org/officeDocument/2006/math">
                    <m:sSub>
                      <m:sSubPr>
                        <m:ctrlPr>
                          <a:rPr lang="en-US" sz="2000" b="1" i="1" smtClean="0">
                            <a:solidFill>
                              <a:schemeClr val="bg1"/>
                            </a:solidFill>
                            <a:latin typeface="Cambria Math" panose="02040503050406030204" pitchFamily="18" charset="0"/>
                          </a:rPr>
                        </m:ctrlPr>
                      </m:sSubPr>
                      <m:e>
                        <m:r>
                          <a:rPr lang="en-US" sz="2000" b="1" i="1">
                            <a:solidFill>
                              <a:schemeClr val="bg1"/>
                            </a:solidFill>
                            <a:latin typeface="Cambria Math" panose="02040503050406030204" pitchFamily="18" charset="0"/>
                          </a:rPr>
                          <m:t>𝑳</m:t>
                        </m:r>
                      </m:e>
                      <m:sub>
                        <m:r>
                          <a:rPr lang="en-US" sz="2000" b="1" i="1">
                            <a:solidFill>
                              <a:schemeClr val="bg1"/>
                            </a:solidFill>
                            <a:latin typeface="Cambria Math" panose="02040503050406030204" pitchFamily="18" charset="0"/>
                          </a:rPr>
                          <m:t>𝟐</m:t>
                        </m:r>
                      </m:sub>
                    </m:sSub>
                  </m:oMath>
                </a14:m>
                <a:r>
                  <a:rPr lang="en-US" sz="2000" b="1" dirty="0" smtClean="0">
                    <a:solidFill>
                      <a:schemeClr val="bg1"/>
                    </a:solidFill>
                  </a:rPr>
                  <a:t>-SVM:</a:t>
                </a:r>
                <a:r>
                  <a:rPr lang="en-US" sz="2000" b="1" dirty="0" smtClean="0">
                    <a:solidFill>
                      <a:schemeClr val="accent2">
                        <a:lumMod val="60000"/>
                        <a:lumOff val="40000"/>
                      </a:schemeClr>
                    </a:solidFill>
                  </a:rPr>
                  <a:t>	</a:t>
                </a:r>
                <a:r>
                  <a:rPr lang="en-US" sz="2000" dirty="0"/>
                  <a:t>	</a:t>
                </a:r>
                <a:r>
                  <a:rPr lang="en-US" sz="2000" dirty="0" smtClean="0"/>
                  <a:t>			</a:t>
                </a:r>
                <a14:m>
                  <m:oMath xmlns:m="http://schemas.openxmlformats.org/officeDocument/2006/math">
                    <m:sSup>
                      <m:sSupPr>
                        <m:ctrlPr>
                          <a:rPr lang="en-US" sz="2000" i="1" dirty="0">
                            <a:latin typeface="Cambria Math" panose="02040503050406030204" pitchFamily="18" charset="0"/>
                            <a:ea typeface="Cambria Math" panose="02040503050406030204" pitchFamily="18" charset="0"/>
                          </a:rPr>
                        </m:ctrlPr>
                      </m:sSupPr>
                      <m:e>
                        <m:d>
                          <m:dPr>
                            <m:ctrlPr>
                              <a:rPr lang="en-US" sz="2000" i="1" dirty="0">
                                <a:latin typeface="Cambria Math" panose="02040503050406030204" pitchFamily="18" charset="0"/>
                                <a:ea typeface="Cambria Math" panose="02040503050406030204" pitchFamily="18" charset="0"/>
                              </a:rPr>
                            </m:ctrlPr>
                          </m:dPr>
                          <m:e>
                            <m:func>
                              <m:funcPr>
                                <m:ctrlPr>
                                  <a:rPr lang="en-US" sz="2000" i="1" dirty="0">
                                    <a:latin typeface="Cambria Math" panose="02040503050406030204" pitchFamily="18" charset="0"/>
                                    <a:ea typeface="Cambria Math" panose="02040503050406030204" pitchFamily="18" charset="0"/>
                                  </a:rPr>
                                </m:ctrlPr>
                              </m:funcPr>
                              <m:fName>
                                <m:r>
                                  <m:rPr>
                                    <m:sty m:val="p"/>
                                  </m:rPr>
                                  <a:rPr lang="en-US" sz="2000" dirty="0">
                                    <a:latin typeface="Cambria Math" panose="02040503050406030204" pitchFamily="18" charset="0"/>
                                    <a:ea typeface="Cambria Math" panose="02040503050406030204" pitchFamily="18" charset="0"/>
                                  </a:rPr>
                                  <m:t>max</m:t>
                                </m:r>
                              </m:fName>
                              <m:e>
                                <m:d>
                                  <m:dPr>
                                    <m:begChr m:val="{"/>
                                    <m:endChr m:val="}"/>
                                    <m:ctrlPr>
                                      <a:rPr lang="en-US" sz="2000" i="1" dirty="0">
                                        <a:latin typeface="Cambria Math" panose="02040503050406030204" pitchFamily="18" charset="0"/>
                                        <a:ea typeface="Cambria Math" panose="02040503050406030204" pitchFamily="18" charset="0"/>
                                      </a:rPr>
                                    </m:ctrlPr>
                                  </m:dPr>
                                  <m:e>
                                    <m:r>
                                      <a:rPr lang="en-US" sz="2000" i="1" dirty="0">
                                        <a:latin typeface="Cambria Math" panose="02040503050406030204" pitchFamily="18" charset="0"/>
                                        <a:ea typeface="Cambria Math" panose="02040503050406030204" pitchFamily="18" charset="0"/>
                                      </a:rPr>
                                      <m:t>0, 1−</m:t>
                                    </m:r>
                                    <m:sSub>
                                      <m:sSubPr>
                                        <m:ctrlPr>
                                          <a:rPr lang="en-US" sz="2000" i="1" dirty="0">
                                            <a:latin typeface="Cambria Math" panose="02040503050406030204" pitchFamily="18" charset="0"/>
                                            <a:ea typeface="Cambria Math" panose="02040503050406030204" pitchFamily="18" charset="0"/>
                                          </a:rPr>
                                        </m:ctrlPr>
                                      </m:sSubPr>
                                      <m:e>
                                        <m:r>
                                          <a:rPr lang="en-US" sz="2000" i="1" dirty="0">
                                            <a:latin typeface="Cambria Math" panose="02040503050406030204" pitchFamily="18" charset="0"/>
                                            <a:ea typeface="Cambria Math" panose="02040503050406030204" pitchFamily="18" charset="0"/>
                                          </a:rPr>
                                          <m:t>𝑦</m:t>
                                        </m:r>
                                      </m:e>
                                      <m:sub>
                                        <m:r>
                                          <a:rPr lang="en-US" sz="2000" i="1" dirty="0">
                                            <a:latin typeface="Cambria Math" panose="02040503050406030204" pitchFamily="18" charset="0"/>
                                            <a:ea typeface="Cambria Math" panose="02040503050406030204" pitchFamily="18" charset="0"/>
                                          </a:rPr>
                                          <m:t>𝑖</m:t>
                                        </m:r>
                                      </m:sub>
                                    </m:sSub>
                                    <m:sSubSup>
                                      <m:sSubSupPr>
                                        <m:ctrlPr>
                                          <a:rPr lang="en-US" sz="2000" i="1" dirty="0">
                                            <a:latin typeface="Cambria Math" panose="02040503050406030204" pitchFamily="18" charset="0"/>
                                            <a:ea typeface="Cambria Math" panose="02040503050406030204" pitchFamily="18" charset="0"/>
                                          </a:rPr>
                                        </m:ctrlPr>
                                      </m:sSubSupPr>
                                      <m:e>
                                        <m:r>
                                          <a:rPr lang="en-US" sz="2000" i="1" dirty="0">
                                            <a:latin typeface="Cambria Math" panose="02040503050406030204" pitchFamily="18" charset="0"/>
                                            <a:ea typeface="Cambria Math" panose="02040503050406030204" pitchFamily="18" charset="0"/>
                                          </a:rPr>
                                          <m:t>𝑥</m:t>
                                        </m:r>
                                      </m:e>
                                      <m:sub>
                                        <m:r>
                                          <a:rPr lang="en-US" sz="2000" i="1" dirty="0">
                                            <a:latin typeface="Cambria Math" panose="02040503050406030204" pitchFamily="18" charset="0"/>
                                            <a:ea typeface="Cambria Math" panose="02040503050406030204" pitchFamily="18" charset="0"/>
                                          </a:rPr>
                                          <m:t>𝑖</m:t>
                                        </m:r>
                                      </m:sub>
                                      <m:sup>
                                        <m:r>
                                          <a:rPr lang="en-US" sz="2000" i="1" dirty="0">
                                            <a:latin typeface="Cambria Math" panose="02040503050406030204" pitchFamily="18" charset="0"/>
                                            <a:ea typeface="Cambria Math" panose="02040503050406030204" pitchFamily="18" charset="0"/>
                                          </a:rPr>
                                          <m:t>𝑇</m:t>
                                        </m:r>
                                      </m:sup>
                                    </m:sSubSup>
                                    <m:r>
                                      <a:rPr lang="en-US" sz="2000" i="1" dirty="0">
                                        <a:latin typeface="Cambria Math" panose="02040503050406030204" pitchFamily="18" charset="0"/>
                                        <a:ea typeface="Cambria Math" panose="02040503050406030204" pitchFamily="18" charset="0"/>
                                      </a:rPr>
                                      <m:t>𝛽</m:t>
                                    </m:r>
                                  </m:e>
                                </m:d>
                              </m:e>
                            </m:func>
                          </m:e>
                        </m:d>
                      </m:e>
                      <m:sup>
                        <m:r>
                          <a:rPr lang="en-US" sz="2000" i="1" dirty="0">
                            <a:latin typeface="Cambria Math" panose="02040503050406030204" pitchFamily="18" charset="0"/>
                            <a:ea typeface="Cambria Math" panose="02040503050406030204" pitchFamily="18" charset="0"/>
                          </a:rPr>
                          <m:t>2</m:t>
                        </m:r>
                      </m:sup>
                    </m:sSup>
                  </m:oMath>
                </a14:m>
                <a:endParaRPr lang="en-US" sz="2000" dirty="0" smtClean="0"/>
              </a:p>
              <a:p>
                <a:r>
                  <a:rPr lang="en-US" sz="2000" b="1" dirty="0" smtClean="0">
                    <a:solidFill>
                      <a:schemeClr val="bg1"/>
                    </a:solidFill>
                  </a:rPr>
                  <a:t>Squared Error:</a:t>
                </a:r>
                <a:r>
                  <a:rPr lang="en-US" sz="2000" b="1" dirty="0">
                    <a:solidFill>
                      <a:schemeClr val="bg1"/>
                    </a:solidFill>
                  </a:rPr>
                  <a:t>	</a:t>
                </a:r>
                <a:r>
                  <a:rPr lang="en-US" sz="2000" b="1" dirty="0" smtClean="0"/>
                  <a:t>		</a:t>
                </a:r>
                <a14:m>
                  <m:oMath xmlns:m="http://schemas.openxmlformats.org/officeDocument/2006/math">
                    <m:sSup>
                      <m:sSupPr>
                        <m:ctrlPr>
                          <a:rPr lang="en-US" sz="2000" i="1" dirty="0">
                            <a:latin typeface="Cambria Math" panose="02040503050406030204" pitchFamily="18" charset="0"/>
                            <a:ea typeface="Cambria Math" panose="02040503050406030204" pitchFamily="18" charset="0"/>
                          </a:rPr>
                        </m:ctrlPr>
                      </m:sSupPr>
                      <m:e>
                        <m:d>
                          <m:dPr>
                            <m:ctrlPr>
                              <a:rPr lang="en-US" sz="2000" i="1" dirty="0">
                                <a:latin typeface="Cambria Math" panose="02040503050406030204" pitchFamily="18" charset="0"/>
                                <a:ea typeface="Cambria Math" panose="02040503050406030204" pitchFamily="18" charset="0"/>
                              </a:rPr>
                            </m:ctrlPr>
                          </m:dPr>
                          <m:e>
                            <m:sSub>
                              <m:sSubPr>
                                <m:ctrlPr>
                                  <a:rPr lang="en-US" sz="2000" i="1" dirty="0">
                                    <a:latin typeface="Cambria Math" panose="02040503050406030204" pitchFamily="18" charset="0"/>
                                    <a:ea typeface="Cambria Math" panose="02040503050406030204" pitchFamily="18" charset="0"/>
                                  </a:rPr>
                                </m:ctrlPr>
                              </m:sSubPr>
                              <m:e>
                                <m:r>
                                  <a:rPr lang="en-US" sz="2000" i="1" dirty="0">
                                    <a:latin typeface="Cambria Math" panose="02040503050406030204" pitchFamily="18" charset="0"/>
                                    <a:ea typeface="Cambria Math" panose="02040503050406030204" pitchFamily="18" charset="0"/>
                                  </a:rPr>
                                  <m:t>𝑦</m:t>
                                </m:r>
                              </m:e>
                              <m:sub>
                                <m:r>
                                  <a:rPr lang="en-US" sz="2000" i="1" dirty="0">
                                    <a:latin typeface="Cambria Math" panose="02040503050406030204" pitchFamily="18" charset="0"/>
                                    <a:ea typeface="Cambria Math" panose="02040503050406030204" pitchFamily="18" charset="0"/>
                                  </a:rPr>
                                  <m:t>𝑖</m:t>
                                </m:r>
                              </m:sub>
                            </m:sSub>
                            <m:r>
                              <a:rPr lang="en-US" sz="2000" i="1" dirty="0">
                                <a:latin typeface="Cambria Math" panose="02040503050406030204" pitchFamily="18" charset="0"/>
                                <a:ea typeface="Cambria Math" panose="02040503050406030204" pitchFamily="18" charset="0"/>
                              </a:rPr>
                              <m:t>−</m:t>
                            </m:r>
                            <m:sSubSup>
                              <m:sSubSupPr>
                                <m:ctrlPr>
                                  <a:rPr lang="en-US" sz="2000" i="1" dirty="0">
                                    <a:latin typeface="Cambria Math" panose="02040503050406030204" pitchFamily="18" charset="0"/>
                                    <a:ea typeface="Cambria Math" panose="02040503050406030204" pitchFamily="18" charset="0"/>
                                  </a:rPr>
                                </m:ctrlPr>
                              </m:sSubSupPr>
                              <m:e>
                                <m:r>
                                  <a:rPr lang="en-US" sz="2000" i="1" dirty="0">
                                    <a:latin typeface="Cambria Math" panose="02040503050406030204" pitchFamily="18" charset="0"/>
                                    <a:ea typeface="Cambria Math" panose="02040503050406030204" pitchFamily="18" charset="0"/>
                                  </a:rPr>
                                  <m:t>𝑥</m:t>
                                </m:r>
                              </m:e>
                              <m:sub>
                                <m:r>
                                  <a:rPr lang="en-US" sz="2000" i="1" dirty="0">
                                    <a:latin typeface="Cambria Math" panose="02040503050406030204" pitchFamily="18" charset="0"/>
                                    <a:ea typeface="Cambria Math" panose="02040503050406030204" pitchFamily="18" charset="0"/>
                                  </a:rPr>
                                  <m:t>𝑖</m:t>
                                </m:r>
                              </m:sub>
                              <m:sup>
                                <m:r>
                                  <a:rPr lang="en-US" sz="2000" i="1" dirty="0">
                                    <a:latin typeface="Cambria Math" panose="02040503050406030204" pitchFamily="18" charset="0"/>
                                    <a:ea typeface="Cambria Math" panose="02040503050406030204" pitchFamily="18" charset="0"/>
                                  </a:rPr>
                                  <m:t>𝑇</m:t>
                                </m:r>
                              </m:sup>
                            </m:sSubSup>
                            <m:r>
                              <a:rPr lang="en-US" sz="2000" i="1" dirty="0">
                                <a:latin typeface="Cambria Math" panose="02040503050406030204" pitchFamily="18" charset="0"/>
                                <a:ea typeface="Cambria Math" panose="02040503050406030204" pitchFamily="18" charset="0"/>
                              </a:rPr>
                              <m:t>𝛽</m:t>
                            </m:r>
                          </m:e>
                        </m:d>
                      </m:e>
                      <m:sup>
                        <m:r>
                          <a:rPr lang="en-US" sz="2000" i="1" dirty="0">
                            <a:latin typeface="Cambria Math" panose="02040503050406030204" pitchFamily="18" charset="0"/>
                            <a:ea typeface="Cambria Math" panose="02040503050406030204" pitchFamily="18" charset="0"/>
                          </a:rPr>
                          <m:t>2</m:t>
                        </m:r>
                      </m:sup>
                    </m:sSup>
                  </m:oMath>
                </a14:m>
                <a:endParaRPr lang="en-US" dirty="0"/>
              </a:p>
            </p:txBody>
          </p:sp>
        </mc:Choice>
        <mc:Fallback xmlns="">
          <p:sp>
            <p:nvSpPr>
              <p:cNvPr id="11" name="Rounded Rectangular Callout 10"/>
              <p:cNvSpPr>
                <a:spLocks noRot="1" noChangeAspect="1" noMove="1" noResize="1" noEditPoints="1" noAdjustHandles="1" noChangeArrowheads="1" noChangeShapeType="1" noTextEdit="1"/>
              </p:cNvSpPr>
              <p:nvPr/>
            </p:nvSpPr>
            <p:spPr>
              <a:xfrm>
                <a:off x="4773686" y="4101420"/>
                <a:ext cx="6180826" cy="2070780"/>
              </a:xfrm>
              <a:prstGeom prst="wedgeRoundRectCallout">
                <a:avLst>
                  <a:gd name="adj1" fmla="val -46059"/>
                  <a:gd name="adj2" fmla="val -78065"/>
                  <a:gd name="adj3" fmla="val 16667"/>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406456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par>
                                <p:cTn id="11" presetID="9" presetClass="emph" presetSubtype="0" nodeType="withEffect">
                                  <p:stCondLst>
                                    <p:cond delay="0"/>
                                  </p:stCondLst>
                                  <p:childTnLst>
                                    <p:set>
                                      <p:cBhvr rctx="PPT">
                                        <p:cTn id="12" dur="indefinite"/>
                                        <p:tgtEl>
                                          <p:spTgt spid="9">
                                            <p:txEl>
                                              <p:pRg st="0" end="0"/>
                                            </p:txEl>
                                          </p:spTgt>
                                        </p:tgtEl>
                                        <p:attrNameLst>
                                          <p:attrName>style.opacity</p:attrName>
                                        </p:attrNameLst>
                                      </p:cBhvr>
                                      <p:to>
                                        <p:strVal val="0.5"/>
                                      </p:to>
                                    </p:set>
                                    <p:animEffect filter="image" prLst="opacity: 0.5">
                                      <p:cBhvr rctx="IE">
                                        <p:cTn id="13" dur="indefinite"/>
                                        <p:tgtEl>
                                          <p:spTgt spid="9">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9">
                                            <p:txEl>
                                              <p:pRg st="2" end="2"/>
                                            </p:txEl>
                                          </p:spTgt>
                                        </p:tgtEl>
                                        <p:attrNameLst>
                                          <p:attrName>style.visibility</p:attrName>
                                        </p:attrNameLst>
                                      </p:cBhvr>
                                      <p:to>
                                        <p:strVal val="visible"/>
                                      </p:to>
                                    </p:set>
                                  </p:childTnLst>
                                </p:cTn>
                              </p:par>
                              <p:par>
                                <p:cTn id="18" presetID="9" presetClass="emph" presetSubtype="0" nodeType="withEffect">
                                  <p:stCondLst>
                                    <p:cond delay="0"/>
                                  </p:stCondLst>
                                  <p:childTnLst>
                                    <p:set>
                                      <p:cBhvr rctx="PPT">
                                        <p:cTn id="19" dur="indefinite"/>
                                        <p:tgtEl>
                                          <p:spTgt spid="9">
                                            <p:txEl>
                                              <p:pRg st="1" end="1"/>
                                            </p:txEl>
                                          </p:spTgt>
                                        </p:tgtEl>
                                        <p:attrNameLst>
                                          <p:attrName>style.opacity</p:attrName>
                                        </p:attrNameLst>
                                      </p:cBhvr>
                                      <p:to>
                                        <p:strVal val="0.5"/>
                                      </p:to>
                                    </p:set>
                                    <p:animEffect filter="image" prLst="opacity: 0.5">
                                      <p:cBhvr rctx="IE">
                                        <p:cTn id="20" dur="indefinite"/>
                                        <p:tgtEl>
                                          <p:spTgt spid="9">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grpId="1" nodeType="clickEffect">
                                  <p:stCondLst>
                                    <p:cond delay="0"/>
                                  </p:stCondLst>
                                  <p:childTnLst>
                                    <p:animEffect transition="out" filter="fade">
                                      <p:cBhvr>
                                        <p:cTn id="29" dur="500"/>
                                        <p:tgtEl>
                                          <p:spTgt spid="11"/>
                                        </p:tgtEl>
                                      </p:cBhvr>
                                    </p:animEffect>
                                    <p:set>
                                      <p:cBhvr>
                                        <p:cTn id="30" dur="1" fill="hold">
                                          <p:stCondLst>
                                            <p:cond delay="499"/>
                                          </p:stCondLst>
                                        </p:cTn>
                                        <p:tgtEl>
                                          <p:spTgt spid="11"/>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xEl>
                                              <p:pRg st="3" end="3"/>
                                            </p:txEl>
                                          </p:spTgt>
                                        </p:tgtEl>
                                        <p:attrNameLst>
                                          <p:attrName>style.visibility</p:attrName>
                                        </p:attrNameLst>
                                      </p:cBhvr>
                                      <p:to>
                                        <p:strVal val="visible"/>
                                      </p:to>
                                    </p:set>
                                  </p:childTnLst>
                                </p:cTn>
                              </p:par>
                              <p:par>
                                <p:cTn id="35" presetID="9" presetClass="emph" presetSubtype="0" nodeType="withEffect">
                                  <p:stCondLst>
                                    <p:cond delay="0"/>
                                  </p:stCondLst>
                                  <p:childTnLst>
                                    <p:set>
                                      <p:cBhvr rctx="PPT">
                                        <p:cTn id="36" dur="indefinite"/>
                                        <p:tgtEl>
                                          <p:spTgt spid="9">
                                            <p:txEl>
                                              <p:pRg st="2" end="2"/>
                                            </p:txEl>
                                          </p:spTgt>
                                        </p:tgtEl>
                                        <p:attrNameLst>
                                          <p:attrName>style.opacity</p:attrName>
                                        </p:attrNameLst>
                                      </p:cBhvr>
                                      <p:to>
                                        <p:strVal val="0.5"/>
                                      </p:to>
                                    </p:set>
                                    <p:animEffect filter="image" prLst="opacity: 0.5">
                                      <p:cBhvr rctx="IE">
                                        <p:cTn id="37" dur="indefinite"/>
                                        <p:tgtEl>
                                          <p:spTgt spid="9">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9">
                                            <p:txEl>
                                              <p:pRg st="4" end="4"/>
                                            </p:txEl>
                                          </p:spTgt>
                                        </p:tgtEl>
                                        <p:attrNameLst>
                                          <p:attrName>style.visibility</p:attrName>
                                        </p:attrNameLst>
                                      </p:cBhvr>
                                      <p:to>
                                        <p:strVal val="visible"/>
                                      </p:to>
                                    </p:set>
                                  </p:childTnLst>
                                </p:cTn>
                              </p:par>
                              <p:par>
                                <p:cTn id="42" presetID="9" presetClass="emph" presetSubtype="0" nodeType="withEffect">
                                  <p:stCondLst>
                                    <p:cond delay="0"/>
                                  </p:stCondLst>
                                  <p:childTnLst>
                                    <p:set>
                                      <p:cBhvr rctx="PPT">
                                        <p:cTn id="43" dur="indefinite"/>
                                        <p:tgtEl>
                                          <p:spTgt spid="9">
                                            <p:txEl>
                                              <p:pRg st="3" end="3"/>
                                            </p:txEl>
                                          </p:spTgt>
                                        </p:tgtEl>
                                        <p:attrNameLst>
                                          <p:attrName>style.opacity</p:attrName>
                                        </p:attrNameLst>
                                      </p:cBhvr>
                                      <p:to>
                                        <p:strVal val="0.5"/>
                                      </p:to>
                                    </p:set>
                                    <p:animEffect filter="image" prLst="opacity: 0.5">
                                      <p:cBhvr rctx="IE">
                                        <p:cTn id="44" dur="indefinite"/>
                                        <p:tgtEl>
                                          <p:spTgt spid="9">
                                            <p:txEl>
                                              <p:pRg st="3" end="3"/>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9" presetClass="emph" presetSubtype="0" nodeType="clickEffect">
                                  <p:stCondLst>
                                    <p:cond delay="0"/>
                                  </p:stCondLst>
                                  <p:childTnLst>
                                    <p:set>
                                      <p:cBhvr rctx="PPT">
                                        <p:cTn id="48" dur="indefinite"/>
                                        <p:tgtEl>
                                          <p:spTgt spid="9">
                                            <p:txEl>
                                              <p:pRg st="4" end="4"/>
                                            </p:txEl>
                                          </p:spTgt>
                                        </p:tgtEl>
                                        <p:attrNameLst>
                                          <p:attrName>style.opacity</p:attrName>
                                        </p:attrNameLst>
                                      </p:cBhvr>
                                      <p:to>
                                        <p:strVal val="0.5"/>
                                      </p:to>
                                    </p:set>
                                    <p:animEffect filter="image" prLst="opacity: 0.5">
                                      <p:cBhvr rctx="IE">
                                        <p:cTn id="49" dur="indefinite"/>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endParaRPr lang="en-US" b="0" dirty="0" smtClean="0">
                  <a:ea typeface="Cambria Math" panose="02040503050406030204" pitchFamily="18" charset="0"/>
                </a:endParaRPr>
              </a:p>
              <a:p>
                <a:pPr marL="0" indent="0">
                  <a:buNone/>
                </a:pPr>
                <a:endParaRPr lang="en-US" dirty="0">
                  <a:ea typeface="Cambria Math" panose="02040503050406030204" pitchFamily="18" charset="0"/>
                </a:endParaRPr>
              </a:p>
              <a:p>
                <a:pPr marL="0" indent="0">
                  <a:buNone/>
                </a:pPr>
                <a:endParaRPr lang="en-US" b="0" dirty="0" smtClean="0">
                  <a:ea typeface="Cambria Math" panose="02040503050406030204" pitchFamily="18" charset="0"/>
                </a:endParaRPr>
              </a:p>
              <a:p>
                <a:pPr marL="0" indent="0">
                  <a:buNone/>
                </a:pPr>
                <a:endParaRPr lang="en-US" dirty="0">
                  <a:ea typeface="Cambria Math" panose="02040503050406030204" pitchFamily="18" charset="0"/>
                </a:endParaRPr>
              </a:p>
              <a:p>
                <a:pPr marL="0" indent="0">
                  <a:buNone/>
                </a:pPr>
                <a:endParaRPr lang="en-US" b="0" dirty="0" smtClean="0">
                  <a:ea typeface="Cambria Math" panose="02040503050406030204" pitchFamily="18" charset="0"/>
                </a:endParaRPr>
              </a:p>
              <a:p>
                <a:pPr marL="0" indent="0">
                  <a:buNone/>
                </a:pPr>
                <a:r>
                  <a:rPr lang="en-US" b="0" dirty="0" smtClean="0">
                    <a:ea typeface="Cambria Math" panose="02040503050406030204" pitchFamily="18" charset="0"/>
                  </a:rPr>
                  <a:t>	</a:t>
                </a:r>
                <a:r>
                  <a:rPr lang="en-US" sz="2400" b="0" dirty="0" smtClean="0">
                    <a:ea typeface="Cambria Math" panose="02040503050406030204" pitchFamily="18" charset="0"/>
                  </a:rPr>
                  <a:t>Let    </a:t>
                </a:r>
                <a14:m>
                  <m:oMath xmlns:m="http://schemas.openxmlformats.org/officeDocument/2006/math">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𝑔</m:t>
                    </m:r>
                    <m:r>
                      <a:rPr lang="en-US" sz="2400" b="0" i="1" smtClean="0">
                        <a:latin typeface="Cambria Math" panose="02040503050406030204" pitchFamily="18" charset="0"/>
                      </a:rPr>
                      <m:t>≔</m:t>
                    </m:r>
                    <m:nary>
                      <m:naryPr>
                        <m:chr m:val="∑"/>
                        <m:supHide m:val="on"/>
                        <m:ctrlPr>
                          <a:rPr lang="en-US" sz="2400" i="1">
                            <a:latin typeface="Cambria Math" panose="02040503050406030204" pitchFamily="18" charset="0"/>
                          </a:rPr>
                        </m:ctrlPr>
                      </m:naryPr>
                      <m:sub>
                        <m:r>
                          <m:rPr>
                            <m:brk m:alnAt="7"/>
                          </m:rPr>
                          <a:rPr lang="en-US" sz="2400" b="0" i="1">
                            <a:latin typeface="Cambria Math" panose="02040503050406030204" pitchFamily="18" charset="0"/>
                          </a:rPr>
                          <m:t>𝑖</m:t>
                        </m:r>
                        <m:r>
                          <a:rPr lang="en-US" sz="2400" b="0" i="1">
                            <a:latin typeface="Cambria Math" panose="02040503050406030204" pitchFamily="18" charset="0"/>
                          </a:rPr>
                          <m:t>∈</m:t>
                        </m:r>
                        <m:r>
                          <a:rPr lang="en-US" sz="2400" b="0" i="1">
                            <a:latin typeface="Cambria Math" panose="02040503050406030204" pitchFamily="18" charset="0"/>
                          </a:rPr>
                          <m:t>𝒜</m:t>
                        </m:r>
                      </m:sub>
                      <m:sup/>
                      <m:e>
                        <m:r>
                          <a:rPr lang="en-US" sz="2400" b="0" i="1">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rPr>
                            </m:ctrlPr>
                          </m:sSubPr>
                          <m:e>
                            <m:r>
                              <m:rPr>
                                <m:nor/>
                              </m:rPr>
                              <a:rPr lang="en-US" sz="2400" dirty="0">
                                <a:latin typeface="Cambria Math" panose="02040503050406030204" pitchFamily="18" charset="0"/>
                                <a:ea typeface="Cambria Math" panose="02040503050406030204" pitchFamily="18" charset="0"/>
                              </a:rPr>
                              <m:t>𝓁</m:t>
                            </m:r>
                          </m:e>
                          <m:sub>
                            <m:r>
                              <a:rPr lang="en-US" sz="2400" b="0" i="1">
                                <a:latin typeface="Cambria Math" panose="02040503050406030204" pitchFamily="18" charset="0"/>
                              </a:rPr>
                              <m:t>𝑖</m:t>
                            </m:r>
                          </m:sub>
                        </m:sSub>
                        <m:d>
                          <m:dPr>
                            <m:ctrlPr>
                              <a:rPr lang="en-US" sz="2400" i="1">
                                <a:latin typeface="Cambria Math" panose="02040503050406030204" pitchFamily="18" charset="0"/>
                              </a:rPr>
                            </m:ctrlPr>
                          </m:dPr>
                          <m:e>
                            <m:sSubSup>
                              <m:sSubSupPr>
                                <m:ctrlPr>
                                  <a:rPr lang="en-US" sz="2400" i="1" smtClean="0">
                                    <a:latin typeface="Cambria Math" panose="02040503050406030204" pitchFamily="18" charset="0"/>
                                  </a:rPr>
                                </m:ctrlPr>
                              </m:sSubSupPr>
                              <m:e>
                                <m:r>
                                  <a:rPr lang="en-US" sz="2400" b="0" i="1">
                                    <a:latin typeface="Cambria Math" panose="02040503050406030204" pitchFamily="18" charset="0"/>
                                  </a:rPr>
                                  <m:t>𝛽</m:t>
                                </m:r>
                              </m:e>
                              <m:sub>
                                <m:r>
                                  <a:rPr lang="en-US" sz="2400" b="0" i="1" smtClean="0">
                                    <a:latin typeface="Cambria Math" panose="02040503050406030204" pitchFamily="18" charset="0"/>
                                  </a:rPr>
                                  <m:t>1</m:t>
                                </m:r>
                              </m:sub>
                              <m:sup>
                                <m:r>
                                  <a:rPr lang="en-US" sz="2400" b="0" i="1">
                                    <a:latin typeface="Cambria Math" panose="02040503050406030204" pitchFamily="18" charset="0"/>
                                  </a:rPr>
                                  <m:t>∗</m:t>
                                </m:r>
                              </m:sup>
                            </m:sSubSup>
                          </m:e>
                        </m:d>
                      </m:e>
                    </m:nary>
                    <m:r>
                      <a:rPr lang="en-US" sz="2400" b="0" i="1" dirty="0" smtClean="0">
                        <a:latin typeface="Cambria Math" panose="02040503050406030204" pitchFamily="18" charset="0"/>
                        <a:ea typeface="Cambria Math" panose="02040503050406030204" pitchFamily="18" charset="0"/>
                      </a:rPr>
                      <m:t> −</m:t>
                    </m:r>
                    <m:nary>
                      <m:naryPr>
                        <m:chr m:val="∑"/>
                        <m:supHide m:val="on"/>
                        <m:ctrlPr>
                          <a:rPr lang="en-US" sz="2400" i="1">
                            <a:latin typeface="Cambria Math" panose="02040503050406030204" pitchFamily="18" charset="0"/>
                          </a:rPr>
                        </m:ctrlPr>
                      </m:naryPr>
                      <m:sub>
                        <m:r>
                          <m:rPr>
                            <m:brk m:alnAt="7"/>
                          </m:rPr>
                          <a:rPr lang="en-US" sz="2400" b="0" i="1">
                            <a:latin typeface="Cambria Math" panose="02040503050406030204" pitchFamily="18" charset="0"/>
                          </a:rPr>
                          <m:t>𝑖</m:t>
                        </m:r>
                        <m:r>
                          <a:rPr lang="en-US" sz="2400" b="0" i="1">
                            <a:latin typeface="Cambria Math" panose="02040503050406030204" pitchFamily="18" charset="0"/>
                          </a:rPr>
                          <m:t>∈</m:t>
                        </m:r>
                        <m:r>
                          <a:rPr lang="en-US" sz="2400" b="0" i="1">
                            <a:latin typeface="Cambria Math" panose="02040503050406030204" pitchFamily="18" charset="0"/>
                          </a:rPr>
                          <m:t>ℛ</m:t>
                        </m:r>
                      </m:sub>
                      <m:sup/>
                      <m:e>
                        <m:r>
                          <a:rPr lang="en-US" sz="2400" b="0" i="1">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rPr>
                            </m:ctrlPr>
                          </m:sSubPr>
                          <m:e>
                            <m:r>
                              <m:rPr>
                                <m:nor/>
                              </m:rPr>
                              <a:rPr lang="en-US" sz="2400" dirty="0">
                                <a:latin typeface="Cambria Math" panose="02040503050406030204" pitchFamily="18" charset="0"/>
                                <a:ea typeface="Cambria Math" panose="02040503050406030204" pitchFamily="18" charset="0"/>
                              </a:rPr>
                              <m:t>𝓁</m:t>
                            </m:r>
                          </m:e>
                          <m:sub>
                            <m:r>
                              <a:rPr lang="en-US" sz="2400" b="0" i="1">
                                <a:latin typeface="Cambria Math" panose="02040503050406030204" pitchFamily="18" charset="0"/>
                              </a:rPr>
                              <m:t>𝑖</m:t>
                            </m:r>
                          </m:sub>
                        </m:sSub>
                        <m:d>
                          <m:dPr>
                            <m:ctrlPr>
                              <a:rPr lang="en-US" sz="2400" i="1">
                                <a:latin typeface="Cambria Math" panose="02040503050406030204" pitchFamily="18" charset="0"/>
                              </a:rPr>
                            </m:ctrlPr>
                          </m:dPr>
                          <m:e>
                            <m:sSubSup>
                              <m:sSubSupPr>
                                <m:ctrlPr>
                                  <a:rPr lang="en-US" sz="2400" i="1" smtClean="0">
                                    <a:latin typeface="Cambria Math" panose="02040503050406030204" pitchFamily="18" charset="0"/>
                                  </a:rPr>
                                </m:ctrlPr>
                              </m:sSubSupPr>
                              <m:e>
                                <m:r>
                                  <a:rPr lang="en-US" sz="2400" b="0" i="1">
                                    <a:latin typeface="Cambria Math" panose="02040503050406030204" pitchFamily="18" charset="0"/>
                                  </a:rPr>
                                  <m:t>𝛽</m:t>
                                </m:r>
                              </m:e>
                              <m:sub>
                                <m:r>
                                  <a:rPr lang="en-US" sz="2400" b="0" i="1" smtClean="0">
                                    <a:latin typeface="Cambria Math" panose="02040503050406030204" pitchFamily="18" charset="0"/>
                                  </a:rPr>
                                  <m:t>1</m:t>
                                </m:r>
                              </m:sub>
                              <m:sup>
                                <m:r>
                                  <a:rPr lang="en-US" sz="2400" b="0" i="1">
                                    <a:latin typeface="Cambria Math" panose="02040503050406030204" pitchFamily="18" charset="0"/>
                                  </a:rPr>
                                  <m:t>∗</m:t>
                                </m:r>
                              </m:sup>
                            </m:sSubSup>
                          </m:e>
                        </m:d>
                      </m:e>
                    </m:nary>
                  </m:oMath>
                </a14:m>
                <a:r>
                  <a:rPr lang="en-US" sz="2400" i="1" dirty="0" smtClean="0">
                    <a:latin typeface="Cambria Math" panose="02040503050406030204" pitchFamily="18" charset="0"/>
                  </a:rPr>
                  <a:t> .</a:t>
                </a:r>
              </a:p>
              <a:p>
                <a:pPr marL="0" indent="0">
                  <a:buNone/>
                </a:pPr>
                <a:r>
                  <a:rPr lang="en-US" sz="2400" dirty="0" smtClean="0"/>
                  <a:t>	Then    </a:t>
                </a:r>
                <a14:m>
                  <m:oMath xmlns:m="http://schemas.openxmlformats.org/officeDocument/2006/math">
                    <m:d>
                      <m:dPr>
                        <m:begChr m:val="‖"/>
                        <m:endChr m:val="‖"/>
                        <m:ctrlPr>
                          <a:rPr lang="en-US" sz="2400" i="1">
                            <a:latin typeface="Cambria Math" panose="02040503050406030204" pitchFamily="18" charset="0"/>
                          </a:rPr>
                        </m:ctrlPr>
                      </m:dPr>
                      <m:e>
                        <m:sSubSup>
                          <m:sSubSupPr>
                            <m:ctrlPr>
                              <a:rPr lang="en-US" sz="2400" i="1">
                                <a:latin typeface="Cambria Math" panose="02040503050406030204" pitchFamily="18" charset="0"/>
                              </a:rPr>
                            </m:ctrlPr>
                          </m:sSubSupPr>
                          <m:e>
                            <m:r>
                              <a:rPr lang="en-US" sz="2400" i="1">
                                <a:latin typeface="Cambria Math" panose="02040503050406030204" pitchFamily="18" charset="0"/>
                              </a:rPr>
                              <m:t>𝛽</m:t>
                            </m:r>
                          </m:e>
                          <m:sub>
                            <m:r>
                              <a:rPr lang="en-US" sz="2400" i="1">
                                <a:latin typeface="Cambria Math" panose="02040503050406030204" pitchFamily="18" charset="0"/>
                              </a:rPr>
                              <m:t>1</m:t>
                            </m:r>
                          </m:sub>
                          <m:sup>
                            <m:r>
                              <a:rPr lang="en-US" sz="2400" i="1">
                                <a:latin typeface="Cambria Math" panose="02040503050406030204" pitchFamily="18" charset="0"/>
                              </a:rPr>
                              <m:t>∗</m:t>
                            </m:r>
                          </m:sup>
                        </m:sSubSup>
                        <m:r>
                          <a:rPr lang="en-US" sz="2400" i="1">
                            <a:latin typeface="Cambria Math" panose="02040503050406030204" pitchFamily="18" charset="0"/>
                          </a:rPr>
                          <m:t>−</m:t>
                        </m:r>
                        <m:sSubSup>
                          <m:sSubSupPr>
                            <m:ctrlPr>
                              <a:rPr lang="en-US" sz="2400" i="1">
                                <a:latin typeface="Cambria Math" panose="02040503050406030204" pitchFamily="18" charset="0"/>
                              </a:rPr>
                            </m:ctrlPr>
                          </m:sSubSupPr>
                          <m:e>
                            <m:r>
                              <a:rPr lang="en-US" sz="2400" i="1">
                                <a:latin typeface="Cambria Math" panose="02040503050406030204" pitchFamily="18" charset="0"/>
                              </a:rPr>
                              <m:t>𝛽</m:t>
                            </m:r>
                          </m:e>
                          <m:sub>
                            <m:r>
                              <a:rPr lang="en-US" sz="2400" i="1">
                                <a:latin typeface="Cambria Math" panose="02040503050406030204" pitchFamily="18" charset="0"/>
                              </a:rPr>
                              <m:t>2</m:t>
                            </m:r>
                          </m:sub>
                          <m:sup>
                            <m:r>
                              <a:rPr lang="en-US" sz="2400" i="1">
                                <a:latin typeface="Cambria Math" panose="02040503050406030204" pitchFamily="18" charset="0"/>
                              </a:rPr>
                              <m:t>∗</m:t>
                            </m:r>
                          </m:sup>
                        </m:sSubSup>
                      </m:e>
                    </m:d>
                    <m:r>
                      <a:rPr lang="en-US" sz="2400" b="0" i="1" smtClean="0">
                        <a:latin typeface="Cambria Math" panose="02040503050406030204" pitchFamily="18" charset="0"/>
                      </a:rPr>
                      <m:t>≤2</m:t>
                    </m:r>
                    <m:d>
                      <m:dPr>
                        <m:begChr m:val="‖"/>
                        <m:endChr m:val="‖"/>
                        <m:ctrlPr>
                          <a:rPr lang="en-US" sz="2400" i="1">
                            <a:latin typeface="Cambria Math" panose="02040503050406030204" pitchFamily="18" charset="0"/>
                          </a:rPr>
                        </m:ctrlPr>
                      </m:dPr>
                      <m:e>
                        <m:r>
                          <a:rPr lang="en-US" sz="2400" b="0" i="1" smtClean="0">
                            <a:latin typeface="Cambria Math" panose="02040503050406030204" pitchFamily="18" charset="0"/>
                          </a:rPr>
                          <m:t>𝑟</m:t>
                        </m:r>
                      </m:e>
                    </m:d>
                  </m:oMath>
                </a14:m>
                <a:r>
                  <a:rPr lang="en-US" sz="2400" i="1" dirty="0" smtClean="0">
                    <a:latin typeface="Cambria Math" panose="02040503050406030204" pitchFamily="18" charset="0"/>
                  </a:rPr>
                  <a:t> ,</a:t>
                </a:r>
              </a:p>
              <a:p>
                <a:pPr marL="0" indent="0">
                  <a:buNone/>
                </a:pPr>
                <a:r>
                  <a:rPr lang="en-US" sz="2400" dirty="0" smtClean="0"/>
                  <a:t>	w</a:t>
                </a:r>
                <a:r>
                  <a:rPr lang="en-US" sz="2400" b="0" dirty="0" smtClean="0"/>
                  <a:t>here	    </a:t>
                </a:r>
                <a14:m>
                  <m:oMath xmlns:m="http://schemas.openxmlformats.org/officeDocument/2006/math">
                    <m:r>
                      <a:rPr lang="en-US" sz="2400" b="0" i="1" smtClean="0">
                        <a:latin typeface="Cambria Math" panose="02040503050406030204" pitchFamily="18" charset="0"/>
                      </a:rPr>
                      <m:t>𝑟</m:t>
                    </m:r>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2</m:t>
                        </m:r>
                      </m:den>
                    </m:f>
                    <m:r>
                      <a:rPr lang="en-US" sz="2400" b="0" i="1" smtClean="0">
                        <a:latin typeface="Cambria Math" panose="02040503050406030204" pitchFamily="18" charset="0"/>
                      </a:rPr>
                      <m:t> </m:t>
                    </m:r>
                    <m:d>
                      <m:dPr>
                        <m:ctrlPr>
                          <a:rPr lang="en-US" sz="2400" b="0" i="1" smtClean="0">
                            <a:latin typeface="Cambria Math" panose="02040503050406030204" pitchFamily="18" charset="0"/>
                          </a:rPr>
                        </m:ctrlPr>
                      </m:dPr>
                      <m:e>
                        <m:sSubSup>
                          <m:sSubSupPr>
                            <m:ctrlPr>
                              <a:rPr lang="en-US" sz="2400" i="1">
                                <a:latin typeface="Cambria Math" panose="02040503050406030204" pitchFamily="18" charset="0"/>
                              </a:rPr>
                            </m:ctrlPr>
                          </m:sSubSupPr>
                          <m:e>
                            <m:r>
                              <a:rPr lang="en-US" sz="2400" i="1">
                                <a:latin typeface="Cambria Math" panose="02040503050406030204" pitchFamily="18" charset="0"/>
                              </a:rPr>
                              <m:t>𝛽</m:t>
                            </m:r>
                          </m:e>
                          <m:sub>
                            <m:r>
                              <a:rPr lang="en-US" sz="2400" i="1">
                                <a:latin typeface="Cambria Math" panose="02040503050406030204" pitchFamily="18" charset="0"/>
                              </a:rPr>
                              <m:t>1</m:t>
                            </m:r>
                          </m:sub>
                          <m:sup>
                            <m:r>
                              <a:rPr lang="en-US" sz="2400" i="1">
                                <a:latin typeface="Cambria Math" panose="02040503050406030204" pitchFamily="18" charset="0"/>
                              </a:rPr>
                              <m:t>∗</m:t>
                            </m:r>
                          </m:sup>
                        </m:sSubSup>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𝐶</m:t>
                                </m:r>
                              </m:e>
                              <m:sub>
                                <m:r>
                                  <a:rPr lang="en-US" sz="2400" b="0" i="1" smtClean="0">
                                    <a:latin typeface="Cambria Math" panose="02040503050406030204" pitchFamily="18" charset="0"/>
                                  </a:rPr>
                                  <m:t>2</m:t>
                                </m:r>
                              </m:sub>
                            </m:sSub>
                          </m:num>
                          <m:den>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𝐶</m:t>
                                </m:r>
                              </m:e>
                              <m:sub>
                                <m:r>
                                  <a:rPr lang="en-US" sz="2400" b="0" i="1" smtClean="0">
                                    <a:latin typeface="Cambria Math" panose="02040503050406030204" pitchFamily="18" charset="0"/>
                                  </a:rPr>
                                  <m:t>1</m:t>
                                </m:r>
                              </m:sub>
                            </m:sSub>
                          </m:den>
                        </m:f>
                        <m:sSubSup>
                          <m:sSubSupPr>
                            <m:ctrlPr>
                              <a:rPr lang="en-US" sz="2400" i="1">
                                <a:latin typeface="Cambria Math" panose="02040503050406030204" pitchFamily="18" charset="0"/>
                              </a:rPr>
                            </m:ctrlPr>
                          </m:sSubSupPr>
                          <m:e>
                            <m:r>
                              <a:rPr lang="en-US" sz="2400" i="1">
                                <a:latin typeface="Cambria Math" panose="02040503050406030204" pitchFamily="18" charset="0"/>
                              </a:rPr>
                              <m:t>𝛽</m:t>
                            </m:r>
                          </m:e>
                          <m:sub>
                            <m:r>
                              <a:rPr lang="en-US" sz="2400" i="1">
                                <a:latin typeface="Cambria Math" panose="02040503050406030204" pitchFamily="18" charset="0"/>
                              </a:rPr>
                              <m:t>1</m:t>
                            </m:r>
                          </m:sub>
                          <m:sup>
                            <m:r>
                              <a:rPr lang="en-US" sz="2400" i="1">
                                <a:latin typeface="Cambria Math" panose="02040503050406030204" pitchFamily="18" charset="0"/>
                              </a:rPr>
                              <m:t>∗</m:t>
                            </m:r>
                          </m:sup>
                        </m:sSubSup>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𝐶</m:t>
                            </m:r>
                          </m:e>
                          <m:sub>
                            <m:r>
                              <a:rPr lang="en-US" sz="2400" b="0" i="1" smtClean="0">
                                <a:latin typeface="Cambria Math" panose="02040503050406030204" pitchFamily="18" charset="0"/>
                              </a:rPr>
                              <m:t>2</m:t>
                            </m:r>
                          </m:sub>
                        </m:sSub>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𝑔</m:t>
                        </m:r>
                      </m:e>
                    </m:d>
                  </m:oMath>
                </a14:m>
                <a:r>
                  <a:rPr lang="en-US" sz="2400" dirty="0" smtClean="0"/>
                  <a:t> .</a:t>
                </a:r>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a:stretch>
              </a:blipFill>
            </p:spPr>
            <p:txBody>
              <a:bodyPr/>
              <a:lstStyle/>
              <a:p>
                <a:r>
                  <a:rPr lang="en-US">
                    <a:noFill/>
                  </a:rPr>
                  <a:t> </a:t>
                </a:r>
              </a:p>
            </p:txBody>
          </p:sp>
        </mc:Fallback>
      </mc:AlternateContent>
      <p:sp>
        <p:nvSpPr>
          <p:cNvPr id="39" name="Rounded Rectangle 38"/>
          <p:cNvSpPr/>
          <p:nvPr/>
        </p:nvSpPr>
        <p:spPr>
          <a:xfrm>
            <a:off x="6042049" y="4075067"/>
            <a:ext cx="1768643" cy="574874"/>
          </a:xfrm>
          <a:prstGeom prst="roundRect">
            <a:avLst/>
          </a:prstGeom>
          <a:solidFill>
            <a:schemeClr val="accent4">
              <a:lumMod val="60000"/>
              <a:lumOff val="40000"/>
              <a:alpha val="2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panose="02040604050505020304"/>
              <a:ea typeface="+mn-ea"/>
              <a:cs typeface="+mn-cs"/>
            </a:endParaRPr>
          </a:p>
        </p:txBody>
      </p:sp>
      <p:sp>
        <p:nvSpPr>
          <p:cNvPr id="38" name="Rounded Rectangle 37"/>
          <p:cNvSpPr/>
          <p:nvPr/>
        </p:nvSpPr>
        <p:spPr>
          <a:xfrm>
            <a:off x="3858122" y="4072175"/>
            <a:ext cx="1812767" cy="574874"/>
          </a:xfrm>
          <a:prstGeom prst="roundRect">
            <a:avLst/>
          </a:prstGeom>
          <a:solidFill>
            <a:schemeClr val="accent6">
              <a:lumMod val="60000"/>
              <a:lumOff val="40000"/>
              <a:alpha val="2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panose="02040604050505020304"/>
              <a:ea typeface="+mn-ea"/>
              <a:cs typeface="+mn-cs"/>
            </a:endParaRPr>
          </a:p>
        </p:txBody>
      </p:sp>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r>
                  <a:rPr lang="en-US" dirty="0"/>
                  <a:t>Bound </a:t>
                </a:r>
                <a14:m>
                  <m:oMath xmlns:m="http://schemas.openxmlformats.org/officeDocument/2006/math">
                    <m:d>
                      <m:dPr>
                        <m:begChr m:val="‖"/>
                        <m:endChr m:val="‖"/>
                        <m:ctrlPr>
                          <a:rPr lang="en-US" i="1">
                            <a:latin typeface="Cambria Math" panose="02040503050406030204" pitchFamily="18" charset="0"/>
                          </a:rPr>
                        </m:ctrlPr>
                      </m:dPr>
                      <m:e>
                        <m:sSubSup>
                          <m:sSubSupPr>
                            <m:ctrlPr>
                              <a:rPr lang="en-US" i="1">
                                <a:latin typeface="Cambria Math" panose="02040503050406030204" pitchFamily="18" charset="0"/>
                              </a:rPr>
                            </m:ctrlPr>
                          </m:sSubSupPr>
                          <m:e>
                            <m:r>
                              <a:rPr lang="en-US" b="0" i="1">
                                <a:latin typeface="Cambria Math" panose="02040503050406030204" pitchFamily="18" charset="0"/>
                              </a:rPr>
                              <m:t>𝛽</m:t>
                            </m:r>
                          </m:e>
                          <m:sub>
                            <m:r>
                              <a:rPr lang="en-US" b="0" i="1">
                                <a:latin typeface="Cambria Math" panose="02040503050406030204" pitchFamily="18" charset="0"/>
                              </a:rPr>
                              <m:t>1</m:t>
                            </m:r>
                          </m:sub>
                          <m:sup>
                            <m:r>
                              <a:rPr lang="en-US" b="0" i="1">
                                <a:latin typeface="Cambria Math" panose="02040503050406030204" pitchFamily="18" charset="0"/>
                              </a:rPr>
                              <m:t>∗</m:t>
                            </m:r>
                          </m:sup>
                        </m:sSubSup>
                        <m:r>
                          <a:rPr lang="en-US" b="0" i="1">
                            <a:latin typeface="Cambria Math" panose="02040503050406030204" pitchFamily="18" charset="0"/>
                          </a:rPr>
                          <m:t>−</m:t>
                        </m:r>
                        <m:sSubSup>
                          <m:sSubSupPr>
                            <m:ctrlPr>
                              <a:rPr lang="en-US" i="1">
                                <a:latin typeface="Cambria Math" panose="02040503050406030204" pitchFamily="18" charset="0"/>
                              </a:rPr>
                            </m:ctrlPr>
                          </m:sSubSupPr>
                          <m:e>
                            <m:r>
                              <a:rPr lang="en-US" b="0" i="1">
                                <a:latin typeface="Cambria Math" panose="02040503050406030204" pitchFamily="18" charset="0"/>
                              </a:rPr>
                              <m:t>𝛽</m:t>
                            </m:r>
                          </m:e>
                          <m:sub>
                            <m:r>
                              <a:rPr lang="en-US" b="0" i="1">
                                <a:latin typeface="Cambria Math" panose="02040503050406030204" pitchFamily="18" charset="0"/>
                              </a:rPr>
                              <m:t>2</m:t>
                            </m:r>
                          </m:sub>
                          <m:sup>
                            <m:r>
                              <a:rPr lang="en-US" b="0" i="1">
                                <a:latin typeface="Cambria Math" panose="02040503050406030204" pitchFamily="18" charset="0"/>
                              </a:rPr>
                              <m:t>∗</m:t>
                            </m:r>
                          </m:sup>
                        </m:sSubSup>
                      </m:e>
                    </m:d>
                  </m:oMath>
                </a14:m>
                <a:r>
                  <a:rPr lang="en-US" dirty="0" smtClean="0"/>
                  <a:t> (Theorem 1)</a:t>
                </a:r>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4"/>
                <a:stretch>
                  <a:fillRect l="-2516" b="-22120"/>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normAutofit lnSpcReduction="10000"/>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657E7479-A17A-4BFD-B497-E7D9DEAE79DE}" type="slidenum">
              <a:rPr kumimoji="0" lang="en-US" sz="3600" b="0" i="0" u="none" strike="noStrike" kern="1200" cap="none" spc="0" normalizeH="0" baseline="0" noProof="0" smtClean="0">
                <a:ln>
                  <a:noFill/>
                </a:ln>
                <a:solidFill>
                  <a:srgbClr val="44546A">
                    <a:lumMod val="60000"/>
                    <a:lumOff val="40000"/>
                  </a:srgbClr>
                </a:solidFill>
                <a:effectLst/>
                <a:uLnTx/>
                <a:uFillTx/>
                <a:latin typeface="Century Schoolbook" panose="020406040505050203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12</a:t>
            </a:fld>
            <a:endParaRPr kumimoji="0" lang="en-US" sz="3600" b="0" i="0" u="none" strike="noStrike" kern="1200" cap="none" spc="0" normalizeH="0" baseline="0" noProof="0">
              <a:ln>
                <a:noFill/>
              </a:ln>
              <a:solidFill>
                <a:srgbClr val="44546A">
                  <a:lumMod val="60000"/>
                  <a:lumOff val="40000"/>
                </a:srgbClr>
              </a:solidFill>
              <a:effectLst/>
              <a:uLnTx/>
              <a:uFillTx/>
              <a:latin typeface="Century Schoolbook" panose="02040604050505020304"/>
              <a:ea typeface="+mn-ea"/>
              <a:cs typeface="+mn-cs"/>
            </a:endParaRPr>
          </a:p>
        </p:txBody>
      </p:sp>
      <p:sp>
        <p:nvSpPr>
          <p:cNvPr id="5" name="Oval 4"/>
          <p:cNvSpPr/>
          <p:nvPr/>
        </p:nvSpPr>
        <p:spPr>
          <a:xfrm>
            <a:off x="2783301" y="2261889"/>
            <a:ext cx="312821" cy="312821"/>
          </a:xfrm>
          <a:prstGeom prst="ellipse">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panose="02040604050505020304"/>
              <a:ea typeface="+mn-ea"/>
              <a:cs typeface="+mn-cs"/>
            </a:endParaRPr>
          </a:p>
        </p:txBody>
      </p:sp>
      <p:sp>
        <p:nvSpPr>
          <p:cNvPr id="6" name="Oval 5"/>
          <p:cNvSpPr/>
          <p:nvPr/>
        </p:nvSpPr>
        <p:spPr>
          <a:xfrm>
            <a:off x="3320712" y="2253868"/>
            <a:ext cx="312821" cy="312821"/>
          </a:xfrm>
          <a:prstGeom prst="ellipse">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panose="02040604050505020304"/>
              <a:ea typeface="+mn-ea"/>
              <a:cs typeface="+mn-cs"/>
            </a:endParaRPr>
          </a:p>
        </p:txBody>
      </p:sp>
      <p:sp>
        <p:nvSpPr>
          <p:cNvPr id="7" name="Oval 6"/>
          <p:cNvSpPr/>
          <p:nvPr/>
        </p:nvSpPr>
        <p:spPr>
          <a:xfrm>
            <a:off x="3858122" y="2261888"/>
            <a:ext cx="312821" cy="312821"/>
          </a:xfrm>
          <a:prstGeom prst="ellipse">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panose="02040604050505020304"/>
              <a:ea typeface="+mn-ea"/>
              <a:cs typeface="+mn-cs"/>
            </a:endParaRPr>
          </a:p>
        </p:txBody>
      </p:sp>
      <p:sp>
        <p:nvSpPr>
          <p:cNvPr id="8" name="Oval 7"/>
          <p:cNvSpPr/>
          <p:nvPr/>
        </p:nvSpPr>
        <p:spPr>
          <a:xfrm>
            <a:off x="4395532" y="2261887"/>
            <a:ext cx="312821" cy="312821"/>
          </a:xfrm>
          <a:prstGeom prst="ellipse">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panose="02040604050505020304"/>
              <a:ea typeface="+mn-ea"/>
              <a:cs typeface="+mn-cs"/>
            </a:endParaRPr>
          </a:p>
        </p:txBody>
      </p:sp>
      <p:sp>
        <p:nvSpPr>
          <p:cNvPr id="9" name="Oval 8"/>
          <p:cNvSpPr/>
          <p:nvPr/>
        </p:nvSpPr>
        <p:spPr>
          <a:xfrm>
            <a:off x="4932942" y="2261887"/>
            <a:ext cx="312821" cy="312821"/>
          </a:xfrm>
          <a:prstGeom prst="ellipse">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panose="02040604050505020304"/>
              <a:ea typeface="+mn-ea"/>
              <a:cs typeface="+mn-cs"/>
            </a:endParaRPr>
          </a:p>
        </p:txBody>
      </p:sp>
      <p:sp>
        <p:nvSpPr>
          <p:cNvPr id="10" name="Oval 9"/>
          <p:cNvSpPr/>
          <p:nvPr/>
        </p:nvSpPr>
        <p:spPr>
          <a:xfrm>
            <a:off x="5470352" y="2253866"/>
            <a:ext cx="312821" cy="312821"/>
          </a:xfrm>
          <a:prstGeom prst="ellipse">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panose="02040604050505020304"/>
              <a:ea typeface="+mn-ea"/>
              <a:cs typeface="+mn-cs"/>
            </a:endParaRPr>
          </a:p>
        </p:txBody>
      </p:sp>
      <p:sp>
        <p:nvSpPr>
          <p:cNvPr id="11" name="Oval 10"/>
          <p:cNvSpPr/>
          <p:nvPr/>
        </p:nvSpPr>
        <p:spPr>
          <a:xfrm>
            <a:off x="6007762" y="2261887"/>
            <a:ext cx="312821" cy="312821"/>
          </a:xfrm>
          <a:prstGeom prst="ellipse">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panose="02040604050505020304"/>
              <a:ea typeface="+mn-ea"/>
              <a:cs typeface="+mn-cs"/>
            </a:endParaRPr>
          </a:p>
        </p:txBody>
      </p:sp>
      <p:sp>
        <p:nvSpPr>
          <p:cNvPr id="12" name="Oval 11"/>
          <p:cNvSpPr/>
          <p:nvPr/>
        </p:nvSpPr>
        <p:spPr>
          <a:xfrm>
            <a:off x="6545172" y="2261887"/>
            <a:ext cx="312821" cy="312821"/>
          </a:xfrm>
          <a:prstGeom prst="ellipse">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panose="02040604050505020304"/>
              <a:ea typeface="+mn-ea"/>
              <a:cs typeface="+mn-cs"/>
            </a:endParaRPr>
          </a:p>
        </p:txBody>
      </p:sp>
      <p:sp>
        <p:nvSpPr>
          <p:cNvPr id="13" name="Oval 12"/>
          <p:cNvSpPr/>
          <p:nvPr/>
        </p:nvSpPr>
        <p:spPr>
          <a:xfrm>
            <a:off x="7082582" y="2261887"/>
            <a:ext cx="312821" cy="312821"/>
          </a:xfrm>
          <a:prstGeom prst="ellipse">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panose="02040604050505020304"/>
              <a:ea typeface="+mn-ea"/>
              <a:cs typeface="+mn-cs"/>
            </a:endParaRPr>
          </a:p>
        </p:txBody>
      </p:sp>
      <p:sp>
        <p:nvSpPr>
          <p:cNvPr id="14" name="Oval 13"/>
          <p:cNvSpPr/>
          <p:nvPr/>
        </p:nvSpPr>
        <p:spPr>
          <a:xfrm>
            <a:off x="7619992" y="2253865"/>
            <a:ext cx="312821" cy="312821"/>
          </a:xfrm>
          <a:prstGeom prst="ellipse">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panose="02040604050505020304"/>
              <a:ea typeface="+mn-ea"/>
              <a:cs typeface="+mn-cs"/>
            </a:endParaRPr>
          </a:p>
        </p:txBody>
      </p:sp>
      <p:sp>
        <p:nvSpPr>
          <p:cNvPr id="15" name="Left Brace 14"/>
          <p:cNvSpPr/>
          <p:nvPr/>
        </p:nvSpPr>
        <p:spPr>
          <a:xfrm rot="16200000">
            <a:off x="4126828" y="1366120"/>
            <a:ext cx="312820" cy="2999870"/>
          </a:xfrm>
          <a:prstGeom prst="leftBrace">
            <a:avLst>
              <a:gd name="adj1" fmla="val 81410"/>
              <a:gd name="adj2" fmla="val 50000"/>
            </a:avLst>
          </a:prstGeom>
          <a:ln w="38100">
            <a:solidFill>
              <a:schemeClr val="accent1">
                <a:lumMod val="40000"/>
                <a:lumOff val="60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mc:AlternateContent xmlns:mc="http://schemas.openxmlformats.org/markup-compatibility/2006" xmlns:a14="http://schemas.microsoft.com/office/drawing/2010/main">
        <mc:Choice Requires="a14">
          <p:sp>
            <p:nvSpPr>
              <p:cNvPr id="16" name="TextBox 15"/>
              <p:cNvSpPr txBox="1"/>
              <p:nvPr/>
            </p:nvSpPr>
            <p:spPr>
              <a:xfrm>
                <a:off x="3021592" y="2997021"/>
                <a:ext cx="2224236"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𝑊</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sub>
                      </m:sSub>
                    </m:oMath>
                  </m:oMathPara>
                </a14:m>
                <a:endParaRPr kumimoji="0" lang="en-US" sz="1800" b="0" i="0" u="none" strike="noStrike" kern="1200" cap="none" spc="0" normalizeH="0" baseline="0" noProof="0" dirty="0">
                  <a:ln>
                    <a:noFill/>
                  </a:ln>
                  <a:solidFill>
                    <a:prstClr val="black"/>
                  </a:solidFill>
                  <a:effectLst/>
                  <a:uLnTx/>
                  <a:uFillTx/>
                  <a:latin typeface="Century Schoolbook" panose="020406040505050203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entury Schoolbook" panose="02040604050505020304"/>
                    <a:ea typeface="+mn-ea"/>
                    <a:cs typeface="+mn-cs"/>
                  </a:rPr>
                  <a:t>optimal solution </a:t>
                </a:r>
                <a14:m>
                  <m:oMath xmlns:m="http://schemas.openxmlformats.org/officeDocument/2006/math">
                    <m:sSubSup>
                      <m:sSubSup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Sup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𝛽</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sub>
                      <m:sup>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up>
                    </m:sSubSup>
                  </m:oMath>
                </a14:m>
                <a:endParaRPr kumimoji="0" lang="en-US" sz="1800" b="0" i="0" u="none" strike="noStrike" kern="1200" cap="none" spc="0" normalizeH="0" baseline="0" noProof="0" dirty="0">
                  <a:ln>
                    <a:noFill/>
                  </a:ln>
                  <a:solidFill>
                    <a:prstClr val="black"/>
                  </a:solidFill>
                  <a:effectLst/>
                  <a:uLnTx/>
                  <a:uFillTx/>
                  <a:latin typeface="Century Schoolbook" panose="02040604050505020304"/>
                  <a:ea typeface="+mn-ea"/>
                  <a:cs typeface="+mn-cs"/>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3021592" y="2997021"/>
                <a:ext cx="2224236" cy="646331"/>
              </a:xfrm>
              <a:prstGeom prst="rect">
                <a:avLst/>
              </a:prstGeom>
              <a:blipFill>
                <a:blip r:embed="rId5"/>
                <a:stretch>
                  <a:fillRect l="-1918" b="-14151"/>
                </a:stretch>
              </a:blipFill>
            </p:spPr>
            <p:txBody>
              <a:bodyPr/>
              <a:lstStyle/>
              <a:p>
                <a:r>
                  <a:rPr lang="en-US">
                    <a:noFill/>
                  </a:rPr>
                  <a:t> </a:t>
                </a:r>
              </a:p>
            </p:txBody>
          </p:sp>
        </mc:Fallback>
      </mc:AlternateContent>
      <p:sp>
        <p:nvSpPr>
          <p:cNvPr id="20" name="Left Brace 19"/>
          <p:cNvSpPr/>
          <p:nvPr/>
        </p:nvSpPr>
        <p:spPr>
          <a:xfrm rot="16200000">
            <a:off x="6276467" y="1361768"/>
            <a:ext cx="312820" cy="2999870"/>
          </a:xfrm>
          <a:prstGeom prst="leftBrace">
            <a:avLst>
              <a:gd name="adj1" fmla="val 81410"/>
              <a:gd name="adj2" fmla="val 50000"/>
            </a:avLst>
          </a:prstGeom>
          <a:ln w="381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mc:AlternateContent xmlns:mc="http://schemas.openxmlformats.org/markup-compatibility/2006" xmlns:a14="http://schemas.microsoft.com/office/drawing/2010/main">
        <mc:Choice Requires="a14">
          <p:sp>
            <p:nvSpPr>
              <p:cNvPr id="21" name="TextBox 20"/>
              <p:cNvSpPr txBox="1"/>
              <p:nvPr/>
            </p:nvSpPr>
            <p:spPr>
              <a:xfrm>
                <a:off x="5355667" y="2997021"/>
                <a:ext cx="2523433"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srgbClr val="70AD47">
                                  <a:lumMod val="75000"/>
                                </a:srgbClr>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srgbClr val="70AD47">
                                  <a:lumMod val="75000"/>
                                </a:srgbClr>
                              </a:solidFill>
                              <a:effectLst/>
                              <a:uLnTx/>
                              <a:uFillTx/>
                              <a:latin typeface="Cambria Math" panose="02040503050406030204" pitchFamily="18" charset="0"/>
                              <a:ea typeface="+mn-ea"/>
                              <a:cs typeface="+mn-cs"/>
                            </a:rPr>
                            <m:t>𝑊</m:t>
                          </m:r>
                        </m:e>
                        <m:sub>
                          <m:r>
                            <a:rPr kumimoji="0" lang="en-US" sz="1800" b="0" i="1" u="none" strike="noStrike" kern="1200" cap="none" spc="0" normalizeH="0" baseline="0" noProof="0" smtClean="0">
                              <a:ln>
                                <a:noFill/>
                              </a:ln>
                              <a:solidFill>
                                <a:srgbClr val="70AD47">
                                  <a:lumMod val="75000"/>
                                </a:srgbClr>
                              </a:solidFill>
                              <a:effectLst/>
                              <a:uLnTx/>
                              <a:uFillTx/>
                              <a:latin typeface="Cambria Math" panose="02040503050406030204" pitchFamily="18" charset="0"/>
                              <a:ea typeface="+mn-ea"/>
                              <a:cs typeface="+mn-cs"/>
                            </a:rPr>
                            <m:t>2</m:t>
                          </m:r>
                        </m:sub>
                      </m:sSub>
                    </m:oMath>
                  </m:oMathPara>
                </a14:m>
                <a:endParaRPr kumimoji="0" lang="en-US" sz="1800" b="0" i="0" u="none" strike="noStrike" kern="1200" cap="none" spc="0" normalizeH="0" baseline="0" noProof="0" dirty="0">
                  <a:ln>
                    <a:noFill/>
                  </a:ln>
                  <a:solidFill>
                    <a:srgbClr val="70AD47">
                      <a:lumMod val="75000"/>
                    </a:srgbClr>
                  </a:solidFill>
                  <a:effectLst/>
                  <a:uLnTx/>
                  <a:uFillTx/>
                  <a:latin typeface="Century Schoolbook" panose="020406040505050203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70AD47">
                        <a:lumMod val="75000"/>
                      </a:srgbClr>
                    </a:solidFill>
                    <a:effectLst/>
                    <a:uLnTx/>
                    <a:uFillTx/>
                    <a:latin typeface="Century Schoolbook" panose="02040604050505020304"/>
                    <a:ea typeface="+mn-ea"/>
                    <a:cs typeface="+mn-cs"/>
                  </a:rPr>
                  <a:t>optimal </a:t>
                </a:r>
                <a:r>
                  <a:rPr kumimoji="0" lang="en-US" sz="1800" b="0" i="0" u="none" strike="noStrike" kern="1200" cap="none" spc="0" normalizeH="0" baseline="0" noProof="0" dirty="0">
                    <a:ln>
                      <a:noFill/>
                    </a:ln>
                    <a:solidFill>
                      <a:srgbClr val="70AD47">
                        <a:lumMod val="75000"/>
                      </a:srgbClr>
                    </a:solidFill>
                    <a:effectLst/>
                    <a:uLnTx/>
                    <a:uFillTx/>
                    <a:latin typeface="Century Schoolbook" panose="02040604050505020304"/>
                    <a:ea typeface="+mn-ea"/>
                    <a:cs typeface="+mn-cs"/>
                  </a:rPr>
                  <a:t>solution </a:t>
                </a:r>
                <a14:m>
                  <m:oMath xmlns:m="http://schemas.openxmlformats.org/officeDocument/2006/math">
                    <m:sSubSup>
                      <m:sSubSupPr>
                        <m:ctrlPr>
                          <a:rPr kumimoji="0" lang="en-US" sz="1800" b="0" i="1" u="none" strike="noStrike" kern="1200" cap="none" spc="0" normalizeH="0" baseline="0" noProof="0">
                            <a:ln>
                              <a:noFill/>
                            </a:ln>
                            <a:solidFill>
                              <a:srgbClr val="70AD47">
                                <a:lumMod val="75000"/>
                              </a:srgbClr>
                            </a:solidFill>
                            <a:effectLst/>
                            <a:uLnTx/>
                            <a:uFillTx/>
                            <a:latin typeface="Cambria Math" panose="02040503050406030204" pitchFamily="18" charset="0"/>
                            <a:ea typeface="+mn-ea"/>
                            <a:cs typeface="+mn-cs"/>
                          </a:rPr>
                        </m:ctrlPr>
                      </m:sSubSupPr>
                      <m:e>
                        <m:r>
                          <a:rPr kumimoji="0" lang="en-US" sz="1800" b="0" i="1" u="none" strike="noStrike" kern="1200" cap="none" spc="0" normalizeH="0" baseline="0" noProof="0">
                            <a:ln>
                              <a:noFill/>
                            </a:ln>
                            <a:solidFill>
                              <a:srgbClr val="70AD47">
                                <a:lumMod val="75000"/>
                              </a:srgbClr>
                            </a:solidFill>
                            <a:effectLst/>
                            <a:uLnTx/>
                            <a:uFillTx/>
                            <a:latin typeface="Cambria Math" panose="02040503050406030204" pitchFamily="18" charset="0"/>
                            <a:ea typeface="+mn-ea"/>
                            <a:cs typeface="+mn-cs"/>
                          </a:rPr>
                          <m:t>𝛽</m:t>
                        </m:r>
                      </m:e>
                      <m:sub>
                        <m:r>
                          <a:rPr kumimoji="0" lang="en-US" sz="1800" b="0" i="1" u="none" strike="noStrike" kern="1200" cap="none" spc="0" normalizeH="0" baseline="0" noProof="0" smtClean="0">
                            <a:ln>
                              <a:noFill/>
                            </a:ln>
                            <a:solidFill>
                              <a:srgbClr val="70AD47">
                                <a:lumMod val="75000"/>
                              </a:srgbClr>
                            </a:solidFill>
                            <a:effectLst/>
                            <a:uLnTx/>
                            <a:uFillTx/>
                            <a:latin typeface="Cambria Math" panose="02040503050406030204" pitchFamily="18" charset="0"/>
                            <a:ea typeface="+mn-ea"/>
                            <a:cs typeface="+mn-cs"/>
                          </a:rPr>
                          <m:t>2</m:t>
                        </m:r>
                      </m:sub>
                      <m:sup>
                        <m:r>
                          <a:rPr kumimoji="0" lang="en-US" sz="1800" b="0" i="1" u="none" strike="noStrike" kern="1200" cap="none" spc="0" normalizeH="0" baseline="0" noProof="0">
                            <a:ln>
                              <a:noFill/>
                            </a:ln>
                            <a:solidFill>
                              <a:srgbClr val="70AD47">
                                <a:lumMod val="75000"/>
                              </a:srgbClr>
                            </a:solidFill>
                            <a:effectLst/>
                            <a:uLnTx/>
                            <a:uFillTx/>
                            <a:latin typeface="Cambria Math" panose="02040503050406030204" pitchFamily="18" charset="0"/>
                            <a:ea typeface="+mn-ea"/>
                            <a:cs typeface="+mn-cs"/>
                          </a:rPr>
                          <m:t>∗</m:t>
                        </m:r>
                      </m:sup>
                    </m:sSubSup>
                  </m:oMath>
                </a14:m>
                <a:endParaRPr kumimoji="0" lang="en-US" sz="1800" b="0" i="0" u="none" strike="noStrike" kern="1200" cap="none" spc="0" normalizeH="0" baseline="0" noProof="0" dirty="0">
                  <a:ln>
                    <a:noFill/>
                  </a:ln>
                  <a:solidFill>
                    <a:srgbClr val="70AD47">
                      <a:lumMod val="75000"/>
                    </a:srgbClr>
                  </a:solidFill>
                  <a:effectLst/>
                  <a:uLnTx/>
                  <a:uFillTx/>
                  <a:latin typeface="Century Schoolbook" panose="02040604050505020304"/>
                  <a:ea typeface="+mn-ea"/>
                  <a:cs typeface="+mn-cs"/>
                </a:endParaRPr>
              </a:p>
            </p:txBody>
          </p:sp>
        </mc:Choice>
        <mc:Fallback xmlns="">
          <p:sp>
            <p:nvSpPr>
              <p:cNvPr id="21" name="TextBox 20"/>
              <p:cNvSpPr txBox="1">
                <a:spLocks noRot="1" noChangeAspect="1" noMove="1" noResize="1" noEditPoints="1" noAdjustHandles="1" noChangeArrowheads="1" noChangeShapeType="1" noTextEdit="1"/>
              </p:cNvSpPr>
              <p:nvPr/>
            </p:nvSpPr>
            <p:spPr>
              <a:xfrm>
                <a:off x="5355667" y="2997021"/>
                <a:ext cx="2523433" cy="646331"/>
              </a:xfrm>
              <a:prstGeom prst="rect">
                <a:avLst/>
              </a:prstGeom>
              <a:blipFill>
                <a:blip r:embed="rId6"/>
                <a:stretch>
                  <a:fillRect b="-14151"/>
                </a:stretch>
              </a:blipFill>
            </p:spPr>
            <p:txBody>
              <a:bodyPr/>
              <a:lstStyle/>
              <a:p>
                <a:r>
                  <a:rPr lang="en-US">
                    <a:noFill/>
                  </a:rPr>
                  <a:t> </a:t>
                </a:r>
              </a:p>
            </p:txBody>
          </p:sp>
        </mc:Fallback>
      </mc:AlternateContent>
      <p:cxnSp>
        <p:nvCxnSpPr>
          <p:cNvPr id="28" name="Straight Arrow Connector 27"/>
          <p:cNvCxnSpPr/>
          <p:nvPr/>
        </p:nvCxnSpPr>
        <p:spPr>
          <a:xfrm>
            <a:off x="1895059" y="3645198"/>
            <a:ext cx="5965567" cy="0"/>
          </a:xfrm>
          <a:prstGeom prst="straightConnector1">
            <a:avLst/>
          </a:prstGeom>
          <a:ln w="38100">
            <a:solidFill>
              <a:schemeClr val="bg2">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29" name="TextBox 28"/>
          <p:cNvSpPr txBox="1"/>
          <p:nvPr/>
        </p:nvSpPr>
        <p:spPr>
          <a:xfrm>
            <a:off x="7034449" y="3565544"/>
            <a:ext cx="918410"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srgbClr val="E7E6E6">
                    <a:lumMod val="75000"/>
                  </a:srgbClr>
                </a:solidFill>
                <a:effectLst/>
                <a:uLnTx/>
                <a:uFillTx/>
                <a:latin typeface="Century Schoolbook" panose="02040604050505020304"/>
                <a:ea typeface="+mn-ea"/>
                <a:cs typeface="+mn-cs"/>
              </a:rPr>
              <a:t>time</a:t>
            </a:r>
            <a:endParaRPr kumimoji="0" lang="en-US" sz="2400" b="0" i="0" u="none" strike="noStrike" kern="1200" cap="none" spc="0" normalizeH="0" baseline="0" noProof="0" dirty="0">
              <a:ln>
                <a:noFill/>
              </a:ln>
              <a:solidFill>
                <a:srgbClr val="E7E6E6">
                  <a:lumMod val="75000"/>
                </a:srgbClr>
              </a:solidFill>
              <a:effectLst/>
              <a:uLnTx/>
              <a:uFillTx/>
              <a:latin typeface="Century Schoolbook" panose="02040604050505020304"/>
              <a:ea typeface="+mn-ea"/>
              <a:cs typeface="+mn-cs"/>
            </a:endParaRPr>
          </a:p>
        </p:txBody>
      </p:sp>
      <p:sp>
        <p:nvSpPr>
          <p:cNvPr id="30" name="Rounded Rectangle 29"/>
          <p:cNvSpPr/>
          <p:nvPr/>
        </p:nvSpPr>
        <p:spPr>
          <a:xfrm>
            <a:off x="2783301" y="2134770"/>
            <a:ext cx="1925052" cy="574874"/>
          </a:xfrm>
          <a:prstGeom prst="roundRect">
            <a:avLst/>
          </a:prstGeom>
          <a:solidFill>
            <a:schemeClr val="accent4">
              <a:lumMod val="60000"/>
              <a:lumOff val="40000"/>
              <a:alpha val="25098"/>
            </a:schemeClr>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panose="02040604050505020304"/>
              <a:ea typeface="+mn-ea"/>
              <a:cs typeface="+mn-cs"/>
            </a:endParaRPr>
          </a:p>
        </p:txBody>
      </p:sp>
      <p:sp>
        <p:nvSpPr>
          <p:cNvPr id="31" name="Rounded Rectangle 30"/>
          <p:cNvSpPr/>
          <p:nvPr/>
        </p:nvSpPr>
        <p:spPr>
          <a:xfrm>
            <a:off x="6007760" y="2134770"/>
            <a:ext cx="1925052" cy="574874"/>
          </a:xfrm>
          <a:prstGeom prst="roundRect">
            <a:avLst/>
          </a:prstGeom>
          <a:solidFill>
            <a:schemeClr val="accent6">
              <a:lumMod val="60000"/>
              <a:lumOff val="40000"/>
              <a:alpha val="25098"/>
            </a:schemeClr>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panose="02040604050505020304"/>
              <a:ea typeface="+mn-ea"/>
              <a:cs typeface="+mn-cs"/>
            </a:endParaRPr>
          </a:p>
        </p:txBody>
      </p:sp>
      <mc:AlternateContent xmlns:mc="http://schemas.openxmlformats.org/markup-compatibility/2006" xmlns:a14="http://schemas.microsoft.com/office/drawing/2010/main">
        <mc:Choice Requires="a14">
          <p:sp>
            <p:nvSpPr>
              <p:cNvPr id="33" name="TextBox 32"/>
              <p:cNvSpPr txBox="1"/>
              <p:nvPr/>
            </p:nvSpPr>
            <p:spPr>
              <a:xfrm>
                <a:off x="2591922" y="1763262"/>
                <a:ext cx="234406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𝓡</m:t>
                    </m:r>
                  </m:oMath>
                </a14:m>
                <a:r>
                  <a:rPr kumimoji="0" lang="en-US" sz="1800" b="0" i="0" u="none" strike="noStrike" kern="1200" cap="none" spc="0" normalizeH="0" baseline="0" noProof="0" dirty="0" smtClean="0">
                    <a:ln>
                      <a:noFill/>
                    </a:ln>
                    <a:solidFill>
                      <a:prstClr val="black"/>
                    </a:solidFill>
                    <a:effectLst/>
                    <a:uLnTx/>
                    <a:uFillTx/>
                    <a:latin typeface="Century Schoolbook" panose="02040604050505020304"/>
                    <a:ea typeface="+mn-ea"/>
                    <a:cs typeface="+mn-cs"/>
                  </a:rPr>
                  <a:t>=removed samples</a:t>
                </a:r>
                <a:endParaRPr kumimoji="0" lang="en-US" sz="1800" b="0" i="0" u="none" strike="noStrike" kern="1200" cap="none" spc="0" normalizeH="0" baseline="0" noProof="0" dirty="0">
                  <a:ln>
                    <a:noFill/>
                  </a:ln>
                  <a:solidFill>
                    <a:prstClr val="black"/>
                  </a:solidFill>
                  <a:effectLst/>
                  <a:uLnTx/>
                  <a:uFillTx/>
                  <a:latin typeface="Century Schoolbook" panose="02040604050505020304"/>
                  <a:ea typeface="+mn-ea"/>
                  <a:cs typeface="+mn-cs"/>
                </a:endParaRPr>
              </a:p>
            </p:txBody>
          </p:sp>
        </mc:Choice>
        <mc:Fallback xmlns="">
          <p:sp>
            <p:nvSpPr>
              <p:cNvPr id="33" name="TextBox 32"/>
              <p:cNvSpPr txBox="1">
                <a:spLocks noRot="1" noChangeAspect="1" noMove="1" noResize="1" noEditPoints="1" noAdjustHandles="1" noChangeArrowheads="1" noChangeShapeType="1" noTextEdit="1"/>
              </p:cNvSpPr>
              <p:nvPr/>
            </p:nvSpPr>
            <p:spPr>
              <a:xfrm>
                <a:off x="2591922" y="1763262"/>
                <a:ext cx="2344064" cy="369332"/>
              </a:xfrm>
              <a:prstGeom prst="rect">
                <a:avLst/>
              </a:prstGeom>
              <a:blipFill>
                <a:blip r:embed="rId7"/>
                <a:stretch>
                  <a:fillRect t="-8197" r="-2078"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a:off x="6007759" y="1768752"/>
                <a:ext cx="240231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𝓐</m:t>
                    </m:r>
                  </m:oMath>
                </a14:m>
                <a:r>
                  <a:rPr kumimoji="0" lang="en-US" sz="1800" b="0" i="0" u="none" strike="noStrike" kern="1200" cap="none" spc="0" normalizeH="0" baseline="0" noProof="0" dirty="0" smtClean="0">
                    <a:ln>
                      <a:noFill/>
                    </a:ln>
                    <a:solidFill>
                      <a:prstClr val="black"/>
                    </a:solidFill>
                    <a:effectLst/>
                    <a:uLnTx/>
                    <a:uFillTx/>
                    <a:latin typeface="Century Schoolbook" panose="02040604050505020304"/>
                    <a:ea typeface="+mn-ea"/>
                    <a:cs typeface="+mn-cs"/>
                  </a:rPr>
                  <a:t>=added samples</a:t>
                </a:r>
                <a:endParaRPr kumimoji="0" lang="en-US" sz="1800" b="0" i="0" u="none" strike="noStrike" kern="1200" cap="none" spc="0" normalizeH="0" baseline="0" noProof="0" dirty="0">
                  <a:ln>
                    <a:noFill/>
                  </a:ln>
                  <a:solidFill>
                    <a:prstClr val="black"/>
                  </a:solidFill>
                  <a:effectLst/>
                  <a:uLnTx/>
                  <a:uFillTx/>
                  <a:latin typeface="Century Schoolbook" panose="02040604050505020304"/>
                  <a:ea typeface="+mn-ea"/>
                  <a:cs typeface="+mn-cs"/>
                </a:endParaRPr>
              </a:p>
            </p:txBody>
          </p:sp>
        </mc:Choice>
        <mc:Fallback xmlns="">
          <p:sp>
            <p:nvSpPr>
              <p:cNvPr id="34" name="TextBox 33"/>
              <p:cNvSpPr txBox="1">
                <a:spLocks noRot="1" noChangeAspect="1" noMove="1" noResize="1" noEditPoints="1" noAdjustHandles="1" noChangeArrowheads="1" noChangeShapeType="1" noTextEdit="1"/>
              </p:cNvSpPr>
              <p:nvPr/>
            </p:nvSpPr>
            <p:spPr>
              <a:xfrm>
                <a:off x="6007759" y="1768752"/>
                <a:ext cx="2402315" cy="369332"/>
              </a:xfrm>
              <a:prstGeom prst="rect">
                <a:avLst/>
              </a:prstGeom>
              <a:blipFill>
                <a:blip r:embed="rId8"/>
                <a:stretch>
                  <a:fillRect t="-8197" b="-24590"/>
                </a:stretch>
              </a:blipFill>
            </p:spPr>
            <p:txBody>
              <a:bodyPr/>
              <a:lstStyle/>
              <a:p>
                <a:r>
                  <a:rPr lang="en-US">
                    <a:noFill/>
                  </a:rPr>
                  <a:t> </a:t>
                </a:r>
              </a:p>
            </p:txBody>
          </p:sp>
        </mc:Fallback>
      </mc:AlternateContent>
      <p:sp>
        <p:nvSpPr>
          <p:cNvPr id="36" name="TextBox 35"/>
          <p:cNvSpPr txBox="1"/>
          <p:nvPr/>
        </p:nvSpPr>
        <p:spPr>
          <a:xfrm>
            <a:off x="1618246" y="1438371"/>
            <a:ext cx="1620252" cy="1323439"/>
          </a:xfrm>
          <a:prstGeom prst="rect">
            <a:avLst/>
          </a:prstGeom>
          <a:noFill/>
          <a:effectLst>
            <a:outerShdw blurRad="50800" dist="38100" dir="2700000" algn="tl"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smtClean="0">
                <a:ln>
                  <a:noFill/>
                </a:ln>
                <a:solidFill>
                  <a:srgbClr val="E7E6E6">
                    <a:lumMod val="50000"/>
                  </a:srgbClr>
                </a:solidFill>
                <a:effectLst/>
                <a:uLnTx/>
                <a:uFillTx/>
                <a:latin typeface="Century Schoolbook" panose="02040604050505020304"/>
                <a:ea typeface="+mn-ea"/>
                <a:cs typeface="+mn-cs"/>
              </a:rPr>
              <a:t>…</a:t>
            </a:r>
            <a:endParaRPr kumimoji="0" lang="en-US" sz="8000" b="0" i="0" u="none" strike="noStrike" kern="1200" cap="none" spc="0" normalizeH="0" baseline="0" noProof="0" dirty="0">
              <a:ln>
                <a:noFill/>
              </a:ln>
              <a:solidFill>
                <a:srgbClr val="E7E6E6">
                  <a:lumMod val="50000"/>
                </a:srgbClr>
              </a:solidFill>
              <a:effectLst/>
              <a:uLnTx/>
              <a:uFillTx/>
              <a:latin typeface="Century Schoolbook" panose="02040604050505020304"/>
              <a:ea typeface="+mn-ea"/>
              <a:cs typeface="+mn-cs"/>
            </a:endParaRPr>
          </a:p>
        </p:txBody>
      </p:sp>
      <mc:AlternateContent xmlns:mc="http://schemas.openxmlformats.org/markup-compatibility/2006" xmlns:a14="http://schemas.microsoft.com/office/drawing/2010/main">
        <mc:Choice Requires="a14">
          <p:sp>
            <p:nvSpPr>
              <p:cNvPr id="17" name="TextBox 16"/>
              <p:cNvSpPr txBox="1"/>
              <p:nvPr/>
            </p:nvSpPr>
            <p:spPr>
              <a:xfrm>
                <a:off x="1261872" y="6107571"/>
                <a:ext cx="8553933" cy="61555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lumMod val="75000"/>
                        <a:lumOff val="25000"/>
                      </a:prstClr>
                    </a:solidFill>
                    <a:effectLst/>
                    <a:uLnTx/>
                    <a:uFillTx/>
                    <a:latin typeface="Century Schoolbook" panose="02040604050505020304"/>
                    <a:ea typeface="+mn-ea"/>
                    <a:cs typeface="+mn-cs"/>
                  </a:rPr>
                  <a:t>Okumura et al. 2015 provide the bounds for the prediction of </a:t>
                </a:r>
                <a14:m>
                  <m:oMath xmlns:m="http://schemas.openxmlformats.org/officeDocument/2006/math">
                    <m:sSubSup>
                      <m:sSubSupPr>
                        <m:ctrlPr>
                          <a:rPr kumimoji="0" lang="en-US" sz="1600" b="0" i="1" u="none" strike="noStrike" kern="1200" cap="none" spc="0" normalizeH="0" baseline="0" noProof="0" smtClean="0">
                            <a:ln>
                              <a:noFill/>
                            </a:ln>
                            <a:solidFill>
                              <a:prstClr val="black">
                                <a:lumMod val="75000"/>
                                <a:lumOff val="25000"/>
                              </a:prstClr>
                            </a:solidFill>
                            <a:effectLst/>
                            <a:uLnTx/>
                            <a:uFillTx/>
                            <a:latin typeface="Cambria Math" panose="02040503050406030204" pitchFamily="18" charset="0"/>
                            <a:ea typeface="+mn-ea"/>
                            <a:cs typeface="+mn-cs"/>
                          </a:rPr>
                        </m:ctrlPr>
                      </m:sSubSupPr>
                      <m:e>
                        <m:r>
                          <a:rPr kumimoji="0" lang="en-US" sz="1600" b="0" i="1" u="none" strike="noStrike" kern="1200" cap="none" spc="0" normalizeH="0" baseline="0" noProof="0" smtClean="0">
                            <a:ln>
                              <a:noFill/>
                            </a:ln>
                            <a:solidFill>
                              <a:prstClr val="black">
                                <a:lumMod val="75000"/>
                                <a:lumOff val="25000"/>
                              </a:prstClr>
                            </a:solidFill>
                            <a:effectLst/>
                            <a:uLnTx/>
                            <a:uFillTx/>
                            <a:latin typeface="Cambria Math" panose="02040503050406030204" pitchFamily="18" charset="0"/>
                            <a:ea typeface="+mn-ea"/>
                            <a:cs typeface="+mn-cs"/>
                          </a:rPr>
                          <m:t>𝛽</m:t>
                        </m:r>
                      </m:e>
                      <m:sub>
                        <m:r>
                          <a:rPr kumimoji="0" lang="en-US" sz="1600" b="0" i="1" u="none" strike="noStrike" kern="1200" cap="none" spc="0" normalizeH="0" baseline="0" noProof="0" smtClean="0">
                            <a:ln>
                              <a:noFill/>
                            </a:ln>
                            <a:solidFill>
                              <a:prstClr val="black">
                                <a:lumMod val="75000"/>
                                <a:lumOff val="25000"/>
                              </a:prstClr>
                            </a:solidFill>
                            <a:effectLst/>
                            <a:uLnTx/>
                            <a:uFillTx/>
                            <a:latin typeface="Cambria Math" panose="02040503050406030204" pitchFamily="18" charset="0"/>
                            <a:ea typeface="+mn-ea"/>
                            <a:cs typeface="+mn-cs"/>
                          </a:rPr>
                          <m:t>2</m:t>
                        </m:r>
                      </m:sub>
                      <m:sup>
                        <m:r>
                          <a:rPr kumimoji="0" lang="en-US" sz="1600" b="0" i="1" u="none" strike="noStrike" kern="1200" cap="none" spc="0" normalizeH="0" baseline="0" noProof="0" smtClean="0">
                            <a:ln>
                              <a:noFill/>
                            </a:ln>
                            <a:solidFill>
                              <a:prstClr val="black">
                                <a:lumMod val="75000"/>
                                <a:lumOff val="25000"/>
                              </a:prstClr>
                            </a:solidFill>
                            <a:effectLst/>
                            <a:uLnTx/>
                            <a:uFillTx/>
                            <a:latin typeface="Cambria Math" panose="02040503050406030204" pitchFamily="18" charset="0"/>
                            <a:ea typeface="+mn-ea"/>
                            <a:cs typeface="+mn-cs"/>
                          </a:rPr>
                          <m:t>∗</m:t>
                        </m:r>
                      </m:sup>
                    </m:sSubSup>
                  </m:oMath>
                </a14:m>
                <a:r>
                  <a:rPr kumimoji="0" lang="en-US" sz="1600" b="0" i="0" u="none" strike="noStrike" kern="1200" cap="none" spc="0" normalizeH="0" baseline="0" noProof="0" dirty="0" smtClean="0">
                    <a:ln>
                      <a:noFill/>
                    </a:ln>
                    <a:solidFill>
                      <a:prstClr val="black">
                        <a:lumMod val="75000"/>
                        <a:lumOff val="25000"/>
                      </a:prstClr>
                    </a:solidFill>
                    <a:effectLst/>
                    <a:uLnTx/>
                    <a:uFillTx/>
                    <a:latin typeface="Century Schoolbook" panose="02040604050505020304"/>
                    <a:ea typeface="+mn-ea"/>
                    <a:cs typeface="+mn-cs"/>
                  </a:rPr>
                  <a:t> for a new sample.</a:t>
                </a:r>
                <a:endParaRPr kumimoji="0" lang="en-US" sz="1600" b="0" i="0" u="none" strike="noStrike" kern="1200" cap="none" spc="0" normalizeH="0" baseline="0" noProof="0" dirty="0">
                  <a:ln>
                    <a:noFill/>
                  </a:ln>
                  <a:solidFill>
                    <a:prstClr val="black">
                      <a:lumMod val="75000"/>
                      <a:lumOff val="25000"/>
                    </a:prstClr>
                  </a:solidFill>
                  <a:effectLst/>
                  <a:uLnTx/>
                  <a:uFillTx/>
                  <a:latin typeface="Century Schoolbook" panose="020406040505050203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Schoolbook" panose="02040604050505020304"/>
                  <a:ea typeface="+mn-ea"/>
                  <a:cs typeface="+mn-cs"/>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1261872" y="6107571"/>
                <a:ext cx="8553933" cy="615553"/>
              </a:xfrm>
              <a:prstGeom prst="rect">
                <a:avLst/>
              </a:prstGeom>
              <a:blipFill>
                <a:blip r:embed="rId9"/>
                <a:stretch>
                  <a:fillRect l="-356" t="-2970"/>
                </a:stretch>
              </a:blipFill>
            </p:spPr>
            <p:txBody>
              <a:bodyPr/>
              <a:lstStyle/>
              <a:p>
                <a:r>
                  <a:rPr lang="en-US">
                    <a:noFill/>
                  </a:rPr>
                  <a:t> </a:t>
                </a:r>
              </a:p>
            </p:txBody>
          </p:sp>
        </mc:Fallback>
      </mc:AlternateContent>
    </p:spTree>
    <p:extLst>
      <p:ext uri="{BB962C8B-B14F-4D97-AF65-F5344CB8AC3E}">
        <p14:creationId xmlns:p14="http://schemas.microsoft.com/office/powerpoint/2010/main" val="1710442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5" end="5"/>
                                            </p:txEl>
                                          </p:spTgt>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8"/>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9"/>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
                                            <p:txEl>
                                              <p:pRg st="6" end="6"/>
                                            </p:txEl>
                                          </p:spTgt>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p:bldP spid="20" grpId="0" animBg="1"/>
      <p:bldP spid="21" grpId="0"/>
      <p:bldP spid="29" grpId="0"/>
      <p:bldP spid="30" grpId="0" animBg="1"/>
      <p:bldP spid="31" grpId="0" animBg="1"/>
      <p:bldP spid="33" grpId="0"/>
      <p:bldP spid="34" grpId="0"/>
      <p:bldP spid="36" grpId="0"/>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1872" y="365760"/>
            <a:ext cx="10030968" cy="1325562"/>
          </a:xfrm>
        </p:spPr>
        <p:txBody>
          <a:bodyPr/>
          <a:lstStyle/>
          <a:p>
            <a:r>
              <a:rPr lang="en-US" dirty="0" smtClean="0"/>
              <a:t>Bound of Common Objective Functions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marL="0" indent="0">
                  <a:buNone/>
                </a:pPr>
                <a14:m>
                  <m:oMath xmlns:m="http://schemas.openxmlformats.org/officeDocument/2006/math">
                    <m:d>
                      <m:dPr>
                        <m:begChr m:val="‖"/>
                        <m:endChr m:val="‖"/>
                        <m:ctrlPr>
                          <a:rPr lang="en-US" sz="2400" i="1">
                            <a:latin typeface="Cambria Math" panose="02040503050406030204" pitchFamily="18" charset="0"/>
                          </a:rPr>
                        </m:ctrlPr>
                      </m:dPr>
                      <m:e>
                        <m:sSubSup>
                          <m:sSubSupPr>
                            <m:ctrlPr>
                              <a:rPr lang="en-US" sz="2400" i="1">
                                <a:latin typeface="Cambria Math" panose="02040503050406030204" pitchFamily="18" charset="0"/>
                              </a:rPr>
                            </m:ctrlPr>
                          </m:sSubSupPr>
                          <m:e>
                            <m:r>
                              <a:rPr lang="en-US" sz="2400" i="1">
                                <a:latin typeface="Cambria Math" panose="02040503050406030204" pitchFamily="18" charset="0"/>
                              </a:rPr>
                              <m:t>𝛽</m:t>
                            </m:r>
                          </m:e>
                          <m:sub>
                            <m:r>
                              <a:rPr lang="en-US" sz="2400" i="1">
                                <a:latin typeface="Cambria Math" panose="02040503050406030204" pitchFamily="18" charset="0"/>
                              </a:rPr>
                              <m:t>1</m:t>
                            </m:r>
                          </m:sub>
                          <m:sup>
                            <m:r>
                              <a:rPr lang="en-US" sz="2400" i="1">
                                <a:latin typeface="Cambria Math" panose="02040503050406030204" pitchFamily="18" charset="0"/>
                              </a:rPr>
                              <m:t>∗</m:t>
                            </m:r>
                          </m:sup>
                        </m:sSubSup>
                        <m:r>
                          <a:rPr lang="en-US" sz="2400" i="1">
                            <a:latin typeface="Cambria Math" panose="02040503050406030204" pitchFamily="18" charset="0"/>
                          </a:rPr>
                          <m:t>−</m:t>
                        </m:r>
                        <m:sSubSup>
                          <m:sSubSupPr>
                            <m:ctrlPr>
                              <a:rPr lang="en-US" sz="2400" i="1">
                                <a:latin typeface="Cambria Math" panose="02040503050406030204" pitchFamily="18" charset="0"/>
                              </a:rPr>
                            </m:ctrlPr>
                          </m:sSubSupPr>
                          <m:e>
                            <m:r>
                              <a:rPr lang="en-US" sz="2400" i="1">
                                <a:latin typeface="Cambria Math" panose="02040503050406030204" pitchFamily="18" charset="0"/>
                              </a:rPr>
                              <m:t>𝛽</m:t>
                            </m:r>
                          </m:e>
                          <m:sub>
                            <m:r>
                              <a:rPr lang="en-US" sz="2400" i="1">
                                <a:latin typeface="Cambria Math" panose="02040503050406030204" pitchFamily="18" charset="0"/>
                              </a:rPr>
                              <m:t>2</m:t>
                            </m:r>
                          </m:sub>
                          <m:sup>
                            <m:r>
                              <a:rPr lang="en-US" sz="2400" i="1">
                                <a:latin typeface="Cambria Math" panose="02040503050406030204" pitchFamily="18" charset="0"/>
                              </a:rPr>
                              <m:t>∗</m:t>
                            </m:r>
                          </m:sup>
                        </m:sSubSup>
                      </m:e>
                    </m:d>
                    <m:r>
                      <a:rPr lang="en-US" sz="2400" i="1">
                        <a:latin typeface="Cambria Math" panose="02040503050406030204" pitchFamily="18" charset="0"/>
                      </a:rPr>
                      <m:t>≤2</m:t>
                    </m:r>
                    <m:d>
                      <m:dPr>
                        <m:begChr m:val="‖"/>
                        <m:endChr m:val="‖"/>
                        <m:ctrlPr>
                          <a:rPr lang="en-US" sz="2400" i="1">
                            <a:latin typeface="Cambria Math" panose="02040503050406030204" pitchFamily="18" charset="0"/>
                          </a:rPr>
                        </m:ctrlPr>
                      </m:dPr>
                      <m:e>
                        <m:r>
                          <a:rPr lang="en-US" sz="2400" i="1">
                            <a:latin typeface="Cambria Math" panose="02040503050406030204" pitchFamily="18" charset="0"/>
                          </a:rPr>
                          <m:t>𝑟</m:t>
                        </m:r>
                      </m:e>
                    </m:d>
                  </m:oMath>
                </a14:m>
                <a:r>
                  <a:rPr lang="en-US" sz="2400" dirty="0" smtClean="0"/>
                  <a:t>, where </a:t>
                </a:r>
                <a14:m>
                  <m:oMath xmlns:m="http://schemas.openxmlformats.org/officeDocument/2006/math">
                    <m:r>
                      <a:rPr lang="en-US" sz="2400" i="1">
                        <a:latin typeface="Cambria Math" panose="02040503050406030204" pitchFamily="18" charset="0"/>
                      </a:rPr>
                      <m:t>𝑟</m:t>
                    </m:r>
                    <m:r>
                      <a:rPr lang="en-US" sz="2400" i="1">
                        <a:latin typeface="Cambria Math" panose="02040503050406030204" pitchFamily="18" charset="0"/>
                      </a:rPr>
                      <m:t>=</m:t>
                    </m:r>
                    <m:f>
                      <m:fPr>
                        <m:ctrlPr>
                          <a:rPr lang="en-US" sz="2400" i="1">
                            <a:latin typeface="Cambria Math" panose="02040503050406030204" pitchFamily="18" charset="0"/>
                          </a:rPr>
                        </m:ctrlPr>
                      </m:fPr>
                      <m:num>
                        <m:r>
                          <a:rPr lang="en-US" sz="2400" i="1">
                            <a:latin typeface="Cambria Math" panose="02040503050406030204" pitchFamily="18" charset="0"/>
                          </a:rPr>
                          <m:t>1</m:t>
                        </m:r>
                      </m:num>
                      <m:den>
                        <m:r>
                          <a:rPr lang="en-US" sz="2400" i="1">
                            <a:latin typeface="Cambria Math" panose="02040503050406030204" pitchFamily="18" charset="0"/>
                          </a:rPr>
                          <m:t>2</m:t>
                        </m:r>
                      </m:den>
                    </m:f>
                    <m:r>
                      <a:rPr lang="en-US" sz="2400" i="1">
                        <a:latin typeface="Cambria Math" panose="02040503050406030204" pitchFamily="18" charset="0"/>
                      </a:rPr>
                      <m:t> </m:t>
                    </m:r>
                    <m:d>
                      <m:dPr>
                        <m:ctrlPr>
                          <a:rPr lang="en-US" sz="2400" i="1">
                            <a:latin typeface="Cambria Math" panose="02040503050406030204" pitchFamily="18" charset="0"/>
                          </a:rPr>
                        </m:ctrlPr>
                      </m:dPr>
                      <m:e>
                        <m:sSubSup>
                          <m:sSubSupPr>
                            <m:ctrlPr>
                              <a:rPr lang="en-US" sz="2400" i="1">
                                <a:latin typeface="Cambria Math" panose="02040503050406030204" pitchFamily="18" charset="0"/>
                              </a:rPr>
                            </m:ctrlPr>
                          </m:sSubSupPr>
                          <m:e>
                            <m:r>
                              <a:rPr lang="en-US" sz="2400" i="1">
                                <a:latin typeface="Cambria Math" panose="02040503050406030204" pitchFamily="18" charset="0"/>
                              </a:rPr>
                              <m:t>𝛽</m:t>
                            </m:r>
                          </m:e>
                          <m:sub>
                            <m:r>
                              <a:rPr lang="en-US" sz="2400" i="1">
                                <a:latin typeface="Cambria Math" panose="02040503050406030204" pitchFamily="18" charset="0"/>
                              </a:rPr>
                              <m:t>1</m:t>
                            </m:r>
                          </m:sub>
                          <m:sup>
                            <m:r>
                              <a:rPr lang="en-US" sz="2400" i="1">
                                <a:latin typeface="Cambria Math" panose="02040503050406030204" pitchFamily="18" charset="0"/>
                              </a:rPr>
                              <m:t>∗</m:t>
                            </m:r>
                          </m:sup>
                        </m:sSubSup>
                        <m:r>
                          <a:rPr lang="en-US" sz="2400" i="1">
                            <a:latin typeface="Cambria Math" panose="02040503050406030204" pitchFamily="18" charset="0"/>
                          </a:rPr>
                          <m:t>−</m:t>
                        </m:r>
                        <m:f>
                          <m:fPr>
                            <m:ctrlPr>
                              <a:rPr lang="en-US" sz="2400" i="1">
                                <a:latin typeface="Cambria Math" panose="02040503050406030204" pitchFamily="18" charset="0"/>
                              </a:rPr>
                            </m:ctrlPr>
                          </m:fPr>
                          <m:num>
                            <m:sSub>
                              <m:sSubPr>
                                <m:ctrlPr>
                                  <a:rPr lang="en-US" sz="2400" i="1">
                                    <a:latin typeface="Cambria Math" panose="02040503050406030204" pitchFamily="18" charset="0"/>
                                  </a:rPr>
                                </m:ctrlPr>
                              </m:sSubPr>
                              <m:e>
                                <m:r>
                                  <a:rPr lang="en-US" sz="2400" i="1">
                                    <a:latin typeface="Cambria Math" panose="02040503050406030204" pitchFamily="18" charset="0"/>
                                  </a:rPr>
                                  <m:t>𝐶</m:t>
                                </m:r>
                              </m:e>
                              <m:sub>
                                <m:r>
                                  <a:rPr lang="en-US" sz="2400" i="1">
                                    <a:latin typeface="Cambria Math" panose="02040503050406030204" pitchFamily="18" charset="0"/>
                                  </a:rPr>
                                  <m:t>2</m:t>
                                </m:r>
                              </m:sub>
                            </m:sSub>
                          </m:num>
                          <m:den>
                            <m:sSub>
                              <m:sSubPr>
                                <m:ctrlPr>
                                  <a:rPr lang="en-US" sz="2400" i="1">
                                    <a:latin typeface="Cambria Math" panose="02040503050406030204" pitchFamily="18" charset="0"/>
                                  </a:rPr>
                                </m:ctrlPr>
                              </m:sSubPr>
                              <m:e>
                                <m:r>
                                  <a:rPr lang="en-US" sz="2400" i="1">
                                    <a:latin typeface="Cambria Math" panose="02040503050406030204" pitchFamily="18" charset="0"/>
                                  </a:rPr>
                                  <m:t>𝐶</m:t>
                                </m:r>
                              </m:e>
                              <m:sub>
                                <m:r>
                                  <a:rPr lang="en-US" sz="2400" i="1">
                                    <a:latin typeface="Cambria Math" panose="02040503050406030204" pitchFamily="18" charset="0"/>
                                  </a:rPr>
                                  <m:t>1</m:t>
                                </m:r>
                              </m:sub>
                            </m:sSub>
                          </m:den>
                        </m:f>
                        <m:sSubSup>
                          <m:sSubSupPr>
                            <m:ctrlPr>
                              <a:rPr lang="en-US" sz="2400" i="1">
                                <a:latin typeface="Cambria Math" panose="02040503050406030204" pitchFamily="18" charset="0"/>
                              </a:rPr>
                            </m:ctrlPr>
                          </m:sSubSupPr>
                          <m:e>
                            <m:r>
                              <a:rPr lang="en-US" sz="2400" i="1">
                                <a:latin typeface="Cambria Math" panose="02040503050406030204" pitchFamily="18" charset="0"/>
                              </a:rPr>
                              <m:t>𝛽</m:t>
                            </m:r>
                          </m:e>
                          <m:sub>
                            <m:r>
                              <a:rPr lang="en-US" sz="2400" i="1">
                                <a:latin typeface="Cambria Math" panose="02040503050406030204" pitchFamily="18" charset="0"/>
                              </a:rPr>
                              <m:t>1</m:t>
                            </m:r>
                          </m:sub>
                          <m:sup>
                            <m:r>
                              <a:rPr lang="en-US" sz="2400" i="1">
                                <a:latin typeface="Cambria Math" panose="02040503050406030204" pitchFamily="18" charset="0"/>
                              </a:rPr>
                              <m:t>∗</m:t>
                            </m:r>
                          </m:sup>
                        </m:sSubSup>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𝐶</m:t>
                            </m:r>
                          </m:e>
                          <m:sub>
                            <m:r>
                              <a:rPr lang="en-US" sz="2400" i="1">
                                <a:latin typeface="Cambria Math" panose="02040503050406030204" pitchFamily="18" charset="0"/>
                              </a:rPr>
                              <m:t>2</m:t>
                            </m:r>
                          </m:sub>
                        </m:sSub>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𝑔</m:t>
                        </m:r>
                      </m:e>
                    </m:d>
                  </m:oMath>
                </a14:m>
                <a:r>
                  <a:rPr lang="en-US" sz="2400" dirty="0" smtClean="0"/>
                  <a:t> </a:t>
                </a:r>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normAutofit lnSpcReduction="10000"/>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657E7479-A17A-4BFD-B497-E7D9DEAE79DE}" type="slidenum">
              <a:rPr kumimoji="0" lang="en-US" sz="3600" b="0" i="0" u="none" strike="noStrike" kern="1200" cap="none" spc="0" normalizeH="0" baseline="0" noProof="0" smtClean="0">
                <a:ln>
                  <a:noFill/>
                </a:ln>
                <a:solidFill>
                  <a:srgbClr val="44546A">
                    <a:lumMod val="60000"/>
                    <a:lumOff val="40000"/>
                  </a:srgbClr>
                </a:solidFill>
                <a:effectLst/>
                <a:uLnTx/>
                <a:uFillTx/>
                <a:latin typeface="Century Schoolbook" panose="020406040505050203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13</a:t>
            </a:fld>
            <a:endParaRPr kumimoji="0" lang="en-US" sz="3600" b="0" i="0" u="none" strike="noStrike" kern="1200" cap="none" spc="0" normalizeH="0" baseline="0" noProof="0">
              <a:ln>
                <a:noFill/>
              </a:ln>
              <a:solidFill>
                <a:srgbClr val="44546A">
                  <a:lumMod val="60000"/>
                  <a:lumOff val="40000"/>
                </a:srgbClr>
              </a:solidFill>
              <a:effectLst/>
              <a:uLnTx/>
              <a:uFillTx/>
              <a:latin typeface="Century Schoolbook" panose="02040604050505020304"/>
              <a:ea typeface="+mn-ea"/>
              <a:cs typeface="+mn-cs"/>
            </a:endParaRPr>
          </a:p>
        </p:txBody>
      </p:sp>
      <mc:AlternateContent xmlns:mc="http://schemas.openxmlformats.org/markup-compatibility/2006" xmlns:a14="http://schemas.microsoft.com/office/drawing/2010/main">
        <mc:Choice Requires="a14">
          <p:graphicFrame>
            <p:nvGraphicFramePr>
              <p:cNvPr id="7" name="Table 6"/>
              <p:cNvGraphicFramePr>
                <a:graphicFrameLocks noGrp="1"/>
              </p:cNvGraphicFramePr>
              <p:nvPr>
                <p:extLst>
                  <p:ext uri="{D42A27DB-BD31-4B8C-83A1-F6EECF244321}">
                    <p14:modId xmlns:p14="http://schemas.microsoft.com/office/powerpoint/2010/main" val="4247723983"/>
                  </p:ext>
                </p:extLst>
              </p:nvPr>
            </p:nvGraphicFramePr>
            <p:xfrm>
              <a:off x="1401832" y="2985853"/>
              <a:ext cx="8127999" cy="2642362"/>
            </p:xfrm>
            <a:graphic>
              <a:graphicData uri="http://schemas.openxmlformats.org/drawingml/2006/table">
                <a:tbl>
                  <a:tblPr firstRow="1" bandRow="1">
                    <a:tableStyleId>{5C22544A-7EE6-4342-B048-85BDC9FD1C3A}</a:tableStyleId>
                  </a:tblPr>
                  <a:tblGrid>
                    <a:gridCol w="2601001">
                      <a:extLst>
                        <a:ext uri="{9D8B030D-6E8A-4147-A177-3AD203B41FA5}">
                          <a16:colId xmlns:a16="http://schemas.microsoft.com/office/drawing/2014/main" val="3754579337"/>
                        </a:ext>
                      </a:extLst>
                    </a:gridCol>
                    <a:gridCol w="4152122">
                      <a:extLst>
                        <a:ext uri="{9D8B030D-6E8A-4147-A177-3AD203B41FA5}">
                          <a16:colId xmlns:a16="http://schemas.microsoft.com/office/drawing/2014/main" val="1359663257"/>
                        </a:ext>
                      </a:extLst>
                    </a:gridCol>
                    <a:gridCol w="1374876">
                      <a:extLst>
                        <a:ext uri="{9D8B030D-6E8A-4147-A177-3AD203B41FA5}">
                          <a16:colId xmlns:a16="http://schemas.microsoft.com/office/drawing/2014/main" val="2012197936"/>
                        </a:ext>
                      </a:extLst>
                    </a:gridCol>
                  </a:tblGrid>
                  <a:tr h="370840">
                    <a:tc>
                      <a:txBody>
                        <a:bodyPr/>
                        <a:lstStyle/>
                        <a:p>
                          <a:r>
                            <a:rPr lang="en-US" dirty="0" smtClean="0"/>
                            <a:t>Model</a:t>
                          </a:r>
                          <a:endParaRPr lang="en-US" dirty="0"/>
                        </a:p>
                      </a:txBody>
                      <a:tcPr/>
                    </a:tc>
                    <a:tc>
                      <a:txBody>
                        <a:bodyPr/>
                        <a:lstStyle/>
                        <a:p>
                          <a:r>
                            <a:rPr lang="en-US" dirty="0" smtClean="0"/>
                            <a:t>Objective function</a:t>
                          </a:r>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𝒓</m:t>
                                </m:r>
                              </m:oMath>
                            </m:oMathPara>
                          </a14:m>
                          <a:endParaRPr lang="en-US" dirty="0"/>
                        </a:p>
                      </a:txBody>
                      <a:tcPr/>
                    </a:tc>
                    <a:extLst>
                      <a:ext uri="{0D108BD9-81ED-4DB2-BD59-A6C34878D82A}">
                        <a16:rowId xmlns:a16="http://schemas.microsoft.com/office/drawing/2014/main" val="2984523434"/>
                      </a:ext>
                    </a:extLst>
                  </a:tr>
                  <a:tr h="370840">
                    <a:tc>
                      <a:txBody>
                        <a:bodyPr/>
                        <a:lstStyle/>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𝐿</m:t>
                                  </m:r>
                                </m:e>
                                <m:sub>
                                  <m:r>
                                    <a:rPr lang="en-US" b="0" i="1" smtClean="0">
                                      <a:latin typeface="Cambria Math" panose="02040503050406030204" pitchFamily="18" charset="0"/>
                                    </a:rPr>
                                    <m:t>2</m:t>
                                  </m:r>
                                </m:sub>
                              </m:sSub>
                            </m:oMath>
                          </a14:m>
                          <a:r>
                            <a:rPr lang="en-US" dirty="0" smtClean="0"/>
                            <a:t>-regularized LR</a:t>
                          </a:r>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𝐶</m:t>
                                </m:r>
                                <m:r>
                                  <a:rPr lang="en-US" i="1" smtClean="0">
                                    <a:latin typeface="Cambria Math" panose="02040503050406030204" pitchFamily="18" charset="0"/>
                                  </a:rPr>
                                  <m:t> </m:t>
                                </m:r>
                                <m:nary>
                                  <m:naryPr>
                                    <m:chr m:val="∑"/>
                                    <m:supHide m:val="on"/>
                                    <m:ctrlPr>
                                      <a:rPr lang="en-US" i="1">
                                        <a:latin typeface="Cambria Math" panose="02040503050406030204" pitchFamily="18" charset="0"/>
                                      </a:rPr>
                                    </m:ctrlPr>
                                  </m:naryPr>
                                  <m:sub>
                                    <m:r>
                                      <m:rPr>
                                        <m:brk m:alnAt="7"/>
                                      </m:rPr>
                                      <a:rPr lang="en-US" i="1">
                                        <a:latin typeface="Cambria Math" panose="02040503050406030204" pitchFamily="18" charset="0"/>
                                      </a:rPr>
                                      <m:t>𝑖</m:t>
                                    </m:r>
                                  </m:sub>
                                  <m:sup/>
                                  <m:e>
                                    <m:func>
                                      <m:funcPr>
                                        <m:ctrlPr>
                                          <a:rPr lang="en-US" b="0" i="1" dirty="0" smtClean="0">
                                            <a:latin typeface="Cambria Math" panose="02040503050406030204" pitchFamily="18" charset="0"/>
                                            <a:ea typeface="Cambria Math" panose="02040503050406030204" pitchFamily="18" charset="0"/>
                                          </a:rPr>
                                        </m:ctrlPr>
                                      </m:funcPr>
                                      <m:fName>
                                        <m:r>
                                          <m:rPr>
                                            <m:sty m:val="p"/>
                                          </m:rPr>
                                          <a:rPr lang="en-US" b="0" i="0" dirty="0" smtClean="0">
                                            <a:latin typeface="Cambria Math" panose="02040503050406030204" pitchFamily="18" charset="0"/>
                                            <a:ea typeface="Cambria Math" panose="02040503050406030204" pitchFamily="18" charset="0"/>
                                          </a:rPr>
                                          <m:t>log</m:t>
                                        </m:r>
                                      </m:fName>
                                      <m:e>
                                        <m:d>
                                          <m:dPr>
                                            <m:ctrlPr>
                                              <a:rPr lang="en-US" b="0" i="1" dirty="0" smtClean="0">
                                                <a:latin typeface="Cambria Math" panose="02040503050406030204" pitchFamily="18" charset="0"/>
                                                <a:ea typeface="Cambria Math" panose="02040503050406030204" pitchFamily="18" charset="0"/>
                                              </a:rPr>
                                            </m:ctrlPr>
                                          </m:dPr>
                                          <m:e>
                                            <m:r>
                                              <a:rPr lang="en-US" b="0" i="1" dirty="0" smtClean="0">
                                                <a:latin typeface="Cambria Math" panose="02040503050406030204" pitchFamily="18" charset="0"/>
                                                <a:ea typeface="Cambria Math" panose="02040503050406030204" pitchFamily="18" charset="0"/>
                                              </a:rPr>
                                              <m:t>1+</m:t>
                                            </m:r>
                                            <m:func>
                                              <m:funcPr>
                                                <m:ctrlPr>
                                                  <a:rPr lang="en-US" b="0" i="1" dirty="0" smtClean="0">
                                                    <a:latin typeface="Cambria Math" panose="02040503050406030204" pitchFamily="18" charset="0"/>
                                                    <a:ea typeface="Cambria Math" panose="02040503050406030204" pitchFamily="18" charset="0"/>
                                                  </a:rPr>
                                                </m:ctrlPr>
                                              </m:funcPr>
                                              <m:fName>
                                                <m:r>
                                                  <m:rPr>
                                                    <m:sty m:val="p"/>
                                                  </m:rPr>
                                                  <a:rPr lang="en-US" b="0" i="0" dirty="0" smtClean="0">
                                                    <a:latin typeface="Cambria Math" panose="02040503050406030204" pitchFamily="18" charset="0"/>
                                                    <a:ea typeface="Cambria Math" panose="02040503050406030204" pitchFamily="18" charset="0"/>
                                                  </a:rPr>
                                                  <m:t>exp</m:t>
                                                </m:r>
                                              </m:fName>
                                              <m:e>
                                                <m:d>
                                                  <m:dPr>
                                                    <m:ctrlPr>
                                                      <a:rPr lang="en-US" b="0" i="1" dirty="0" smtClean="0">
                                                        <a:latin typeface="Cambria Math" panose="02040503050406030204" pitchFamily="18" charset="0"/>
                                                        <a:ea typeface="Cambria Math" panose="02040503050406030204" pitchFamily="18" charset="0"/>
                                                      </a:rPr>
                                                    </m:ctrlPr>
                                                  </m:dPr>
                                                  <m:e>
                                                    <m:r>
                                                      <a:rPr lang="en-US" b="0" i="1" dirty="0" smtClean="0">
                                                        <a:latin typeface="Cambria Math" panose="02040503050406030204" pitchFamily="18" charset="0"/>
                                                        <a:ea typeface="Cambria Math" panose="02040503050406030204" pitchFamily="18" charset="0"/>
                                                      </a:rPr>
                                                      <m:t>−</m:t>
                                                    </m:r>
                                                    <m:sSub>
                                                      <m:sSubPr>
                                                        <m:ctrlPr>
                                                          <a:rPr lang="en-US" b="0" i="1" dirty="0" smtClean="0">
                                                            <a:latin typeface="Cambria Math" panose="02040503050406030204" pitchFamily="18" charset="0"/>
                                                            <a:ea typeface="Cambria Math" panose="02040503050406030204" pitchFamily="18" charset="0"/>
                                                          </a:rPr>
                                                        </m:ctrlPr>
                                                      </m:sSubPr>
                                                      <m:e>
                                                        <m:r>
                                                          <a:rPr lang="en-US" b="0" i="1" dirty="0" smtClean="0">
                                                            <a:latin typeface="Cambria Math" panose="02040503050406030204" pitchFamily="18" charset="0"/>
                                                            <a:ea typeface="Cambria Math" panose="02040503050406030204" pitchFamily="18" charset="0"/>
                                                          </a:rPr>
                                                          <m:t>𝑦</m:t>
                                                        </m:r>
                                                      </m:e>
                                                      <m:sub>
                                                        <m:r>
                                                          <a:rPr lang="en-US" b="0" i="1" dirty="0" smtClean="0">
                                                            <a:latin typeface="Cambria Math" panose="02040503050406030204" pitchFamily="18" charset="0"/>
                                                            <a:ea typeface="Cambria Math" panose="02040503050406030204" pitchFamily="18" charset="0"/>
                                                          </a:rPr>
                                                          <m:t>𝑖</m:t>
                                                        </m:r>
                                                      </m:sub>
                                                    </m:sSub>
                                                    <m:sSubSup>
                                                      <m:sSubSupPr>
                                                        <m:ctrlPr>
                                                          <a:rPr lang="en-US" b="0" i="1" dirty="0" smtClean="0">
                                                            <a:latin typeface="Cambria Math" panose="02040503050406030204" pitchFamily="18" charset="0"/>
                                                            <a:ea typeface="Cambria Math" panose="02040503050406030204" pitchFamily="18" charset="0"/>
                                                          </a:rPr>
                                                        </m:ctrlPr>
                                                      </m:sSubSupPr>
                                                      <m:e>
                                                        <m:r>
                                                          <a:rPr lang="en-US" b="0" i="1" dirty="0" smtClean="0">
                                                            <a:latin typeface="Cambria Math" panose="02040503050406030204" pitchFamily="18" charset="0"/>
                                                            <a:ea typeface="Cambria Math" panose="02040503050406030204" pitchFamily="18" charset="0"/>
                                                          </a:rPr>
                                                          <m:t>𝑥</m:t>
                                                        </m:r>
                                                      </m:e>
                                                      <m:sub>
                                                        <m:r>
                                                          <a:rPr lang="en-US" b="0" i="1" dirty="0" smtClean="0">
                                                            <a:latin typeface="Cambria Math" panose="02040503050406030204" pitchFamily="18" charset="0"/>
                                                            <a:ea typeface="Cambria Math" panose="02040503050406030204" pitchFamily="18" charset="0"/>
                                                          </a:rPr>
                                                          <m:t>𝑖</m:t>
                                                        </m:r>
                                                      </m:sub>
                                                      <m:sup>
                                                        <m:r>
                                                          <a:rPr lang="en-US" b="0" i="1" dirty="0" smtClean="0">
                                                            <a:latin typeface="Cambria Math" panose="02040503050406030204" pitchFamily="18" charset="0"/>
                                                            <a:ea typeface="Cambria Math" panose="02040503050406030204" pitchFamily="18" charset="0"/>
                                                          </a:rPr>
                                                          <m:t>𝑇</m:t>
                                                        </m:r>
                                                      </m:sup>
                                                    </m:sSubSup>
                                                    <m:r>
                                                      <a:rPr lang="en-US" b="0" i="1" dirty="0" smtClean="0">
                                                        <a:latin typeface="Cambria Math" panose="02040503050406030204" pitchFamily="18" charset="0"/>
                                                        <a:ea typeface="Cambria Math" panose="02040503050406030204" pitchFamily="18" charset="0"/>
                                                      </a:rPr>
                                                      <m:t>𝛽</m:t>
                                                    </m:r>
                                                  </m:e>
                                                </m:d>
                                              </m:e>
                                            </m:func>
                                          </m:e>
                                        </m:d>
                                      </m:e>
                                    </m:func>
                                    <m:r>
                                      <a:rPr lang="en-US" i="1" dirty="0">
                                        <a:latin typeface="Cambria Math" panose="02040503050406030204" pitchFamily="18" charset="0"/>
                                        <a:ea typeface="Cambria Math" panose="02040503050406030204" pitchFamily="18" charset="0"/>
                                      </a:rPr>
                                      <m:t>+</m:t>
                                    </m:r>
                                    <m:f>
                                      <m:fPr>
                                        <m:ctrlPr>
                                          <a:rPr lang="en-US" i="1" dirty="0">
                                            <a:latin typeface="Cambria Math" panose="02040503050406030204" pitchFamily="18" charset="0"/>
                                            <a:ea typeface="Cambria Math" panose="02040503050406030204" pitchFamily="18" charset="0"/>
                                          </a:rPr>
                                        </m:ctrlPr>
                                      </m:fPr>
                                      <m:num>
                                        <m:r>
                                          <a:rPr lang="en-US" i="1" dirty="0">
                                            <a:latin typeface="Cambria Math" panose="02040503050406030204" pitchFamily="18" charset="0"/>
                                            <a:ea typeface="Cambria Math" panose="02040503050406030204" pitchFamily="18" charset="0"/>
                                          </a:rPr>
                                          <m:t>1</m:t>
                                        </m:r>
                                      </m:num>
                                      <m:den>
                                        <m:r>
                                          <a:rPr lang="en-US" i="1" dirty="0">
                                            <a:latin typeface="Cambria Math" panose="02040503050406030204" pitchFamily="18" charset="0"/>
                                            <a:ea typeface="Cambria Math" panose="02040503050406030204" pitchFamily="18" charset="0"/>
                                          </a:rPr>
                                          <m:t>2</m:t>
                                        </m:r>
                                      </m:den>
                                    </m:f>
                                  </m:e>
                                </m:nary>
                                <m:sSup>
                                  <m:sSupPr>
                                    <m:ctrlPr>
                                      <a:rPr lang="en-US" i="1">
                                        <a:latin typeface="Cambria Math" panose="02040503050406030204" pitchFamily="18" charset="0"/>
                                      </a:rPr>
                                    </m:ctrlPr>
                                  </m:sSupPr>
                                  <m:e>
                                    <m:d>
                                      <m:dPr>
                                        <m:begChr m:val="‖"/>
                                        <m:endChr m:val="‖"/>
                                        <m:ctrlPr>
                                          <a:rPr lang="en-US" i="1">
                                            <a:latin typeface="Cambria Math" panose="02040503050406030204" pitchFamily="18" charset="0"/>
                                          </a:rPr>
                                        </m:ctrlPr>
                                      </m:dPr>
                                      <m:e>
                                        <m:r>
                                          <a:rPr lang="en-US" i="1">
                                            <a:latin typeface="Cambria Math" panose="02040503050406030204" pitchFamily="18" charset="0"/>
                                          </a:rPr>
                                          <m:t>𝛽</m:t>
                                        </m:r>
                                      </m:e>
                                    </m:d>
                                  </m:e>
                                  <m:sup>
                                    <m:r>
                                      <a:rPr lang="en-US" i="1">
                                        <a:latin typeface="Cambria Math" panose="02040503050406030204" pitchFamily="18" charset="0"/>
                                      </a:rPr>
                                      <m:t>2</m:t>
                                    </m:r>
                                  </m:sup>
                                </m:sSup>
                              </m:oMath>
                            </m:oMathPara>
                          </a14:m>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r>
                                      <a:rPr lang="en-US" i="1">
                                        <a:latin typeface="Cambria Math" panose="02040503050406030204" pitchFamily="18" charset="0"/>
                                      </a:rPr>
                                      <m:t>𝐶</m:t>
                                    </m:r>
                                  </m:num>
                                  <m:den>
                                    <m:r>
                                      <a:rPr lang="en-US" b="0" i="1" smtClean="0">
                                        <a:latin typeface="Cambria Math" panose="02040503050406030204" pitchFamily="18" charset="0"/>
                                      </a:rPr>
                                      <m:t>2</m:t>
                                    </m:r>
                                  </m:den>
                                </m:f>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𝑔</m:t>
                                </m:r>
                              </m:oMath>
                            </m:oMathPara>
                          </a14:m>
                          <a:endParaRPr lang="en-US" dirty="0" smtClean="0"/>
                        </a:p>
                      </a:txBody>
                      <a:tcPr/>
                    </a:tc>
                    <a:extLst>
                      <a:ext uri="{0D108BD9-81ED-4DB2-BD59-A6C34878D82A}">
                        <a16:rowId xmlns:a16="http://schemas.microsoft.com/office/drawing/2014/main" val="453468485"/>
                      </a:ext>
                    </a:extLst>
                  </a:tr>
                  <a:tr h="370840">
                    <a:tc>
                      <a:txBody>
                        <a:bodyPr/>
                        <a:lstStyle/>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𝐿</m:t>
                                  </m:r>
                                </m:e>
                                <m:sub>
                                  <m:r>
                                    <a:rPr lang="en-US" b="0" i="1" smtClean="0">
                                      <a:latin typeface="Cambria Math" panose="02040503050406030204" pitchFamily="18" charset="0"/>
                                    </a:rPr>
                                    <m:t>2</m:t>
                                  </m:r>
                                </m:sub>
                              </m:sSub>
                            </m:oMath>
                          </a14:m>
                          <a:r>
                            <a:rPr lang="en-US" dirty="0" smtClean="0"/>
                            <a:t>-regularized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𝐿</m:t>
                                  </m:r>
                                </m:e>
                                <m:sub>
                                  <m:r>
                                    <a:rPr lang="en-US" b="0" i="1" smtClean="0">
                                      <a:latin typeface="Cambria Math" panose="02040503050406030204" pitchFamily="18" charset="0"/>
                                    </a:rPr>
                                    <m:t>2</m:t>
                                  </m:r>
                                </m:sub>
                              </m:sSub>
                            </m:oMath>
                          </a14:m>
                          <a:r>
                            <a:rPr lang="en-US" dirty="0" smtClean="0"/>
                            <a:t>-SVM</a:t>
                          </a:r>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𝐶</m:t>
                                </m:r>
                                <m:r>
                                  <a:rPr lang="en-US" i="1" smtClean="0">
                                    <a:latin typeface="Cambria Math" panose="02040503050406030204" pitchFamily="18" charset="0"/>
                                  </a:rPr>
                                  <m:t> </m:t>
                                </m:r>
                                <m:nary>
                                  <m:naryPr>
                                    <m:chr m:val="∑"/>
                                    <m:supHide m:val="on"/>
                                    <m:ctrlPr>
                                      <a:rPr lang="en-US" i="1">
                                        <a:latin typeface="Cambria Math" panose="02040503050406030204" pitchFamily="18" charset="0"/>
                                      </a:rPr>
                                    </m:ctrlPr>
                                  </m:naryPr>
                                  <m:sub>
                                    <m:r>
                                      <m:rPr>
                                        <m:brk m:alnAt="7"/>
                                      </m:rPr>
                                      <a:rPr lang="en-US" i="1">
                                        <a:latin typeface="Cambria Math" panose="02040503050406030204" pitchFamily="18" charset="0"/>
                                      </a:rPr>
                                      <m:t>𝑖</m:t>
                                    </m:r>
                                  </m:sub>
                                  <m:sup/>
                                  <m:e>
                                    <m:sSup>
                                      <m:sSupPr>
                                        <m:ctrlPr>
                                          <a:rPr lang="en-US" b="0" i="1" dirty="0" smtClean="0">
                                            <a:latin typeface="Cambria Math" panose="02040503050406030204" pitchFamily="18" charset="0"/>
                                            <a:ea typeface="Cambria Math" panose="02040503050406030204" pitchFamily="18" charset="0"/>
                                          </a:rPr>
                                        </m:ctrlPr>
                                      </m:sSupPr>
                                      <m:e>
                                        <m:d>
                                          <m:dPr>
                                            <m:ctrlPr>
                                              <a:rPr lang="en-US" i="1" dirty="0">
                                                <a:latin typeface="Cambria Math" panose="02040503050406030204" pitchFamily="18" charset="0"/>
                                                <a:ea typeface="Cambria Math" panose="02040503050406030204" pitchFamily="18" charset="0"/>
                                              </a:rPr>
                                            </m:ctrlPr>
                                          </m:dPr>
                                          <m:e>
                                            <m:func>
                                              <m:funcPr>
                                                <m:ctrlPr>
                                                  <a:rPr lang="en-US" b="0" i="1" dirty="0" smtClean="0">
                                                    <a:latin typeface="Cambria Math" panose="02040503050406030204" pitchFamily="18" charset="0"/>
                                                    <a:ea typeface="Cambria Math" panose="02040503050406030204" pitchFamily="18" charset="0"/>
                                                  </a:rPr>
                                                </m:ctrlPr>
                                              </m:funcPr>
                                              <m:fName>
                                                <m:r>
                                                  <m:rPr>
                                                    <m:sty m:val="p"/>
                                                  </m:rPr>
                                                  <a:rPr lang="en-US" b="0" i="0" dirty="0" smtClean="0">
                                                    <a:latin typeface="Cambria Math" panose="02040503050406030204" pitchFamily="18" charset="0"/>
                                                    <a:ea typeface="Cambria Math" panose="02040503050406030204" pitchFamily="18" charset="0"/>
                                                  </a:rPr>
                                                  <m:t>max</m:t>
                                                </m:r>
                                              </m:fName>
                                              <m:e>
                                                <m:d>
                                                  <m:dPr>
                                                    <m:begChr m:val="{"/>
                                                    <m:endChr m:val="}"/>
                                                    <m:ctrlPr>
                                                      <a:rPr lang="en-US" b="0" i="1" dirty="0" smtClean="0">
                                                        <a:latin typeface="Cambria Math" panose="02040503050406030204" pitchFamily="18" charset="0"/>
                                                        <a:ea typeface="Cambria Math" panose="02040503050406030204" pitchFamily="18" charset="0"/>
                                                      </a:rPr>
                                                    </m:ctrlPr>
                                                  </m:dPr>
                                                  <m:e>
                                                    <m:r>
                                                      <a:rPr lang="en-US" b="0" i="1" dirty="0" smtClean="0">
                                                        <a:latin typeface="Cambria Math" panose="02040503050406030204" pitchFamily="18" charset="0"/>
                                                        <a:ea typeface="Cambria Math" panose="02040503050406030204" pitchFamily="18" charset="0"/>
                                                      </a:rPr>
                                                      <m:t>0, 1−</m:t>
                                                    </m:r>
                                                    <m:sSub>
                                                      <m:sSubPr>
                                                        <m:ctrlPr>
                                                          <a:rPr lang="en-US" b="0" i="1" dirty="0" smtClean="0">
                                                            <a:latin typeface="Cambria Math" panose="02040503050406030204" pitchFamily="18" charset="0"/>
                                                            <a:ea typeface="Cambria Math" panose="02040503050406030204" pitchFamily="18" charset="0"/>
                                                          </a:rPr>
                                                        </m:ctrlPr>
                                                      </m:sSubPr>
                                                      <m:e>
                                                        <m:r>
                                                          <a:rPr lang="en-US" b="0" i="1" dirty="0" smtClean="0">
                                                            <a:latin typeface="Cambria Math" panose="02040503050406030204" pitchFamily="18" charset="0"/>
                                                            <a:ea typeface="Cambria Math" panose="02040503050406030204" pitchFamily="18" charset="0"/>
                                                          </a:rPr>
                                                          <m:t>𝑦</m:t>
                                                        </m:r>
                                                      </m:e>
                                                      <m:sub>
                                                        <m:r>
                                                          <a:rPr lang="en-US" b="0" i="1" dirty="0" smtClean="0">
                                                            <a:latin typeface="Cambria Math" panose="02040503050406030204" pitchFamily="18" charset="0"/>
                                                            <a:ea typeface="Cambria Math" panose="02040503050406030204" pitchFamily="18" charset="0"/>
                                                          </a:rPr>
                                                          <m:t>𝑖</m:t>
                                                        </m:r>
                                                      </m:sub>
                                                    </m:sSub>
                                                    <m:sSubSup>
                                                      <m:sSubSupPr>
                                                        <m:ctrlPr>
                                                          <a:rPr lang="en-US" b="0" i="1" dirty="0" smtClean="0">
                                                            <a:latin typeface="Cambria Math" panose="02040503050406030204" pitchFamily="18" charset="0"/>
                                                            <a:ea typeface="Cambria Math" panose="02040503050406030204" pitchFamily="18" charset="0"/>
                                                          </a:rPr>
                                                        </m:ctrlPr>
                                                      </m:sSubSupPr>
                                                      <m:e>
                                                        <m:r>
                                                          <a:rPr lang="en-US" b="0" i="1" dirty="0" smtClean="0">
                                                            <a:latin typeface="Cambria Math" panose="02040503050406030204" pitchFamily="18" charset="0"/>
                                                            <a:ea typeface="Cambria Math" panose="02040503050406030204" pitchFamily="18" charset="0"/>
                                                          </a:rPr>
                                                          <m:t>𝑥</m:t>
                                                        </m:r>
                                                      </m:e>
                                                      <m:sub>
                                                        <m:r>
                                                          <a:rPr lang="en-US" b="0" i="1" dirty="0" smtClean="0">
                                                            <a:latin typeface="Cambria Math" panose="02040503050406030204" pitchFamily="18" charset="0"/>
                                                            <a:ea typeface="Cambria Math" panose="02040503050406030204" pitchFamily="18" charset="0"/>
                                                          </a:rPr>
                                                          <m:t>𝑖</m:t>
                                                        </m:r>
                                                      </m:sub>
                                                      <m:sup>
                                                        <m:r>
                                                          <a:rPr lang="en-US" b="0" i="1" dirty="0" smtClean="0">
                                                            <a:latin typeface="Cambria Math" panose="02040503050406030204" pitchFamily="18" charset="0"/>
                                                            <a:ea typeface="Cambria Math" panose="02040503050406030204" pitchFamily="18" charset="0"/>
                                                          </a:rPr>
                                                          <m:t>𝑇</m:t>
                                                        </m:r>
                                                      </m:sup>
                                                    </m:sSubSup>
                                                    <m:r>
                                                      <a:rPr lang="en-US" b="0" i="1" dirty="0" smtClean="0">
                                                        <a:latin typeface="Cambria Math" panose="02040503050406030204" pitchFamily="18" charset="0"/>
                                                        <a:ea typeface="Cambria Math" panose="02040503050406030204" pitchFamily="18" charset="0"/>
                                                      </a:rPr>
                                                      <m:t>𝛽</m:t>
                                                    </m:r>
                                                  </m:e>
                                                </m:d>
                                              </m:e>
                                            </m:func>
                                          </m:e>
                                        </m:d>
                                      </m:e>
                                      <m:sup>
                                        <m:r>
                                          <a:rPr lang="en-US" b="0" i="1" dirty="0" smtClean="0">
                                            <a:latin typeface="Cambria Math" panose="02040503050406030204" pitchFamily="18" charset="0"/>
                                            <a:ea typeface="Cambria Math" panose="02040503050406030204" pitchFamily="18" charset="0"/>
                                          </a:rPr>
                                          <m:t>2</m:t>
                                        </m:r>
                                      </m:sup>
                                    </m:sSup>
                                    <m:r>
                                      <a:rPr lang="en-US" i="1" dirty="0">
                                        <a:latin typeface="Cambria Math" panose="02040503050406030204" pitchFamily="18" charset="0"/>
                                        <a:ea typeface="Cambria Math" panose="02040503050406030204" pitchFamily="18" charset="0"/>
                                      </a:rPr>
                                      <m:t>+</m:t>
                                    </m:r>
                                    <m:f>
                                      <m:fPr>
                                        <m:ctrlPr>
                                          <a:rPr lang="en-US" i="1" dirty="0">
                                            <a:latin typeface="Cambria Math" panose="02040503050406030204" pitchFamily="18" charset="0"/>
                                            <a:ea typeface="Cambria Math" panose="02040503050406030204" pitchFamily="18" charset="0"/>
                                          </a:rPr>
                                        </m:ctrlPr>
                                      </m:fPr>
                                      <m:num>
                                        <m:r>
                                          <a:rPr lang="en-US" i="1" dirty="0">
                                            <a:latin typeface="Cambria Math" panose="02040503050406030204" pitchFamily="18" charset="0"/>
                                            <a:ea typeface="Cambria Math" panose="02040503050406030204" pitchFamily="18" charset="0"/>
                                          </a:rPr>
                                          <m:t>1</m:t>
                                        </m:r>
                                      </m:num>
                                      <m:den>
                                        <m:r>
                                          <a:rPr lang="en-US" i="1" dirty="0">
                                            <a:latin typeface="Cambria Math" panose="02040503050406030204" pitchFamily="18" charset="0"/>
                                            <a:ea typeface="Cambria Math" panose="02040503050406030204" pitchFamily="18" charset="0"/>
                                          </a:rPr>
                                          <m:t>2</m:t>
                                        </m:r>
                                      </m:den>
                                    </m:f>
                                  </m:e>
                                </m:nary>
                                <m:sSup>
                                  <m:sSupPr>
                                    <m:ctrlPr>
                                      <a:rPr lang="en-US" i="1">
                                        <a:latin typeface="Cambria Math" panose="02040503050406030204" pitchFamily="18" charset="0"/>
                                      </a:rPr>
                                    </m:ctrlPr>
                                  </m:sSupPr>
                                  <m:e>
                                    <m:d>
                                      <m:dPr>
                                        <m:begChr m:val="‖"/>
                                        <m:endChr m:val="‖"/>
                                        <m:ctrlPr>
                                          <a:rPr lang="en-US" i="1">
                                            <a:latin typeface="Cambria Math" panose="02040503050406030204" pitchFamily="18" charset="0"/>
                                          </a:rPr>
                                        </m:ctrlPr>
                                      </m:dPr>
                                      <m:e>
                                        <m:r>
                                          <a:rPr lang="en-US" i="1">
                                            <a:latin typeface="Cambria Math" panose="02040503050406030204" pitchFamily="18" charset="0"/>
                                          </a:rPr>
                                          <m:t>𝛽</m:t>
                                        </m:r>
                                      </m:e>
                                    </m:d>
                                  </m:e>
                                  <m:sup>
                                    <m:r>
                                      <a:rPr lang="en-US" i="1">
                                        <a:latin typeface="Cambria Math" panose="02040503050406030204" pitchFamily="18" charset="0"/>
                                      </a:rPr>
                                      <m:t>2</m:t>
                                    </m:r>
                                  </m:sup>
                                </m:sSup>
                              </m:oMath>
                            </m:oMathPara>
                          </a14:m>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r>
                                      <a:rPr lang="en-US" i="1">
                                        <a:latin typeface="Cambria Math" panose="02040503050406030204" pitchFamily="18" charset="0"/>
                                      </a:rPr>
                                      <m:t>𝐶</m:t>
                                    </m:r>
                                  </m:num>
                                  <m:den>
                                    <m:r>
                                      <a:rPr lang="en-US" b="0" i="1" smtClean="0">
                                        <a:latin typeface="Cambria Math" panose="02040503050406030204" pitchFamily="18" charset="0"/>
                                      </a:rPr>
                                      <m:t>2</m:t>
                                    </m:r>
                                  </m:den>
                                </m:f>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𝑔</m:t>
                                </m:r>
                              </m:oMath>
                            </m:oMathPara>
                          </a14:m>
                          <a:endParaRPr lang="en-US" dirty="0" smtClean="0"/>
                        </a:p>
                      </a:txBody>
                      <a:tcPr/>
                    </a:tc>
                    <a:extLst>
                      <a:ext uri="{0D108BD9-81ED-4DB2-BD59-A6C34878D82A}">
                        <a16:rowId xmlns:a16="http://schemas.microsoft.com/office/drawing/2014/main" val="2760252227"/>
                      </a:ext>
                    </a:extLst>
                  </a:tr>
                  <a:tr h="370840">
                    <a:tc>
                      <a:txBody>
                        <a:bodyPr/>
                        <a:lstStyle/>
                        <a:p>
                          <a:r>
                            <a:rPr lang="en-US" dirty="0" smtClean="0"/>
                            <a:t>Ridge Regression</a:t>
                          </a:r>
                          <a:endParaRPr lang="en-US" dirty="0"/>
                        </a:p>
                      </a:txBody>
                      <a:tcPr/>
                    </a:tc>
                    <a:tc>
                      <a:txBody>
                        <a:bodyPr/>
                        <a:lstStyle/>
                        <a:p>
                          <a:pPr/>
                          <a14:m>
                            <m:oMathPara xmlns:m="http://schemas.openxmlformats.org/officeDocument/2006/math">
                              <m:oMathParaPr>
                                <m:jc m:val="centerGroup"/>
                              </m:oMathParaPr>
                              <m:oMath xmlns:m="http://schemas.openxmlformats.org/officeDocument/2006/math">
                                <m:nary>
                                  <m:naryPr>
                                    <m:chr m:val="∑"/>
                                    <m:supHide m:val="on"/>
                                    <m:ctrlPr>
                                      <a:rPr lang="en-US" i="1" smtClean="0">
                                        <a:latin typeface="Cambria Math" panose="02040503050406030204" pitchFamily="18" charset="0"/>
                                      </a:rPr>
                                    </m:ctrlPr>
                                  </m:naryPr>
                                  <m:sub>
                                    <m:r>
                                      <m:rPr>
                                        <m:brk m:alnAt="7"/>
                                      </m:rPr>
                                      <a:rPr lang="en-US" i="1">
                                        <a:latin typeface="Cambria Math" panose="02040503050406030204" pitchFamily="18" charset="0"/>
                                      </a:rPr>
                                      <m:t>𝑖</m:t>
                                    </m:r>
                                  </m:sub>
                                  <m:sup/>
                                  <m:e>
                                    <m:sSup>
                                      <m:sSupPr>
                                        <m:ctrlPr>
                                          <a:rPr lang="en-US" i="1" dirty="0">
                                            <a:latin typeface="Cambria Math" panose="02040503050406030204" pitchFamily="18" charset="0"/>
                                            <a:ea typeface="Cambria Math" panose="02040503050406030204" pitchFamily="18" charset="0"/>
                                          </a:rPr>
                                        </m:ctrlPr>
                                      </m:sSupPr>
                                      <m:e>
                                        <m:d>
                                          <m:dPr>
                                            <m:ctrlPr>
                                              <a:rPr lang="en-US" i="1" dirty="0">
                                                <a:latin typeface="Cambria Math" panose="02040503050406030204" pitchFamily="18" charset="0"/>
                                                <a:ea typeface="Cambria Math" panose="02040503050406030204" pitchFamily="18" charset="0"/>
                                              </a:rPr>
                                            </m:ctrlPr>
                                          </m:dPr>
                                          <m:e>
                                            <m:sSub>
                                              <m:sSubPr>
                                                <m:ctrlPr>
                                                  <a:rPr lang="en-US" b="0" i="1" dirty="0" smtClean="0">
                                                    <a:latin typeface="Cambria Math" panose="02040503050406030204" pitchFamily="18" charset="0"/>
                                                    <a:ea typeface="Cambria Math" panose="02040503050406030204" pitchFamily="18" charset="0"/>
                                                  </a:rPr>
                                                </m:ctrlPr>
                                              </m:sSubPr>
                                              <m:e>
                                                <m:r>
                                                  <a:rPr lang="en-US" b="0" i="1" dirty="0" smtClean="0">
                                                    <a:latin typeface="Cambria Math" panose="02040503050406030204" pitchFamily="18" charset="0"/>
                                                    <a:ea typeface="Cambria Math" panose="02040503050406030204" pitchFamily="18" charset="0"/>
                                                  </a:rPr>
                                                  <m:t>𝑦</m:t>
                                                </m:r>
                                              </m:e>
                                              <m:sub>
                                                <m:r>
                                                  <a:rPr lang="en-US" b="0" i="1" dirty="0" smtClean="0">
                                                    <a:latin typeface="Cambria Math" panose="02040503050406030204" pitchFamily="18" charset="0"/>
                                                    <a:ea typeface="Cambria Math" panose="02040503050406030204" pitchFamily="18" charset="0"/>
                                                  </a:rPr>
                                                  <m:t>𝑖</m:t>
                                                </m:r>
                                              </m:sub>
                                            </m:sSub>
                                            <m:r>
                                              <a:rPr lang="en-US" b="0" i="1" dirty="0" smtClean="0">
                                                <a:latin typeface="Cambria Math" panose="02040503050406030204" pitchFamily="18" charset="0"/>
                                                <a:ea typeface="Cambria Math" panose="02040503050406030204" pitchFamily="18" charset="0"/>
                                              </a:rPr>
                                              <m:t>−</m:t>
                                            </m:r>
                                            <m:sSubSup>
                                              <m:sSubSupPr>
                                                <m:ctrlPr>
                                                  <a:rPr lang="en-US" b="0" i="1" dirty="0" smtClean="0">
                                                    <a:latin typeface="Cambria Math" panose="02040503050406030204" pitchFamily="18" charset="0"/>
                                                    <a:ea typeface="Cambria Math" panose="02040503050406030204" pitchFamily="18" charset="0"/>
                                                  </a:rPr>
                                                </m:ctrlPr>
                                              </m:sSubSupPr>
                                              <m:e>
                                                <m:r>
                                                  <a:rPr lang="en-US" b="0" i="1" dirty="0" smtClean="0">
                                                    <a:latin typeface="Cambria Math" panose="02040503050406030204" pitchFamily="18" charset="0"/>
                                                    <a:ea typeface="Cambria Math" panose="02040503050406030204" pitchFamily="18" charset="0"/>
                                                  </a:rPr>
                                                  <m:t>𝑥</m:t>
                                                </m:r>
                                              </m:e>
                                              <m:sub>
                                                <m:r>
                                                  <a:rPr lang="en-US" b="0" i="1" dirty="0" smtClean="0">
                                                    <a:latin typeface="Cambria Math" panose="02040503050406030204" pitchFamily="18" charset="0"/>
                                                    <a:ea typeface="Cambria Math" panose="02040503050406030204" pitchFamily="18" charset="0"/>
                                                  </a:rPr>
                                                  <m:t>𝑖</m:t>
                                                </m:r>
                                              </m:sub>
                                              <m:sup>
                                                <m:r>
                                                  <a:rPr lang="en-US" b="0" i="1" dirty="0" smtClean="0">
                                                    <a:latin typeface="Cambria Math" panose="02040503050406030204" pitchFamily="18" charset="0"/>
                                                    <a:ea typeface="Cambria Math" panose="02040503050406030204" pitchFamily="18" charset="0"/>
                                                  </a:rPr>
                                                  <m:t>𝑇</m:t>
                                                </m:r>
                                              </m:sup>
                                            </m:sSubSup>
                                            <m:r>
                                              <a:rPr lang="en-US" b="0" i="1" dirty="0" smtClean="0">
                                                <a:latin typeface="Cambria Math" panose="02040503050406030204" pitchFamily="18" charset="0"/>
                                                <a:ea typeface="Cambria Math" panose="02040503050406030204" pitchFamily="18" charset="0"/>
                                              </a:rPr>
                                              <m:t>𝛽</m:t>
                                            </m:r>
                                          </m:e>
                                        </m:d>
                                      </m:e>
                                      <m:sup>
                                        <m:r>
                                          <a:rPr lang="en-US" i="1" dirty="0">
                                            <a:latin typeface="Cambria Math" panose="02040503050406030204" pitchFamily="18" charset="0"/>
                                            <a:ea typeface="Cambria Math" panose="02040503050406030204" pitchFamily="18" charset="0"/>
                                          </a:rPr>
                                          <m:t>2</m:t>
                                        </m:r>
                                      </m:sup>
                                    </m:sSup>
                                    <m:r>
                                      <a:rPr lang="en-US" i="1" dirty="0">
                                        <a:latin typeface="Cambria Math" panose="02040503050406030204" pitchFamily="18" charset="0"/>
                                        <a:ea typeface="Cambria Math" panose="02040503050406030204" pitchFamily="18" charset="0"/>
                                      </a:rPr>
                                      <m:t>+</m:t>
                                    </m:r>
                                    <m:r>
                                      <a:rPr lang="en-US" b="0" i="1" dirty="0" smtClean="0">
                                        <a:latin typeface="Cambria Math" panose="02040503050406030204" pitchFamily="18" charset="0"/>
                                        <a:ea typeface="Cambria Math" panose="02040503050406030204" pitchFamily="18" charset="0"/>
                                      </a:rPr>
                                      <m:t>𝛼</m:t>
                                    </m:r>
                                  </m:e>
                                </m:nary>
                                <m:sSup>
                                  <m:sSupPr>
                                    <m:ctrlPr>
                                      <a:rPr lang="en-US" i="1">
                                        <a:latin typeface="Cambria Math" panose="02040503050406030204" pitchFamily="18" charset="0"/>
                                      </a:rPr>
                                    </m:ctrlPr>
                                  </m:sSupPr>
                                  <m:e>
                                    <m:d>
                                      <m:dPr>
                                        <m:begChr m:val="‖"/>
                                        <m:endChr m:val="‖"/>
                                        <m:ctrlPr>
                                          <a:rPr lang="en-US" i="1">
                                            <a:latin typeface="Cambria Math" panose="02040503050406030204" pitchFamily="18" charset="0"/>
                                          </a:rPr>
                                        </m:ctrlPr>
                                      </m:dPr>
                                      <m:e>
                                        <m:r>
                                          <a:rPr lang="en-US" i="1">
                                            <a:latin typeface="Cambria Math" panose="02040503050406030204" pitchFamily="18" charset="0"/>
                                          </a:rPr>
                                          <m:t>𝛽</m:t>
                                        </m:r>
                                      </m:e>
                                    </m:d>
                                  </m:e>
                                  <m:sup>
                                    <m:r>
                                      <a:rPr lang="en-US" i="1">
                                        <a:latin typeface="Cambria Math" panose="02040503050406030204" pitchFamily="18" charset="0"/>
                                      </a:rPr>
                                      <m:t>2</m:t>
                                    </m:r>
                                  </m:sup>
                                </m:sSup>
                              </m:oMath>
                            </m:oMathPara>
                          </a14:m>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4</m:t>
                                    </m:r>
                                    <m:r>
                                      <a:rPr lang="en-US" i="1" dirty="0">
                                        <a:latin typeface="Cambria Math" panose="02040503050406030204" pitchFamily="18" charset="0"/>
                                        <a:ea typeface="Cambria Math" panose="02040503050406030204" pitchFamily="18" charset="0"/>
                                      </a:rPr>
                                      <m:t>𝛼</m:t>
                                    </m:r>
                                  </m:den>
                                </m:f>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𝑔</m:t>
                                </m:r>
                              </m:oMath>
                            </m:oMathPara>
                          </a14:m>
                          <a:endParaRPr lang="en-US" dirty="0"/>
                        </a:p>
                      </a:txBody>
                      <a:tcPr/>
                    </a:tc>
                    <a:extLst>
                      <a:ext uri="{0D108BD9-81ED-4DB2-BD59-A6C34878D82A}">
                        <a16:rowId xmlns:a16="http://schemas.microsoft.com/office/drawing/2014/main" val="92847158"/>
                      </a:ext>
                    </a:extLst>
                  </a:tr>
                </a:tbl>
              </a:graphicData>
            </a:graphic>
          </p:graphicFrame>
        </mc:Choice>
        <mc:Fallback xmlns="">
          <p:graphicFrame>
            <p:nvGraphicFramePr>
              <p:cNvPr id="7" name="Table 6"/>
              <p:cNvGraphicFramePr>
                <a:graphicFrameLocks noGrp="1"/>
              </p:cNvGraphicFramePr>
              <p:nvPr>
                <p:extLst>
                  <p:ext uri="{D42A27DB-BD31-4B8C-83A1-F6EECF244321}">
                    <p14:modId xmlns:p14="http://schemas.microsoft.com/office/powerpoint/2010/main" val="4247723983"/>
                  </p:ext>
                </p:extLst>
              </p:nvPr>
            </p:nvGraphicFramePr>
            <p:xfrm>
              <a:off x="1401832" y="2985853"/>
              <a:ext cx="8127999" cy="2642362"/>
            </p:xfrm>
            <a:graphic>
              <a:graphicData uri="http://schemas.openxmlformats.org/drawingml/2006/table">
                <a:tbl>
                  <a:tblPr firstRow="1" bandRow="1">
                    <a:tableStyleId>{5C22544A-7EE6-4342-B048-85BDC9FD1C3A}</a:tableStyleId>
                  </a:tblPr>
                  <a:tblGrid>
                    <a:gridCol w="2601001">
                      <a:extLst>
                        <a:ext uri="{9D8B030D-6E8A-4147-A177-3AD203B41FA5}">
                          <a16:colId xmlns:a16="http://schemas.microsoft.com/office/drawing/2014/main" val="3754579337"/>
                        </a:ext>
                      </a:extLst>
                    </a:gridCol>
                    <a:gridCol w="4152122">
                      <a:extLst>
                        <a:ext uri="{9D8B030D-6E8A-4147-A177-3AD203B41FA5}">
                          <a16:colId xmlns:a16="http://schemas.microsoft.com/office/drawing/2014/main" val="1359663257"/>
                        </a:ext>
                      </a:extLst>
                    </a:gridCol>
                    <a:gridCol w="1374876">
                      <a:extLst>
                        <a:ext uri="{9D8B030D-6E8A-4147-A177-3AD203B41FA5}">
                          <a16:colId xmlns:a16="http://schemas.microsoft.com/office/drawing/2014/main" val="2012197936"/>
                        </a:ext>
                      </a:extLst>
                    </a:gridCol>
                  </a:tblGrid>
                  <a:tr h="370840">
                    <a:tc>
                      <a:txBody>
                        <a:bodyPr/>
                        <a:lstStyle/>
                        <a:p>
                          <a:r>
                            <a:rPr lang="en-US" dirty="0" smtClean="0"/>
                            <a:t>Model</a:t>
                          </a:r>
                          <a:endParaRPr lang="en-US" dirty="0"/>
                        </a:p>
                      </a:txBody>
                      <a:tcPr/>
                    </a:tc>
                    <a:tc>
                      <a:txBody>
                        <a:bodyPr/>
                        <a:lstStyle/>
                        <a:p>
                          <a:r>
                            <a:rPr lang="en-US" dirty="0" smtClean="0"/>
                            <a:t>Objective function</a:t>
                          </a:r>
                          <a:endParaRPr lang="en-US" dirty="0"/>
                        </a:p>
                      </a:txBody>
                      <a:tcPr/>
                    </a:tc>
                    <a:tc>
                      <a:txBody>
                        <a:bodyPr/>
                        <a:lstStyle/>
                        <a:p>
                          <a:endParaRPr lang="en-US"/>
                        </a:p>
                      </a:txBody>
                      <a:tcPr>
                        <a:blipFill>
                          <a:blip r:embed="rId4"/>
                          <a:stretch>
                            <a:fillRect l="-491150" t="-8197" r="-1770" b="-616393"/>
                          </a:stretch>
                        </a:blipFill>
                      </a:tcPr>
                    </a:tc>
                    <a:extLst>
                      <a:ext uri="{0D108BD9-81ED-4DB2-BD59-A6C34878D82A}">
                        <a16:rowId xmlns:a16="http://schemas.microsoft.com/office/drawing/2014/main" val="2984523434"/>
                      </a:ext>
                    </a:extLst>
                  </a:tr>
                  <a:tr h="757174">
                    <a:tc>
                      <a:txBody>
                        <a:bodyPr/>
                        <a:lstStyle/>
                        <a:p>
                          <a:endParaRPr lang="en-US"/>
                        </a:p>
                      </a:txBody>
                      <a:tcPr>
                        <a:blipFill>
                          <a:blip r:embed="rId4"/>
                          <a:stretch>
                            <a:fillRect l="-234" t="-52800" r="-213583" b="-200800"/>
                          </a:stretch>
                        </a:blipFill>
                      </a:tcPr>
                    </a:tc>
                    <a:tc>
                      <a:txBody>
                        <a:bodyPr/>
                        <a:lstStyle/>
                        <a:p>
                          <a:endParaRPr lang="en-US"/>
                        </a:p>
                      </a:txBody>
                      <a:tcPr>
                        <a:blipFill>
                          <a:blip r:embed="rId4"/>
                          <a:stretch>
                            <a:fillRect l="-62757" t="-52800" r="-33724" b="-200800"/>
                          </a:stretch>
                        </a:blipFill>
                      </a:tcPr>
                    </a:tc>
                    <a:tc>
                      <a:txBody>
                        <a:bodyPr/>
                        <a:lstStyle/>
                        <a:p>
                          <a:endParaRPr lang="en-US"/>
                        </a:p>
                      </a:txBody>
                      <a:tcPr>
                        <a:blipFill>
                          <a:blip r:embed="rId4"/>
                          <a:stretch>
                            <a:fillRect l="-491150" t="-52800" r="-1770" b="-200800"/>
                          </a:stretch>
                        </a:blipFill>
                      </a:tcPr>
                    </a:tc>
                    <a:extLst>
                      <a:ext uri="{0D108BD9-81ED-4DB2-BD59-A6C34878D82A}">
                        <a16:rowId xmlns:a16="http://schemas.microsoft.com/office/drawing/2014/main" val="453468485"/>
                      </a:ext>
                    </a:extLst>
                  </a:tr>
                  <a:tr h="757174">
                    <a:tc>
                      <a:txBody>
                        <a:bodyPr/>
                        <a:lstStyle/>
                        <a:p>
                          <a:endParaRPr lang="en-US"/>
                        </a:p>
                      </a:txBody>
                      <a:tcPr>
                        <a:blipFill>
                          <a:blip r:embed="rId4"/>
                          <a:stretch>
                            <a:fillRect l="-234" t="-154032" r="-213583" b="-102419"/>
                          </a:stretch>
                        </a:blipFill>
                      </a:tcPr>
                    </a:tc>
                    <a:tc>
                      <a:txBody>
                        <a:bodyPr/>
                        <a:lstStyle/>
                        <a:p>
                          <a:endParaRPr lang="en-US"/>
                        </a:p>
                      </a:txBody>
                      <a:tcPr>
                        <a:blipFill>
                          <a:blip r:embed="rId4"/>
                          <a:stretch>
                            <a:fillRect l="-62757" t="-154032" r="-33724" b="-102419"/>
                          </a:stretch>
                        </a:blipFill>
                      </a:tcPr>
                    </a:tc>
                    <a:tc>
                      <a:txBody>
                        <a:bodyPr/>
                        <a:lstStyle/>
                        <a:p>
                          <a:endParaRPr lang="en-US"/>
                        </a:p>
                      </a:txBody>
                      <a:tcPr>
                        <a:blipFill>
                          <a:blip r:embed="rId4"/>
                          <a:stretch>
                            <a:fillRect l="-491150" t="-154032" r="-1770" b="-102419"/>
                          </a:stretch>
                        </a:blipFill>
                      </a:tcPr>
                    </a:tc>
                    <a:extLst>
                      <a:ext uri="{0D108BD9-81ED-4DB2-BD59-A6C34878D82A}">
                        <a16:rowId xmlns:a16="http://schemas.microsoft.com/office/drawing/2014/main" val="2760252227"/>
                      </a:ext>
                    </a:extLst>
                  </a:tr>
                  <a:tr h="757174">
                    <a:tc>
                      <a:txBody>
                        <a:bodyPr/>
                        <a:lstStyle/>
                        <a:p>
                          <a:r>
                            <a:rPr lang="en-US" dirty="0" smtClean="0"/>
                            <a:t>Ridge </a:t>
                          </a:r>
                          <a:r>
                            <a:rPr lang="en-US" dirty="0" smtClean="0"/>
                            <a:t>Regression</a:t>
                          </a:r>
                          <a:endParaRPr lang="en-US" dirty="0"/>
                        </a:p>
                      </a:txBody>
                      <a:tcPr/>
                    </a:tc>
                    <a:tc>
                      <a:txBody>
                        <a:bodyPr/>
                        <a:lstStyle/>
                        <a:p>
                          <a:endParaRPr lang="en-US"/>
                        </a:p>
                      </a:txBody>
                      <a:tcPr>
                        <a:blipFill>
                          <a:blip r:embed="rId4"/>
                          <a:stretch>
                            <a:fillRect l="-62757" t="-252000" r="-33724" b="-1600"/>
                          </a:stretch>
                        </a:blipFill>
                      </a:tcPr>
                    </a:tc>
                    <a:tc>
                      <a:txBody>
                        <a:bodyPr/>
                        <a:lstStyle/>
                        <a:p>
                          <a:endParaRPr lang="en-US"/>
                        </a:p>
                      </a:txBody>
                      <a:tcPr>
                        <a:blipFill>
                          <a:blip r:embed="rId4"/>
                          <a:stretch>
                            <a:fillRect l="-491150" t="-252000" r="-1770" b="-1600"/>
                          </a:stretch>
                        </a:blipFill>
                      </a:tcPr>
                    </a:tc>
                    <a:extLst>
                      <a:ext uri="{0D108BD9-81ED-4DB2-BD59-A6C34878D82A}">
                        <a16:rowId xmlns:a16="http://schemas.microsoft.com/office/drawing/2014/main" val="92847158"/>
                      </a:ext>
                    </a:extLst>
                  </a:tr>
                </a:tbl>
              </a:graphicData>
            </a:graphic>
          </p:graphicFrame>
        </mc:Fallback>
      </mc:AlternateContent>
    </p:spTree>
    <p:extLst>
      <p:ext uri="{BB962C8B-B14F-4D97-AF65-F5344CB8AC3E}">
        <p14:creationId xmlns:p14="http://schemas.microsoft.com/office/powerpoint/2010/main" val="6849917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Theorem 1 Proof </a:t>
            </a:r>
            <a:r>
              <a:rPr lang="en-US" dirty="0" smtClean="0"/>
              <a:t>Sketch</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marL="0" indent="0">
                  <a:spcBef>
                    <a:spcPts val="1800"/>
                  </a:spcBef>
                  <a:buNone/>
                </a:pPr>
                <a:r>
                  <a:rPr lang="en-US" sz="2400" dirty="0" smtClean="0"/>
                  <a:t>The proof of Theorem 1 proceeds in three steps:</a:t>
                </a:r>
              </a:p>
              <a:p>
                <a:pPr marL="788670" lvl="1" indent="-514350">
                  <a:spcBef>
                    <a:spcPts val="1800"/>
                  </a:spcBef>
                  <a:buFont typeface="+mj-lt"/>
                  <a:buAutoNum type="romanLcPeriod"/>
                </a:pPr>
                <a:r>
                  <a:rPr lang="en-US" sz="2400" dirty="0" smtClean="0"/>
                  <a:t>Use </a:t>
                </a:r>
                <a:r>
                  <a:rPr lang="en-US" sz="2400" dirty="0"/>
                  <a:t>the convexity </a:t>
                </a:r>
                <a:r>
                  <a:rPr lang="en-US" sz="2400" dirty="0" smtClean="0"/>
                  <a:t>of the </a:t>
                </a:r>
                <a:r>
                  <a:rPr lang="en-US" sz="2400" dirty="0"/>
                  <a:t>objective function to get a sphere that </a:t>
                </a:r>
                <a:r>
                  <a:rPr lang="en-US" sz="2400" dirty="0" smtClean="0"/>
                  <a:t>contains </a:t>
                </a:r>
                <a14:m>
                  <m:oMath xmlns:m="http://schemas.openxmlformats.org/officeDocument/2006/math">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𝛽</m:t>
                        </m:r>
                      </m:e>
                      <m:sub>
                        <m:r>
                          <a:rPr lang="en-US" sz="2400" b="0" i="1" smtClean="0">
                            <a:latin typeface="Cambria Math" panose="02040503050406030204" pitchFamily="18" charset="0"/>
                          </a:rPr>
                          <m:t>2</m:t>
                        </m:r>
                      </m:sub>
                      <m:sup>
                        <m:r>
                          <a:rPr lang="en-US" sz="2400" b="0" i="1" smtClean="0">
                            <a:latin typeface="Cambria Math" panose="02040503050406030204" pitchFamily="18" charset="0"/>
                          </a:rPr>
                          <m:t>∗</m:t>
                        </m:r>
                      </m:sup>
                    </m:sSubSup>
                  </m:oMath>
                </a14:m>
                <a:endParaRPr lang="en-US" sz="2400" dirty="0" smtClean="0"/>
              </a:p>
              <a:p>
                <a:pPr marL="731520" lvl="1" indent="-457200">
                  <a:spcBef>
                    <a:spcPts val="1800"/>
                  </a:spcBef>
                  <a:buFont typeface="+mj-lt"/>
                  <a:buAutoNum type="romanLcPeriod"/>
                </a:pPr>
                <a:r>
                  <a:rPr lang="en-US" sz="2400" dirty="0"/>
                  <a:t>Use the convexity of the objective function again to express the sphere's radius as a function of </a:t>
                </a:r>
                <a14:m>
                  <m:oMath xmlns:m="http://schemas.openxmlformats.org/officeDocument/2006/math">
                    <m:r>
                      <m:rPr>
                        <m:sty m:val="p"/>
                      </m:rPr>
                      <a:rPr lang="en-US" sz="2400">
                        <a:latin typeface="Cambria Math" panose="02040503050406030204" pitchFamily="18" charset="0"/>
                      </a:rPr>
                      <m:t>Δ</m:t>
                    </m:r>
                    <m:r>
                      <a:rPr lang="en-US" sz="2400" i="1">
                        <a:latin typeface="Cambria Math" panose="02040503050406030204" pitchFamily="18" charset="0"/>
                      </a:rPr>
                      <m:t>𝑔</m:t>
                    </m:r>
                  </m:oMath>
                </a14:m>
                <a:endParaRPr lang="en-US" sz="2400" dirty="0"/>
              </a:p>
              <a:p>
                <a:pPr marL="731520" lvl="1" indent="-457200">
                  <a:spcBef>
                    <a:spcPts val="1800"/>
                  </a:spcBef>
                  <a:buFont typeface="+mj-lt"/>
                  <a:buAutoNum type="romanLcPeriod"/>
                </a:pPr>
                <a:r>
                  <a:rPr lang="en-US" sz="2400" dirty="0"/>
                  <a:t>Bound the distance between </a:t>
                </a:r>
                <a14:m>
                  <m:oMath xmlns:m="http://schemas.openxmlformats.org/officeDocument/2006/math">
                    <m:sSubSup>
                      <m:sSubSupPr>
                        <m:ctrlPr>
                          <a:rPr lang="en-US" sz="2400" i="1">
                            <a:latin typeface="Cambria Math" panose="02040503050406030204" pitchFamily="18" charset="0"/>
                          </a:rPr>
                        </m:ctrlPr>
                      </m:sSubSupPr>
                      <m:e>
                        <m:r>
                          <a:rPr lang="en-US" sz="2400" i="1">
                            <a:latin typeface="Cambria Math" panose="02040503050406030204" pitchFamily="18" charset="0"/>
                          </a:rPr>
                          <m:t>𝛽</m:t>
                        </m:r>
                      </m:e>
                      <m:sub>
                        <m:r>
                          <a:rPr lang="en-US" sz="2400" i="1">
                            <a:latin typeface="Cambria Math" panose="02040503050406030204" pitchFamily="18" charset="0"/>
                          </a:rPr>
                          <m:t>1</m:t>
                        </m:r>
                      </m:sub>
                      <m:sup>
                        <m:r>
                          <a:rPr lang="en-US" sz="2400" i="1">
                            <a:latin typeface="Cambria Math" panose="02040503050406030204" pitchFamily="18" charset="0"/>
                          </a:rPr>
                          <m:t>∗</m:t>
                        </m:r>
                      </m:sup>
                    </m:sSubSup>
                  </m:oMath>
                </a14:m>
                <a:r>
                  <a:rPr lang="en-US" sz="2400" dirty="0"/>
                  <a:t> and </a:t>
                </a:r>
                <a14:m>
                  <m:oMath xmlns:m="http://schemas.openxmlformats.org/officeDocument/2006/math">
                    <m:sSubSup>
                      <m:sSubSupPr>
                        <m:ctrlPr>
                          <a:rPr lang="en-US" sz="2400" i="1">
                            <a:latin typeface="Cambria Math" panose="02040503050406030204" pitchFamily="18" charset="0"/>
                          </a:rPr>
                        </m:ctrlPr>
                      </m:sSubSupPr>
                      <m:e>
                        <m:r>
                          <a:rPr lang="en-US" sz="2400" i="1">
                            <a:latin typeface="Cambria Math" panose="02040503050406030204" pitchFamily="18" charset="0"/>
                          </a:rPr>
                          <m:t>𝛽</m:t>
                        </m:r>
                      </m:e>
                      <m:sub>
                        <m:r>
                          <a:rPr lang="en-US" sz="2400" i="1">
                            <a:latin typeface="Cambria Math" panose="02040503050406030204" pitchFamily="18" charset="0"/>
                          </a:rPr>
                          <m:t>2</m:t>
                        </m:r>
                      </m:sub>
                      <m:sup>
                        <m:r>
                          <a:rPr lang="en-US" sz="2400" i="1">
                            <a:latin typeface="Cambria Math" panose="02040503050406030204" pitchFamily="18" charset="0"/>
                          </a:rPr>
                          <m:t>∗</m:t>
                        </m:r>
                      </m:sup>
                    </m:sSubSup>
                  </m:oMath>
                </a14:m>
                <a:r>
                  <a:rPr lang="en-US" sz="2400" dirty="0"/>
                  <a:t> using </a:t>
                </a:r>
                <a:r>
                  <a:rPr lang="en-US" sz="2400" dirty="0" smtClean="0"/>
                  <a:t>geometric arguments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1064" t="-154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normAutofit/>
          </a:bodyPr>
          <a:lstStyle/>
          <a:p>
            <a:fld id="{657E7479-A17A-4BFD-B497-E7D9DEAE79DE}" type="slidenum">
              <a:rPr lang="en-US" smtClean="0"/>
              <a:t>14</a:t>
            </a:fld>
            <a:endParaRPr lang="en-US"/>
          </a:p>
        </p:txBody>
      </p:sp>
    </p:spTree>
    <p:extLst>
      <p:ext uri="{BB962C8B-B14F-4D97-AF65-F5344CB8AC3E}">
        <p14:creationId xmlns:p14="http://schemas.microsoft.com/office/powerpoint/2010/main" val="10207307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r>
                  <a:rPr lang="en-US" dirty="0" smtClean="0"/>
                  <a:t>Proof (</a:t>
                </a:r>
                <a:r>
                  <a:rPr lang="en-US" dirty="0" err="1" smtClean="0"/>
                  <a:t>i</a:t>
                </a:r>
                <a:r>
                  <a:rPr lang="en-US" dirty="0" smtClean="0"/>
                  <a:t>): </a:t>
                </a:r>
                <a:r>
                  <a:rPr lang="en-US" dirty="0"/>
                  <a:t>Sphere Shape around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𝛽</m:t>
                        </m:r>
                      </m:e>
                      <m:sub>
                        <m:r>
                          <a:rPr lang="en-US" i="1">
                            <a:latin typeface="Cambria Math" panose="02040503050406030204" pitchFamily="18" charset="0"/>
                          </a:rPr>
                          <m:t>2</m:t>
                        </m:r>
                      </m:sub>
                      <m:sup>
                        <m:r>
                          <a:rPr lang="en-US" i="1">
                            <a:latin typeface="Cambria Math" panose="02040503050406030204" pitchFamily="18" charset="0"/>
                          </a:rPr>
                          <m:t>∗</m:t>
                        </m:r>
                      </m:sup>
                    </m:sSubSup>
                  </m:oMath>
                </a14:m>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3"/>
                <a:stretch>
                  <a:fillRect l="-2516" b="-2212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10000"/>
              </a:bodyPr>
              <a:lstStyle/>
              <a:p>
                <a:r>
                  <a:rPr lang="en-US" dirty="0" smtClean="0"/>
                  <a:t>By the first-order optimality condition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2</m:t>
                        </m:r>
                      </m:sub>
                    </m:sSub>
                    <m:nary>
                      <m:naryPr>
                        <m:chr m:val="∑"/>
                        <m:supHide m:val="on"/>
                        <m:ctrlPr>
                          <a:rPr lang="en-US" b="0" i="1" smtClean="0">
                            <a:latin typeface="Cambria Math" panose="02040503050406030204" pitchFamily="18" charset="0"/>
                          </a:rPr>
                        </m:ctrlPr>
                      </m:naryPr>
                      <m:sub>
                        <m:r>
                          <m:rPr>
                            <m:brk m:alnAt="7"/>
                          </m:rPr>
                          <a:rPr lang="en-US" b="0" i="1" smtClean="0">
                            <a:latin typeface="Cambria Math" panose="02040503050406030204" pitchFamily="18" charset="0"/>
                          </a:rPr>
                          <m:t>𝑖</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𝑊</m:t>
                            </m:r>
                          </m:e>
                          <m:sub>
                            <m:r>
                              <a:rPr lang="en-US" b="0" i="1" smtClean="0">
                                <a:latin typeface="Cambria Math" panose="02040503050406030204" pitchFamily="18" charset="0"/>
                              </a:rPr>
                              <m:t>2</m:t>
                            </m:r>
                          </m:sub>
                        </m:sSub>
                      </m:sub>
                      <m:sup/>
                      <m:e>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𝓁</m:t>
                            </m:r>
                          </m:e>
                          <m:sub>
                            <m:r>
                              <a:rPr lang="en-US" b="0" i="1" smtClean="0">
                                <a:latin typeface="Cambria Math" panose="02040503050406030204" pitchFamily="18" charset="0"/>
                                <a:ea typeface="Cambria Math" panose="02040503050406030204" pitchFamily="18" charset="0"/>
                              </a:rPr>
                              <m:t>𝑖</m:t>
                            </m:r>
                          </m:sub>
                        </m:sSub>
                        <m:d>
                          <m:dPr>
                            <m:ctrlPr>
                              <a:rPr lang="en-US" b="0" i="1" smtClean="0">
                                <a:latin typeface="Cambria Math" panose="02040503050406030204" pitchFamily="18" charset="0"/>
                                <a:ea typeface="Cambria Math" panose="02040503050406030204" pitchFamily="18" charset="0"/>
                              </a:rPr>
                            </m:ctrlPr>
                          </m:dPr>
                          <m:e>
                            <m:sSubSup>
                              <m:sSubSupPr>
                                <m:ctrlPr>
                                  <a:rPr lang="en-US" b="0" i="1" smtClean="0">
                                    <a:latin typeface="Cambria Math" panose="02040503050406030204" pitchFamily="18" charset="0"/>
                                    <a:ea typeface="Cambria Math" panose="02040503050406030204" pitchFamily="18" charset="0"/>
                                  </a:rPr>
                                </m:ctrlPr>
                              </m:sSubSupPr>
                              <m:e>
                                <m:r>
                                  <a:rPr lang="en-US" b="0" i="1" smtClean="0">
                                    <a:latin typeface="Cambria Math" panose="02040503050406030204" pitchFamily="18" charset="0"/>
                                    <a:ea typeface="Cambria Math" panose="02040503050406030204" pitchFamily="18" charset="0"/>
                                  </a:rPr>
                                  <m:t>𝛽</m:t>
                                </m:r>
                              </m:e>
                              <m:sub>
                                <m:r>
                                  <a:rPr lang="en-US" b="0" i="1" smtClean="0">
                                    <a:latin typeface="Cambria Math" panose="02040503050406030204" pitchFamily="18" charset="0"/>
                                    <a:ea typeface="Cambria Math" panose="02040503050406030204" pitchFamily="18" charset="0"/>
                                  </a:rPr>
                                  <m:t>2</m:t>
                                </m:r>
                              </m:sub>
                              <m:sup>
                                <m:r>
                                  <a:rPr lang="en-US" b="0" i="1" smtClean="0">
                                    <a:latin typeface="Cambria Math" panose="02040503050406030204" pitchFamily="18" charset="0"/>
                                    <a:ea typeface="Cambria Math" panose="02040503050406030204" pitchFamily="18" charset="0"/>
                                  </a:rPr>
                                  <m:t>∗</m:t>
                                </m:r>
                              </m:sup>
                            </m:sSubSup>
                          </m:e>
                        </m:d>
                      </m:e>
                    </m:nary>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𝛽</m:t>
                        </m:r>
                      </m:e>
                      <m:sub>
                        <m:r>
                          <a:rPr lang="en-US" b="0" i="1" smtClean="0">
                            <a:latin typeface="Cambria Math" panose="02040503050406030204" pitchFamily="18" charset="0"/>
                          </a:rPr>
                          <m:t>2</m:t>
                        </m:r>
                      </m:sub>
                      <m:sup>
                        <m:r>
                          <a:rPr lang="en-US" b="0" i="1" smtClean="0">
                            <a:latin typeface="Cambria Math" panose="02040503050406030204" pitchFamily="18" charset="0"/>
                          </a:rPr>
                          <m:t>∗</m:t>
                        </m:r>
                      </m:sup>
                    </m:sSubSup>
                    <m:r>
                      <a:rPr lang="en-US" b="0" i="1" smtClean="0">
                        <a:latin typeface="Cambria Math" panose="02040503050406030204" pitchFamily="18" charset="0"/>
                      </a:rPr>
                      <m:t>=</m:t>
                    </m:r>
                    <m:r>
                      <a:rPr lang="en-US" b="0" i="1" smtClean="0">
                        <a:latin typeface="Cambria Math" panose="02040503050406030204" pitchFamily="18" charset="0"/>
                      </a:rPr>
                      <m:t>0</m:t>
                    </m:r>
                  </m:oMath>
                </a14:m>
                <a:r>
                  <a:rPr lang="en-US" dirty="0" smtClean="0"/>
                  <a:t>, or:</a:t>
                </a:r>
              </a:p>
              <a:p>
                <a:pPr marL="0" indent="0">
                  <a:buNone/>
                </a:pPr>
                <a14:m>
                  <m:oMathPara xmlns:m="http://schemas.openxmlformats.org/officeDocument/2006/math">
                    <m:oMathParaPr>
                      <m:jc m:val="center"/>
                    </m:oMathParaPr>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𝛽</m:t>
                          </m:r>
                        </m:e>
                        <m:sub>
                          <m:r>
                            <a:rPr lang="en-US" i="1">
                              <a:latin typeface="Cambria Math" panose="02040503050406030204" pitchFamily="18" charset="0"/>
                            </a:rPr>
                            <m:t>2</m:t>
                          </m:r>
                        </m:sub>
                        <m:sup>
                          <m:r>
                            <a:rPr lang="en-US" i="1">
                              <a:latin typeface="Cambria Math" panose="02040503050406030204" pitchFamily="18" charset="0"/>
                            </a:rPr>
                            <m:t>∗</m:t>
                          </m:r>
                        </m:sup>
                      </m:sSubSup>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2</m:t>
                          </m:r>
                        </m:sub>
                      </m:sSub>
                      <m:nary>
                        <m:naryPr>
                          <m:chr m:val="∑"/>
                          <m:supHide m:val="on"/>
                          <m:ctrlPr>
                            <a:rPr lang="en-US" i="1">
                              <a:latin typeface="Cambria Math" panose="02040503050406030204" pitchFamily="18" charset="0"/>
                            </a:rPr>
                          </m:ctrlPr>
                        </m:naryPr>
                        <m:sub>
                          <m:r>
                            <m:rPr>
                              <m:brk m:alnAt="7"/>
                            </m:rPr>
                            <a:rPr lang="en-US" i="1">
                              <a:latin typeface="Cambria Math" panose="02040503050406030204" pitchFamily="18" charset="0"/>
                            </a:rPr>
                            <m:t>𝑖</m:t>
                          </m:r>
                          <m:r>
                            <a:rPr lang="en-US" i="1">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𝑊</m:t>
                              </m:r>
                            </m:e>
                            <m:sub>
                              <m:r>
                                <a:rPr lang="en-US" b="0" i="1" smtClean="0">
                                  <a:latin typeface="Cambria Math" panose="02040503050406030204" pitchFamily="18" charset="0"/>
                                </a:rPr>
                                <m:t>2</m:t>
                              </m:r>
                            </m:sub>
                          </m:sSub>
                        </m:sub>
                        <m:sup/>
                        <m:e>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𝓁</m:t>
                              </m:r>
                            </m:e>
                            <m:sub>
                              <m:r>
                                <a:rPr lang="en-US" i="1">
                                  <a:latin typeface="Cambria Math" panose="02040503050406030204" pitchFamily="18" charset="0"/>
                                  <a:ea typeface="Cambria Math" panose="02040503050406030204" pitchFamily="18" charset="0"/>
                                </a:rPr>
                                <m:t>𝑖</m:t>
                              </m:r>
                            </m:sub>
                          </m:sSub>
                          <m:d>
                            <m:dPr>
                              <m:ctrlPr>
                                <a:rPr lang="en-US" i="1">
                                  <a:latin typeface="Cambria Math" panose="02040503050406030204" pitchFamily="18" charset="0"/>
                                  <a:ea typeface="Cambria Math" panose="02040503050406030204" pitchFamily="18" charset="0"/>
                                </a:rPr>
                              </m:ctrlPr>
                            </m:dPr>
                            <m:e>
                              <m:sSubSup>
                                <m:sSubSupPr>
                                  <m:ctrlPr>
                                    <a:rPr lang="en-US" i="1">
                                      <a:latin typeface="Cambria Math" panose="02040503050406030204" pitchFamily="18" charset="0"/>
                                      <a:ea typeface="Cambria Math" panose="02040503050406030204" pitchFamily="18" charset="0"/>
                                    </a:rPr>
                                  </m:ctrlPr>
                                </m:sSubSupPr>
                                <m:e>
                                  <m:r>
                                    <a:rPr lang="en-US" i="1">
                                      <a:latin typeface="Cambria Math" panose="02040503050406030204" pitchFamily="18" charset="0"/>
                                      <a:ea typeface="Cambria Math" panose="02040503050406030204" pitchFamily="18" charset="0"/>
                                    </a:rPr>
                                    <m:t>𝛽</m:t>
                                  </m:r>
                                </m:e>
                                <m:sub>
                                  <m:r>
                                    <a:rPr lang="en-US" i="1">
                                      <a:latin typeface="Cambria Math" panose="02040503050406030204" pitchFamily="18" charset="0"/>
                                      <a:ea typeface="Cambria Math" panose="02040503050406030204" pitchFamily="18" charset="0"/>
                                    </a:rPr>
                                    <m:t>2</m:t>
                                  </m:r>
                                </m:sub>
                                <m:sup>
                                  <m:r>
                                    <a:rPr lang="en-US" i="1">
                                      <a:latin typeface="Cambria Math" panose="02040503050406030204" pitchFamily="18" charset="0"/>
                                      <a:ea typeface="Cambria Math" panose="02040503050406030204" pitchFamily="18" charset="0"/>
                                    </a:rPr>
                                    <m:t>∗</m:t>
                                  </m:r>
                                </m:sup>
                              </m:sSubSup>
                            </m:e>
                          </m:d>
                        </m:e>
                      </m:nary>
                    </m:oMath>
                  </m:oMathPara>
                </a14:m>
                <a:endParaRPr lang="en-US" dirty="0" smtClean="0"/>
              </a:p>
              <a:p>
                <a14:m>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𝓁</m:t>
                        </m:r>
                      </m:e>
                      <m:sub>
                        <m:r>
                          <a:rPr lang="en-US" i="1">
                            <a:latin typeface="Cambria Math" panose="02040503050406030204" pitchFamily="18" charset="0"/>
                            <a:ea typeface="Cambria Math" panose="02040503050406030204" pitchFamily="18" charset="0"/>
                          </a:rPr>
                          <m:t>𝑖</m:t>
                        </m:r>
                      </m:sub>
                    </m:sSub>
                  </m:oMath>
                </a14:m>
                <a:r>
                  <a:rPr lang="en-US" dirty="0" smtClean="0"/>
                  <a:t> is convex and differentiable, therefore, by the gradient monotonicity:</a:t>
                </a:r>
              </a:p>
              <a:p>
                <a:pPr marL="0" indent="0">
                  <a:buNone/>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d>
                            <m:dPr>
                              <m:ctrlPr>
                                <a:rPr lang="en-US" i="1" smtClean="0">
                                  <a:latin typeface="Cambria Math" panose="02040503050406030204" pitchFamily="18" charset="0"/>
                                </a:rPr>
                              </m:ctrlPr>
                            </m:dPr>
                            <m:e>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𝓁</m:t>
                                  </m:r>
                                </m:e>
                                <m:sub>
                                  <m:r>
                                    <a:rPr lang="en-US" i="1">
                                      <a:latin typeface="Cambria Math" panose="02040503050406030204" pitchFamily="18" charset="0"/>
                                      <a:ea typeface="Cambria Math" panose="02040503050406030204" pitchFamily="18" charset="0"/>
                                    </a:rPr>
                                    <m:t>𝑖</m:t>
                                  </m:r>
                                </m:sub>
                              </m:sSub>
                              <m:d>
                                <m:dPr>
                                  <m:ctrlPr>
                                    <a:rPr lang="en-US" i="1">
                                      <a:latin typeface="Cambria Math" panose="02040503050406030204" pitchFamily="18" charset="0"/>
                                      <a:ea typeface="Cambria Math" panose="02040503050406030204" pitchFamily="18" charset="0"/>
                                    </a:rPr>
                                  </m:ctrlPr>
                                </m:dPr>
                                <m:e>
                                  <m:sSubSup>
                                    <m:sSubSupPr>
                                      <m:ctrlPr>
                                        <a:rPr lang="en-US" i="1">
                                          <a:latin typeface="Cambria Math" panose="02040503050406030204" pitchFamily="18" charset="0"/>
                                          <a:ea typeface="Cambria Math" panose="02040503050406030204" pitchFamily="18" charset="0"/>
                                        </a:rPr>
                                      </m:ctrlPr>
                                    </m:sSubSupPr>
                                    <m:e>
                                      <m:r>
                                        <a:rPr lang="en-US" i="1">
                                          <a:latin typeface="Cambria Math" panose="02040503050406030204" pitchFamily="18" charset="0"/>
                                          <a:ea typeface="Cambria Math" panose="02040503050406030204" pitchFamily="18" charset="0"/>
                                        </a:rPr>
                                        <m:t>𝛽</m:t>
                                      </m:r>
                                    </m:e>
                                    <m:sub>
                                      <m:r>
                                        <a:rPr lang="en-US" i="1">
                                          <a:latin typeface="Cambria Math" panose="02040503050406030204" pitchFamily="18" charset="0"/>
                                          <a:ea typeface="Cambria Math" panose="02040503050406030204" pitchFamily="18" charset="0"/>
                                        </a:rPr>
                                        <m:t>2</m:t>
                                      </m:r>
                                    </m:sub>
                                    <m:sup>
                                      <m:r>
                                        <a:rPr lang="en-US" i="1">
                                          <a:latin typeface="Cambria Math" panose="02040503050406030204" pitchFamily="18" charset="0"/>
                                          <a:ea typeface="Cambria Math" panose="02040503050406030204" pitchFamily="18" charset="0"/>
                                        </a:rPr>
                                        <m:t>∗</m:t>
                                      </m:r>
                                    </m:sup>
                                  </m:sSubSup>
                                </m:e>
                              </m:d>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𝓁</m:t>
                                  </m:r>
                                </m:e>
                                <m:sub>
                                  <m:r>
                                    <a:rPr lang="en-US" i="1">
                                      <a:latin typeface="Cambria Math" panose="02040503050406030204" pitchFamily="18" charset="0"/>
                                      <a:ea typeface="Cambria Math" panose="02040503050406030204" pitchFamily="18" charset="0"/>
                                    </a:rPr>
                                    <m:t>𝑖</m:t>
                                  </m:r>
                                </m:sub>
                              </m:sSub>
                              <m:d>
                                <m:dPr>
                                  <m:ctrlPr>
                                    <a:rPr lang="en-US" i="1">
                                      <a:latin typeface="Cambria Math" panose="02040503050406030204" pitchFamily="18" charset="0"/>
                                      <a:ea typeface="Cambria Math" panose="02040503050406030204" pitchFamily="18" charset="0"/>
                                    </a:rPr>
                                  </m:ctrlPr>
                                </m:dPr>
                                <m:e>
                                  <m:sSubSup>
                                    <m:sSubSupPr>
                                      <m:ctrlPr>
                                        <a:rPr lang="en-US" i="1">
                                          <a:latin typeface="Cambria Math" panose="02040503050406030204" pitchFamily="18" charset="0"/>
                                          <a:ea typeface="Cambria Math" panose="02040503050406030204" pitchFamily="18" charset="0"/>
                                        </a:rPr>
                                      </m:ctrlPr>
                                    </m:sSubSupPr>
                                    <m:e>
                                      <m:r>
                                        <a:rPr lang="en-US" i="1">
                                          <a:latin typeface="Cambria Math" panose="02040503050406030204" pitchFamily="18" charset="0"/>
                                          <a:ea typeface="Cambria Math" panose="02040503050406030204" pitchFamily="18" charset="0"/>
                                        </a:rPr>
                                        <m:t>𝛽</m:t>
                                      </m:r>
                                    </m:e>
                                    <m:sub>
                                      <m:r>
                                        <a:rPr lang="en-US" b="0" i="1" smtClean="0">
                                          <a:latin typeface="Cambria Math" panose="02040503050406030204" pitchFamily="18" charset="0"/>
                                          <a:ea typeface="Cambria Math" panose="02040503050406030204" pitchFamily="18" charset="0"/>
                                        </a:rPr>
                                        <m:t>1</m:t>
                                      </m:r>
                                    </m:sub>
                                    <m:sup>
                                      <m:r>
                                        <a:rPr lang="en-US" i="1">
                                          <a:latin typeface="Cambria Math" panose="02040503050406030204" pitchFamily="18" charset="0"/>
                                          <a:ea typeface="Cambria Math" panose="02040503050406030204" pitchFamily="18" charset="0"/>
                                        </a:rPr>
                                        <m:t>∗</m:t>
                                      </m:r>
                                    </m:sup>
                                  </m:sSubSup>
                                </m:e>
                              </m:d>
                            </m:e>
                          </m:d>
                        </m:e>
                        <m:sup>
                          <m:r>
                            <a:rPr lang="en-US" b="0" i="1" smtClean="0">
                              <a:latin typeface="Cambria Math" panose="02040503050406030204" pitchFamily="18" charset="0"/>
                            </a:rPr>
                            <m:t>𝑇</m:t>
                          </m:r>
                        </m:sup>
                      </m:sSup>
                      <m:d>
                        <m:dPr>
                          <m:ctrlPr>
                            <a:rPr lang="en-US" b="0" i="1" smtClean="0">
                              <a:latin typeface="Cambria Math" panose="02040503050406030204" pitchFamily="18" charset="0"/>
                            </a:rPr>
                          </m:ctrlPr>
                        </m:dPr>
                        <m:e>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𝛽</m:t>
                              </m:r>
                            </m:e>
                            <m:sub>
                              <m:r>
                                <a:rPr lang="en-US" b="0" i="1" smtClean="0">
                                  <a:latin typeface="Cambria Math" panose="02040503050406030204" pitchFamily="18" charset="0"/>
                                </a:rPr>
                                <m:t>2</m:t>
                              </m:r>
                            </m:sub>
                            <m:sup>
                              <m:r>
                                <a:rPr lang="en-US" b="0" i="1" smtClean="0">
                                  <a:latin typeface="Cambria Math" panose="02040503050406030204" pitchFamily="18" charset="0"/>
                                </a:rPr>
                                <m:t>∗</m:t>
                              </m:r>
                            </m:sup>
                          </m:sSubSup>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𝛽</m:t>
                              </m:r>
                            </m:e>
                            <m:sub>
                              <m:r>
                                <a:rPr lang="en-US" b="0" i="1" smtClean="0">
                                  <a:latin typeface="Cambria Math" panose="02040503050406030204" pitchFamily="18" charset="0"/>
                                </a:rPr>
                                <m:t>1</m:t>
                              </m:r>
                            </m:sub>
                            <m:sup>
                              <m:r>
                                <a:rPr lang="en-US" b="0" i="1" smtClean="0">
                                  <a:latin typeface="Cambria Math" panose="02040503050406030204" pitchFamily="18" charset="0"/>
                                </a:rPr>
                                <m:t>∗</m:t>
                              </m:r>
                            </m:sup>
                          </m:sSubSup>
                        </m:e>
                      </m:d>
                      <m:r>
                        <a:rPr lang="en-US" b="0" i="1" smtClean="0">
                          <a:latin typeface="Cambria Math" panose="02040503050406030204" pitchFamily="18" charset="0"/>
                        </a:rPr>
                        <m:t>≥</m:t>
                      </m:r>
                      <m:r>
                        <a:rPr lang="en-US" b="0" i="1" smtClean="0">
                          <a:latin typeface="Cambria Math" panose="02040503050406030204" pitchFamily="18" charset="0"/>
                        </a:rPr>
                        <m:t>0</m:t>
                      </m:r>
                    </m:oMath>
                  </m:oMathPara>
                </a14:m>
                <a:endParaRPr lang="en-US" dirty="0" smtClean="0"/>
              </a:p>
              <a:p>
                <a:r>
                  <a:rPr lang="en-US" dirty="0" smtClean="0"/>
                  <a:t>Summing over all </a:t>
                </a:r>
                <a14:m>
                  <m:oMath xmlns:m="http://schemas.openxmlformats.org/officeDocument/2006/math">
                    <m:r>
                      <a:rPr lang="en-US" b="0" i="1" smtClean="0">
                        <a:latin typeface="Cambria Math" panose="02040503050406030204" pitchFamily="18" charset="0"/>
                      </a:rPr>
                      <m:t>𝑖</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𝑊</m:t>
                        </m:r>
                      </m:e>
                      <m:sub>
                        <m:r>
                          <a:rPr lang="en-US" b="0" i="1" smtClean="0">
                            <a:latin typeface="Cambria Math" panose="02040503050406030204" pitchFamily="18" charset="0"/>
                          </a:rPr>
                          <m:t>2</m:t>
                        </m:r>
                      </m:sub>
                    </m:sSub>
                  </m:oMath>
                </a14:m>
                <a:r>
                  <a:rPr lang="en-US" dirty="0" smtClean="0"/>
                  <a:t> and using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𝛽</m:t>
                        </m:r>
                      </m:e>
                      <m:sub>
                        <m:r>
                          <a:rPr lang="en-US" i="1">
                            <a:latin typeface="Cambria Math" panose="02040503050406030204" pitchFamily="18" charset="0"/>
                          </a:rPr>
                          <m:t>2</m:t>
                        </m:r>
                      </m:sub>
                      <m:sup>
                        <m:r>
                          <a:rPr lang="en-US" i="1">
                            <a:latin typeface="Cambria Math" panose="02040503050406030204" pitchFamily="18" charset="0"/>
                          </a:rPr>
                          <m:t>∗</m:t>
                        </m:r>
                      </m:sup>
                    </m:sSubSup>
                  </m:oMath>
                </a14:m>
                <a:r>
                  <a:rPr lang="en-US" dirty="0" smtClean="0"/>
                  <a:t> expression above:</a:t>
                </a:r>
              </a:p>
              <a:p>
                <a:pPr marL="0" indent="0">
                  <a:buNone/>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𝛽</m:t>
                              </m:r>
                            </m:e>
                            <m:sub>
                              <m:r>
                                <a:rPr lang="en-US" b="0" i="1" smtClean="0">
                                  <a:latin typeface="Cambria Math" panose="02040503050406030204" pitchFamily="18" charset="0"/>
                                </a:rPr>
                                <m:t>2</m:t>
                              </m:r>
                            </m:sub>
                            <m:sup>
                              <m:r>
                                <a:rPr lang="en-US" b="0" i="1" smtClean="0">
                                  <a:latin typeface="Cambria Math" panose="02040503050406030204" pitchFamily="18" charset="0"/>
                                </a:rPr>
                                <m:t>∗</m:t>
                              </m:r>
                            </m:sup>
                          </m:sSubSup>
                        </m:e>
                        <m:sup>
                          <m:r>
                            <a:rPr lang="en-US" b="0" i="1" smtClean="0">
                              <a:latin typeface="Cambria Math" panose="02040503050406030204" pitchFamily="18" charset="0"/>
                            </a:rPr>
                            <m:t>𝑇</m:t>
                          </m:r>
                        </m:sup>
                      </m:sSup>
                      <m:d>
                        <m:dPr>
                          <m:ctrlPr>
                            <a:rPr lang="en-US" i="1">
                              <a:latin typeface="Cambria Math" panose="02040503050406030204" pitchFamily="18" charset="0"/>
                            </a:rPr>
                          </m:ctrlPr>
                        </m:dPr>
                        <m:e>
                          <m:sSubSup>
                            <m:sSubSupPr>
                              <m:ctrlPr>
                                <a:rPr lang="en-US" i="1">
                                  <a:latin typeface="Cambria Math" panose="02040503050406030204" pitchFamily="18" charset="0"/>
                                </a:rPr>
                              </m:ctrlPr>
                            </m:sSubSupPr>
                            <m:e>
                              <m:r>
                                <a:rPr lang="en-US" i="1">
                                  <a:latin typeface="Cambria Math" panose="02040503050406030204" pitchFamily="18" charset="0"/>
                                </a:rPr>
                                <m:t>𝛽</m:t>
                              </m:r>
                            </m:e>
                            <m:sub>
                              <m:r>
                                <a:rPr lang="en-US" i="1">
                                  <a:latin typeface="Cambria Math" panose="02040503050406030204" pitchFamily="18" charset="0"/>
                                </a:rPr>
                                <m:t>2</m:t>
                              </m:r>
                            </m:sub>
                            <m:sup>
                              <m:r>
                                <a:rPr lang="en-US" i="1">
                                  <a:latin typeface="Cambria Math" panose="02040503050406030204" pitchFamily="18" charset="0"/>
                                </a:rPr>
                                <m:t>∗</m:t>
                              </m:r>
                            </m:sup>
                          </m:sSubSup>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𝛽</m:t>
                              </m:r>
                            </m:e>
                            <m:sub>
                              <m:r>
                                <a:rPr lang="en-US" i="1">
                                  <a:latin typeface="Cambria Math" panose="02040503050406030204" pitchFamily="18" charset="0"/>
                                </a:rPr>
                                <m:t>1</m:t>
                              </m:r>
                            </m:sub>
                            <m:sup>
                              <m:r>
                                <a:rPr lang="en-US" i="1">
                                  <a:latin typeface="Cambria Math" panose="02040503050406030204" pitchFamily="18" charset="0"/>
                                </a:rPr>
                                <m:t>∗</m:t>
                              </m:r>
                            </m:sup>
                          </m:sSubSup>
                        </m:e>
                      </m:d>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2</m:t>
                          </m:r>
                        </m:sub>
                      </m:sSub>
                      <m:nary>
                        <m:naryPr>
                          <m:chr m:val="∑"/>
                          <m:supHide m:val="on"/>
                          <m:ctrlPr>
                            <a:rPr lang="en-US" i="1">
                              <a:latin typeface="Cambria Math" panose="02040503050406030204" pitchFamily="18" charset="0"/>
                            </a:rPr>
                          </m:ctrlPr>
                        </m:naryPr>
                        <m:sub>
                          <m:r>
                            <m:rPr>
                              <m:brk m:alnAt="7"/>
                            </m:rPr>
                            <a:rPr lang="en-US" i="1">
                              <a:latin typeface="Cambria Math" panose="02040503050406030204" pitchFamily="18" charset="0"/>
                            </a:rPr>
                            <m:t>𝑖</m:t>
                          </m:r>
                          <m:r>
                            <a:rPr lang="en-US" i="1">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𝑊</m:t>
                              </m:r>
                            </m:e>
                            <m:sub>
                              <m:r>
                                <a:rPr lang="en-US" i="1">
                                  <a:latin typeface="Cambria Math" panose="02040503050406030204" pitchFamily="18" charset="0"/>
                                </a:rPr>
                                <m:t>2</m:t>
                              </m:r>
                            </m:sub>
                          </m:sSub>
                        </m:sub>
                        <m:sup/>
                        <m:e>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𝓁</m:t>
                              </m:r>
                            </m:e>
                            <m:sub>
                              <m:r>
                                <a:rPr lang="en-US" i="1">
                                  <a:latin typeface="Cambria Math" panose="02040503050406030204" pitchFamily="18" charset="0"/>
                                  <a:ea typeface="Cambria Math" panose="02040503050406030204" pitchFamily="18" charset="0"/>
                                </a:rPr>
                                <m:t>𝑖</m:t>
                              </m:r>
                            </m:sub>
                          </m:sSub>
                          <m:sSup>
                            <m:sSupPr>
                              <m:ctrlPr>
                                <a:rPr lang="en-US" b="0" i="1" smtClean="0">
                                  <a:latin typeface="Cambria Math" panose="02040503050406030204" pitchFamily="18" charset="0"/>
                                  <a:ea typeface="Cambria Math" panose="02040503050406030204" pitchFamily="18" charset="0"/>
                                </a:rPr>
                              </m:ctrlPr>
                            </m:sSupPr>
                            <m:e>
                              <m:d>
                                <m:dPr>
                                  <m:ctrlPr>
                                    <a:rPr lang="en-US" i="1">
                                      <a:latin typeface="Cambria Math" panose="02040503050406030204" pitchFamily="18" charset="0"/>
                                      <a:ea typeface="Cambria Math" panose="02040503050406030204" pitchFamily="18" charset="0"/>
                                    </a:rPr>
                                  </m:ctrlPr>
                                </m:dPr>
                                <m:e>
                                  <m:sSubSup>
                                    <m:sSubSupPr>
                                      <m:ctrlPr>
                                        <a:rPr lang="en-US" i="1">
                                          <a:latin typeface="Cambria Math" panose="02040503050406030204" pitchFamily="18" charset="0"/>
                                          <a:ea typeface="Cambria Math" panose="02040503050406030204" pitchFamily="18" charset="0"/>
                                        </a:rPr>
                                      </m:ctrlPr>
                                    </m:sSubSupPr>
                                    <m:e>
                                      <m:r>
                                        <a:rPr lang="en-US" i="1">
                                          <a:latin typeface="Cambria Math" panose="02040503050406030204" pitchFamily="18" charset="0"/>
                                          <a:ea typeface="Cambria Math" panose="02040503050406030204" pitchFamily="18" charset="0"/>
                                        </a:rPr>
                                        <m:t>𝛽</m:t>
                                      </m:r>
                                    </m:e>
                                    <m:sub>
                                      <m:r>
                                        <a:rPr lang="en-US" b="0" i="1" smtClean="0">
                                          <a:latin typeface="Cambria Math" panose="02040503050406030204" pitchFamily="18" charset="0"/>
                                          <a:ea typeface="Cambria Math" panose="02040503050406030204" pitchFamily="18" charset="0"/>
                                        </a:rPr>
                                        <m:t>1</m:t>
                                      </m:r>
                                    </m:sub>
                                    <m:sup>
                                      <m:r>
                                        <a:rPr lang="en-US" i="1">
                                          <a:latin typeface="Cambria Math" panose="02040503050406030204" pitchFamily="18" charset="0"/>
                                          <a:ea typeface="Cambria Math" panose="02040503050406030204" pitchFamily="18" charset="0"/>
                                        </a:rPr>
                                        <m:t>∗</m:t>
                                      </m:r>
                                    </m:sup>
                                  </m:sSubSup>
                                </m:e>
                              </m:d>
                            </m:e>
                            <m:sup>
                              <m:r>
                                <a:rPr lang="en-US" b="0" i="1" smtClean="0">
                                  <a:latin typeface="Cambria Math" panose="02040503050406030204" pitchFamily="18" charset="0"/>
                                  <a:ea typeface="Cambria Math" panose="02040503050406030204" pitchFamily="18" charset="0"/>
                                </a:rPr>
                                <m:t>𝑇</m:t>
                              </m:r>
                            </m:sup>
                          </m:sSup>
                        </m:e>
                      </m:nary>
                      <m:d>
                        <m:dPr>
                          <m:ctrlPr>
                            <a:rPr lang="en-US" i="1">
                              <a:latin typeface="Cambria Math" panose="02040503050406030204" pitchFamily="18" charset="0"/>
                            </a:rPr>
                          </m:ctrlPr>
                        </m:dPr>
                        <m:e>
                          <m:sSubSup>
                            <m:sSubSupPr>
                              <m:ctrlPr>
                                <a:rPr lang="en-US" i="1">
                                  <a:latin typeface="Cambria Math" panose="02040503050406030204" pitchFamily="18" charset="0"/>
                                </a:rPr>
                              </m:ctrlPr>
                            </m:sSubSupPr>
                            <m:e>
                              <m:r>
                                <a:rPr lang="en-US" i="1">
                                  <a:latin typeface="Cambria Math" panose="02040503050406030204" pitchFamily="18" charset="0"/>
                                </a:rPr>
                                <m:t>𝛽</m:t>
                              </m:r>
                            </m:e>
                            <m:sub>
                              <m:r>
                                <a:rPr lang="en-US" i="1">
                                  <a:latin typeface="Cambria Math" panose="02040503050406030204" pitchFamily="18" charset="0"/>
                                </a:rPr>
                                <m:t>2</m:t>
                              </m:r>
                            </m:sub>
                            <m:sup>
                              <m:r>
                                <a:rPr lang="en-US" i="1">
                                  <a:latin typeface="Cambria Math" panose="02040503050406030204" pitchFamily="18" charset="0"/>
                                </a:rPr>
                                <m:t>∗</m:t>
                              </m:r>
                            </m:sup>
                          </m:sSubSup>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𝛽</m:t>
                              </m:r>
                            </m:e>
                            <m:sub>
                              <m:r>
                                <a:rPr lang="en-US" i="1">
                                  <a:latin typeface="Cambria Math" panose="02040503050406030204" pitchFamily="18" charset="0"/>
                                </a:rPr>
                                <m:t>1</m:t>
                              </m:r>
                            </m:sub>
                            <m:sup>
                              <m:r>
                                <a:rPr lang="en-US" i="1">
                                  <a:latin typeface="Cambria Math" panose="02040503050406030204" pitchFamily="18" charset="0"/>
                                </a:rPr>
                                <m:t>∗</m:t>
                              </m:r>
                            </m:sup>
                          </m:sSubSup>
                        </m:e>
                      </m:d>
                      <m:r>
                        <a:rPr lang="en-US" b="0" i="1" smtClean="0">
                          <a:latin typeface="Cambria Math" panose="02040503050406030204" pitchFamily="18" charset="0"/>
                        </a:rPr>
                        <m:t>≤</m:t>
                      </m:r>
                      <m:r>
                        <a:rPr lang="en-US" b="0" i="1" smtClean="0">
                          <a:latin typeface="Cambria Math" panose="02040503050406030204" pitchFamily="18" charset="0"/>
                        </a:rPr>
                        <m:t>0</m:t>
                      </m:r>
                    </m:oMath>
                  </m:oMathPara>
                </a14:m>
                <a:endParaRPr lang="en-US" dirty="0" smtClean="0"/>
              </a:p>
              <a:p>
                <a:r>
                  <a:rPr lang="en-US" dirty="0" smtClean="0"/>
                  <a:t>Denote </a:t>
                </a:r>
                <a14:m>
                  <m:oMath xmlns:m="http://schemas.openxmlformats.org/officeDocument/2006/math">
                    <m:r>
                      <m:rPr>
                        <m:sty m:val="p"/>
                      </m:rPr>
                      <a:rPr lang="en-US" b="0" i="0" smtClean="0">
                        <a:latin typeface="Cambria Math" panose="02040503050406030204" pitchFamily="18" charset="0"/>
                      </a:rPr>
                      <m:t>r</m:t>
                    </m:r>
                    <m:r>
                      <a:rPr lang="en-US" b="0" i="0"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d>
                      <m:dPr>
                        <m:ctrlPr>
                          <a:rPr lang="en-US" b="0" i="1" smtClean="0">
                            <a:latin typeface="Cambria Math" panose="02040503050406030204" pitchFamily="18" charset="0"/>
                          </a:rPr>
                        </m:ctrlPr>
                      </m:dPr>
                      <m:e>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𝛽</m:t>
                            </m:r>
                          </m:e>
                          <m:sub>
                            <m:r>
                              <a:rPr lang="en-US" b="0" i="1" smtClean="0">
                                <a:latin typeface="Cambria Math" panose="02040503050406030204" pitchFamily="18" charset="0"/>
                              </a:rPr>
                              <m:t>1</m:t>
                            </m:r>
                          </m:sub>
                          <m:sup>
                            <m:r>
                              <a:rPr lang="en-US" b="0" i="1" smtClean="0">
                                <a:latin typeface="Cambria Math" panose="02040503050406030204" pitchFamily="18" charset="0"/>
                              </a:rPr>
                              <m:t>∗</m:t>
                            </m:r>
                          </m:sup>
                        </m:sSubSup>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2</m:t>
                            </m:r>
                          </m:sub>
                        </m:sSub>
                        <m:nary>
                          <m:naryPr>
                            <m:chr m:val="∑"/>
                            <m:supHide m:val="on"/>
                            <m:ctrlPr>
                              <a:rPr lang="en-US" i="1">
                                <a:latin typeface="Cambria Math" panose="02040503050406030204" pitchFamily="18" charset="0"/>
                              </a:rPr>
                            </m:ctrlPr>
                          </m:naryPr>
                          <m:sub>
                            <m:r>
                              <m:rPr>
                                <m:brk m:alnAt="7"/>
                              </m:rPr>
                              <a:rPr lang="en-US" i="1">
                                <a:latin typeface="Cambria Math" panose="02040503050406030204" pitchFamily="18" charset="0"/>
                              </a:rPr>
                              <m:t>𝑖</m:t>
                            </m:r>
                            <m:r>
                              <a:rPr lang="en-US" i="1">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𝑊</m:t>
                                </m:r>
                              </m:e>
                              <m:sub>
                                <m:r>
                                  <a:rPr lang="en-US" i="1">
                                    <a:latin typeface="Cambria Math" panose="02040503050406030204" pitchFamily="18" charset="0"/>
                                  </a:rPr>
                                  <m:t>2</m:t>
                                </m:r>
                              </m:sub>
                            </m:sSub>
                          </m:sub>
                          <m:sup/>
                          <m:e>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𝓁</m:t>
                                </m:r>
                              </m:e>
                              <m:sub>
                                <m:r>
                                  <a:rPr lang="en-US" i="1">
                                    <a:latin typeface="Cambria Math" panose="02040503050406030204" pitchFamily="18" charset="0"/>
                                    <a:ea typeface="Cambria Math" panose="02040503050406030204" pitchFamily="18" charset="0"/>
                                  </a:rPr>
                                  <m:t>𝑖</m:t>
                                </m:r>
                              </m:sub>
                            </m:sSub>
                            <m:d>
                              <m:dPr>
                                <m:ctrlPr>
                                  <a:rPr lang="en-US" i="1">
                                    <a:latin typeface="Cambria Math" panose="02040503050406030204" pitchFamily="18" charset="0"/>
                                    <a:ea typeface="Cambria Math" panose="02040503050406030204" pitchFamily="18" charset="0"/>
                                  </a:rPr>
                                </m:ctrlPr>
                              </m:dPr>
                              <m:e>
                                <m:sSubSup>
                                  <m:sSubSupPr>
                                    <m:ctrlPr>
                                      <a:rPr lang="en-US" i="1">
                                        <a:latin typeface="Cambria Math" panose="02040503050406030204" pitchFamily="18" charset="0"/>
                                        <a:ea typeface="Cambria Math" panose="02040503050406030204" pitchFamily="18" charset="0"/>
                                      </a:rPr>
                                    </m:ctrlPr>
                                  </m:sSubSupPr>
                                  <m:e>
                                    <m:r>
                                      <a:rPr lang="en-US" i="1">
                                        <a:latin typeface="Cambria Math" panose="02040503050406030204" pitchFamily="18" charset="0"/>
                                        <a:ea typeface="Cambria Math" panose="02040503050406030204" pitchFamily="18" charset="0"/>
                                      </a:rPr>
                                      <m:t>𝛽</m:t>
                                    </m:r>
                                  </m:e>
                                  <m:sub>
                                    <m:r>
                                      <a:rPr lang="en-US" b="0" i="1" smtClean="0">
                                        <a:latin typeface="Cambria Math" panose="02040503050406030204" pitchFamily="18" charset="0"/>
                                        <a:ea typeface="Cambria Math" panose="02040503050406030204" pitchFamily="18" charset="0"/>
                                      </a:rPr>
                                      <m:t>1</m:t>
                                    </m:r>
                                  </m:sub>
                                  <m:sup>
                                    <m:r>
                                      <a:rPr lang="en-US" i="1">
                                        <a:latin typeface="Cambria Math" panose="02040503050406030204" pitchFamily="18" charset="0"/>
                                        <a:ea typeface="Cambria Math" panose="02040503050406030204" pitchFamily="18" charset="0"/>
                                      </a:rPr>
                                      <m:t>∗</m:t>
                                    </m:r>
                                  </m:sup>
                                </m:sSubSup>
                              </m:e>
                            </m:d>
                          </m:e>
                        </m:nary>
                      </m:e>
                    </m:d>
                  </m:oMath>
                </a14:m>
                <a:r>
                  <a:rPr lang="en-US" dirty="0" smtClean="0"/>
                  <a:t>, then the above square completion is:</a:t>
                </a:r>
              </a:p>
              <a:p>
                <a:pPr marL="0" indent="0">
                  <a:buNone/>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d>
                            <m:dPr>
                              <m:begChr m:val="‖"/>
                              <m:endChr m:val="‖"/>
                              <m:ctrlPr>
                                <a:rPr lang="en-US" i="1" smtClean="0">
                                  <a:latin typeface="Cambria Math" panose="02040503050406030204" pitchFamily="18" charset="0"/>
                                </a:rPr>
                              </m:ctrlPr>
                            </m:dPr>
                            <m:e>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𝛽</m:t>
                                  </m:r>
                                </m:e>
                                <m:sub>
                                  <m:r>
                                    <a:rPr lang="en-US" b="0" i="1" smtClean="0">
                                      <a:latin typeface="Cambria Math" panose="02040503050406030204" pitchFamily="18" charset="0"/>
                                    </a:rPr>
                                    <m:t>2</m:t>
                                  </m:r>
                                </m:sub>
                                <m:sup>
                                  <m:r>
                                    <a:rPr lang="en-US" b="0" i="1" smtClean="0">
                                      <a:latin typeface="Cambria Math" panose="02040503050406030204" pitchFamily="18" charset="0"/>
                                    </a:rPr>
                                    <m:t>∗</m:t>
                                  </m:r>
                                </m:sup>
                              </m:sSubSup>
                              <m:r>
                                <a:rPr lang="en-US" b="0" i="1" smtClean="0">
                                  <a:latin typeface="Cambria Math" panose="02040503050406030204" pitchFamily="18" charset="0"/>
                                </a:rPr>
                                <m:t>−</m:t>
                              </m:r>
                              <m:d>
                                <m:dPr>
                                  <m:ctrlPr>
                                    <a:rPr lang="en-US" b="0" i="1" smtClean="0">
                                      <a:latin typeface="Cambria Math" panose="02040503050406030204" pitchFamily="18" charset="0"/>
                                    </a:rPr>
                                  </m:ctrlPr>
                                </m:dPr>
                                <m:e>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𝛽</m:t>
                                      </m:r>
                                    </m:e>
                                    <m:sub>
                                      <m:r>
                                        <a:rPr lang="en-US" b="0" i="1" smtClean="0">
                                          <a:latin typeface="Cambria Math" panose="02040503050406030204" pitchFamily="18" charset="0"/>
                                        </a:rPr>
                                        <m:t>1</m:t>
                                      </m:r>
                                    </m:sub>
                                    <m:sup>
                                      <m:r>
                                        <a:rPr lang="en-US" b="0" i="1" smtClean="0">
                                          <a:latin typeface="Cambria Math" panose="02040503050406030204" pitchFamily="18" charset="0"/>
                                        </a:rPr>
                                        <m:t>∗</m:t>
                                      </m:r>
                                    </m:sup>
                                  </m:sSubSup>
                                  <m:r>
                                    <a:rPr lang="en-US" b="0" i="1" smtClean="0">
                                      <a:latin typeface="Cambria Math" panose="02040503050406030204" pitchFamily="18" charset="0"/>
                                    </a:rPr>
                                    <m:t>−</m:t>
                                  </m:r>
                                  <m:r>
                                    <a:rPr lang="en-US" b="0" i="1" smtClean="0">
                                      <a:latin typeface="Cambria Math" panose="02040503050406030204" pitchFamily="18" charset="0"/>
                                    </a:rPr>
                                    <m:t>𝑟</m:t>
                                  </m:r>
                                </m:e>
                              </m:d>
                            </m:e>
                          </m:d>
                        </m:e>
                        <m:sup>
                          <m:r>
                            <a:rPr lang="en-US" b="0" i="1" smtClean="0">
                              <a:latin typeface="Cambria Math" panose="02040503050406030204" pitchFamily="18" charset="0"/>
                            </a:rPr>
                            <m:t>2</m:t>
                          </m:r>
                        </m:sup>
                      </m:sSup>
                      <m:r>
                        <a:rPr lang="en-US" b="0" i="1" smtClean="0">
                          <a:latin typeface="Cambria Math" panose="02040503050406030204" pitchFamily="18" charset="0"/>
                        </a:rPr>
                        <m:t>=</m:t>
                      </m:r>
                      <m:limLow>
                        <m:limLowPr>
                          <m:ctrlPr>
                            <a:rPr lang="en-US" b="0" i="1" smtClean="0">
                              <a:latin typeface="Cambria Math" panose="02040503050406030204" pitchFamily="18" charset="0"/>
                            </a:rPr>
                          </m:ctrlPr>
                        </m:limLowPr>
                        <m:e>
                          <m:groupChr>
                            <m:groupChrPr>
                              <m:chr m:val="⏟"/>
                              <m:ctrlPr>
                                <a:rPr lang="en-US" b="0" i="1" smtClean="0">
                                  <a:latin typeface="Cambria Math" panose="02040503050406030204" pitchFamily="18" charset="0"/>
                                </a:rPr>
                              </m:ctrlPr>
                            </m:groupChrPr>
                            <m:e>
                              <m:sSup>
                                <m:sSupPr>
                                  <m:ctrlPr>
                                    <a:rPr lang="en-US" i="1">
                                      <a:latin typeface="Cambria Math" panose="02040503050406030204" pitchFamily="18" charset="0"/>
                                    </a:rPr>
                                  </m:ctrlPr>
                                </m:sSupPr>
                                <m:e>
                                  <m:sSubSup>
                                    <m:sSubSupPr>
                                      <m:ctrlPr>
                                        <a:rPr lang="en-US" i="1">
                                          <a:latin typeface="Cambria Math" panose="02040503050406030204" pitchFamily="18" charset="0"/>
                                        </a:rPr>
                                      </m:ctrlPr>
                                    </m:sSubSupPr>
                                    <m:e>
                                      <m:r>
                                        <a:rPr lang="en-US" i="1">
                                          <a:latin typeface="Cambria Math" panose="02040503050406030204" pitchFamily="18" charset="0"/>
                                        </a:rPr>
                                        <m:t>𝛽</m:t>
                                      </m:r>
                                    </m:e>
                                    <m:sub>
                                      <m:r>
                                        <a:rPr lang="en-US" i="1">
                                          <a:latin typeface="Cambria Math" panose="02040503050406030204" pitchFamily="18" charset="0"/>
                                        </a:rPr>
                                        <m:t>2</m:t>
                                      </m:r>
                                    </m:sub>
                                    <m:sup>
                                      <m:r>
                                        <a:rPr lang="en-US" i="1">
                                          <a:latin typeface="Cambria Math" panose="02040503050406030204" pitchFamily="18" charset="0"/>
                                        </a:rPr>
                                        <m:t>∗</m:t>
                                      </m:r>
                                    </m:sup>
                                  </m:sSubSup>
                                </m:e>
                                <m:sup>
                                  <m:r>
                                    <a:rPr lang="en-US" i="1">
                                      <a:latin typeface="Cambria Math" panose="02040503050406030204" pitchFamily="18" charset="0"/>
                                    </a:rPr>
                                    <m:t>𝑇</m:t>
                                  </m:r>
                                </m:sup>
                              </m:sSup>
                              <m:d>
                                <m:dPr>
                                  <m:ctrlPr>
                                    <a:rPr lang="en-US" i="1">
                                      <a:latin typeface="Cambria Math" panose="02040503050406030204" pitchFamily="18" charset="0"/>
                                    </a:rPr>
                                  </m:ctrlPr>
                                </m:dPr>
                                <m:e>
                                  <m:sSubSup>
                                    <m:sSubSupPr>
                                      <m:ctrlPr>
                                        <a:rPr lang="en-US" i="1">
                                          <a:latin typeface="Cambria Math" panose="02040503050406030204" pitchFamily="18" charset="0"/>
                                        </a:rPr>
                                      </m:ctrlPr>
                                    </m:sSubSupPr>
                                    <m:e>
                                      <m:r>
                                        <a:rPr lang="en-US" i="1">
                                          <a:latin typeface="Cambria Math" panose="02040503050406030204" pitchFamily="18" charset="0"/>
                                        </a:rPr>
                                        <m:t>𝛽</m:t>
                                      </m:r>
                                    </m:e>
                                    <m:sub>
                                      <m:r>
                                        <a:rPr lang="en-US" i="1">
                                          <a:latin typeface="Cambria Math" panose="02040503050406030204" pitchFamily="18" charset="0"/>
                                        </a:rPr>
                                        <m:t>2</m:t>
                                      </m:r>
                                    </m:sub>
                                    <m:sup>
                                      <m:r>
                                        <a:rPr lang="en-US" i="1">
                                          <a:latin typeface="Cambria Math" panose="02040503050406030204" pitchFamily="18" charset="0"/>
                                        </a:rPr>
                                        <m:t>∗</m:t>
                                      </m:r>
                                    </m:sup>
                                  </m:sSubSup>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𝛽</m:t>
                                      </m:r>
                                    </m:e>
                                    <m:sub>
                                      <m:r>
                                        <a:rPr lang="en-US" i="1">
                                          <a:latin typeface="Cambria Math" panose="02040503050406030204" pitchFamily="18" charset="0"/>
                                        </a:rPr>
                                        <m:t>1</m:t>
                                      </m:r>
                                    </m:sub>
                                    <m:sup>
                                      <m:r>
                                        <a:rPr lang="en-US" i="1">
                                          <a:latin typeface="Cambria Math" panose="02040503050406030204" pitchFamily="18" charset="0"/>
                                        </a:rPr>
                                        <m:t>∗</m:t>
                                      </m:r>
                                    </m:sup>
                                  </m:sSubSup>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2</m:t>
                                  </m:r>
                                </m:sub>
                              </m:sSub>
                              <m:nary>
                                <m:naryPr>
                                  <m:chr m:val="∑"/>
                                  <m:supHide m:val="on"/>
                                  <m:ctrlPr>
                                    <a:rPr lang="en-US" i="1">
                                      <a:latin typeface="Cambria Math" panose="02040503050406030204" pitchFamily="18" charset="0"/>
                                    </a:rPr>
                                  </m:ctrlPr>
                                </m:naryPr>
                                <m:sub>
                                  <m:r>
                                    <m:rPr>
                                      <m:brk m:alnAt="7"/>
                                    </m:rPr>
                                    <a:rPr lang="en-US" i="1">
                                      <a:latin typeface="Cambria Math" panose="02040503050406030204" pitchFamily="18" charset="0"/>
                                    </a:rPr>
                                    <m:t>𝑖</m:t>
                                  </m:r>
                                  <m:r>
                                    <a:rPr lang="en-US" i="1">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𝑊</m:t>
                                      </m:r>
                                    </m:e>
                                    <m:sub>
                                      <m:r>
                                        <a:rPr lang="en-US" i="1">
                                          <a:latin typeface="Cambria Math" panose="02040503050406030204" pitchFamily="18" charset="0"/>
                                        </a:rPr>
                                        <m:t>2</m:t>
                                      </m:r>
                                    </m:sub>
                                  </m:sSub>
                                </m:sub>
                                <m:sup/>
                                <m:e>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𝓁</m:t>
                                      </m:r>
                                    </m:e>
                                    <m:sub>
                                      <m:r>
                                        <a:rPr lang="en-US" i="1">
                                          <a:latin typeface="Cambria Math" panose="02040503050406030204" pitchFamily="18" charset="0"/>
                                          <a:ea typeface="Cambria Math" panose="02040503050406030204" pitchFamily="18" charset="0"/>
                                        </a:rPr>
                                        <m:t>𝑖</m:t>
                                      </m:r>
                                    </m:sub>
                                  </m:sSub>
                                  <m:sSup>
                                    <m:sSupPr>
                                      <m:ctrlPr>
                                        <a:rPr lang="en-US" i="1">
                                          <a:latin typeface="Cambria Math" panose="02040503050406030204" pitchFamily="18" charset="0"/>
                                          <a:ea typeface="Cambria Math" panose="02040503050406030204" pitchFamily="18" charset="0"/>
                                        </a:rPr>
                                      </m:ctrlPr>
                                    </m:sSupPr>
                                    <m:e>
                                      <m:d>
                                        <m:dPr>
                                          <m:ctrlPr>
                                            <a:rPr lang="en-US" i="1">
                                              <a:latin typeface="Cambria Math" panose="02040503050406030204" pitchFamily="18" charset="0"/>
                                              <a:ea typeface="Cambria Math" panose="02040503050406030204" pitchFamily="18" charset="0"/>
                                            </a:rPr>
                                          </m:ctrlPr>
                                        </m:dPr>
                                        <m:e>
                                          <m:sSubSup>
                                            <m:sSubSupPr>
                                              <m:ctrlPr>
                                                <a:rPr lang="en-US" i="1">
                                                  <a:latin typeface="Cambria Math" panose="02040503050406030204" pitchFamily="18" charset="0"/>
                                                  <a:ea typeface="Cambria Math" panose="02040503050406030204" pitchFamily="18" charset="0"/>
                                                </a:rPr>
                                              </m:ctrlPr>
                                            </m:sSubSupPr>
                                            <m:e>
                                              <m:r>
                                                <a:rPr lang="en-US" i="1">
                                                  <a:latin typeface="Cambria Math" panose="02040503050406030204" pitchFamily="18" charset="0"/>
                                                  <a:ea typeface="Cambria Math" panose="02040503050406030204" pitchFamily="18" charset="0"/>
                                                </a:rPr>
                                                <m:t>𝛽</m:t>
                                              </m:r>
                                            </m:e>
                                            <m:sub>
                                              <m:r>
                                                <a:rPr lang="en-US" i="1">
                                                  <a:latin typeface="Cambria Math" panose="02040503050406030204" pitchFamily="18" charset="0"/>
                                                  <a:ea typeface="Cambria Math" panose="02040503050406030204" pitchFamily="18" charset="0"/>
                                                </a:rPr>
                                                <m:t>1</m:t>
                                              </m:r>
                                            </m:sub>
                                            <m:sup>
                                              <m:r>
                                                <a:rPr lang="en-US" i="1">
                                                  <a:latin typeface="Cambria Math" panose="02040503050406030204" pitchFamily="18" charset="0"/>
                                                  <a:ea typeface="Cambria Math" panose="02040503050406030204" pitchFamily="18" charset="0"/>
                                                </a:rPr>
                                                <m:t>∗</m:t>
                                              </m:r>
                                            </m:sup>
                                          </m:sSubSup>
                                        </m:e>
                                      </m:d>
                                    </m:e>
                                    <m:sup>
                                      <m:r>
                                        <a:rPr lang="en-US" i="1">
                                          <a:latin typeface="Cambria Math" panose="02040503050406030204" pitchFamily="18" charset="0"/>
                                          <a:ea typeface="Cambria Math" panose="02040503050406030204" pitchFamily="18" charset="0"/>
                                        </a:rPr>
                                        <m:t>𝑇</m:t>
                                      </m:r>
                                    </m:sup>
                                  </m:sSup>
                                </m:e>
                              </m:nary>
                              <m:d>
                                <m:dPr>
                                  <m:ctrlPr>
                                    <a:rPr lang="en-US" i="1">
                                      <a:latin typeface="Cambria Math" panose="02040503050406030204" pitchFamily="18" charset="0"/>
                                    </a:rPr>
                                  </m:ctrlPr>
                                </m:dPr>
                                <m:e>
                                  <m:sSubSup>
                                    <m:sSubSupPr>
                                      <m:ctrlPr>
                                        <a:rPr lang="en-US" i="1">
                                          <a:latin typeface="Cambria Math" panose="02040503050406030204" pitchFamily="18" charset="0"/>
                                        </a:rPr>
                                      </m:ctrlPr>
                                    </m:sSubSupPr>
                                    <m:e>
                                      <m:r>
                                        <a:rPr lang="en-US" i="1">
                                          <a:latin typeface="Cambria Math" panose="02040503050406030204" pitchFamily="18" charset="0"/>
                                        </a:rPr>
                                        <m:t>𝛽</m:t>
                                      </m:r>
                                    </m:e>
                                    <m:sub>
                                      <m:r>
                                        <a:rPr lang="en-US" i="1">
                                          <a:latin typeface="Cambria Math" panose="02040503050406030204" pitchFamily="18" charset="0"/>
                                        </a:rPr>
                                        <m:t>2</m:t>
                                      </m:r>
                                    </m:sub>
                                    <m:sup>
                                      <m:r>
                                        <a:rPr lang="en-US" i="1">
                                          <a:latin typeface="Cambria Math" panose="02040503050406030204" pitchFamily="18" charset="0"/>
                                        </a:rPr>
                                        <m:t>∗</m:t>
                                      </m:r>
                                    </m:sup>
                                  </m:sSubSup>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𝛽</m:t>
                                      </m:r>
                                    </m:e>
                                    <m:sub>
                                      <m:r>
                                        <a:rPr lang="en-US" i="1">
                                          <a:latin typeface="Cambria Math" panose="02040503050406030204" pitchFamily="18" charset="0"/>
                                        </a:rPr>
                                        <m:t>1</m:t>
                                      </m:r>
                                    </m:sub>
                                    <m:sup>
                                      <m:r>
                                        <a:rPr lang="en-US" i="1">
                                          <a:latin typeface="Cambria Math" panose="02040503050406030204" pitchFamily="18" charset="0"/>
                                        </a:rPr>
                                        <m:t>∗</m:t>
                                      </m:r>
                                    </m:sup>
                                  </m:sSubSup>
                                </m:e>
                              </m:d>
                            </m:e>
                          </m:groupChr>
                        </m:e>
                        <m:lim>
                          <m:r>
                            <a:rPr lang="en-US" b="0" i="1" smtClean="0">
                              <a:latin typeface="Cambria Math" panose="02040503050406030204" pitchFamily="18" charset="0"/>
                            </a:rPr>
                            <m:t>≤</m:t>
                          </m:r>
                          <m:r>
                            <a:rPr lang="en-US" b="0" i="1" smtClean="0">
                              <a:latin typeface="Cambria Math" panose="02040503050406030204" pitchFamily="18" charset="0"/>
                            </a:rPr>
                            <m:t>0</m:t>
                          </m:r>
                        </m:lim>
                      </m:limLow>
                      <m:r>
                        <a:rPr lang="en-US" b="0" i="1" smtClean="0">
                          <a:latin typeface="Cambria Math" panose="02040503050406030204" pitchFamily="18" charset="0"/>
                        </a:rPr>
                        <m:t>+ </m:t>
                      </m:r>
                      <m:sSup>
                        <m:sSupPr>
                          <m:ctrlPr>
                            <a:rPr lang="en-US" b="0" i="1" smtClean="0">
                              <a:latin typeface="Cambria Math" panose="02040503050406030204" pitchFamily="18" charset="0"/>
                            </a:rPr>
                          </m:ctrlPr>
                        </m:sSup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𝑟</m:t>
                              </m:r>
                            </m:e>
                          </m:d>
                        </m:e>
                        <m:sup>
                          <m:r>
                            <a:rPr lang="en-US" b="0" i="1" smtClean="0">
                              <a:latin typeface="Cambria Math" panose="02040503050406030204" pitchFamily="18" charset="0"/>
                            </a:rPr>
                            <m:t>2</m:t>
                          </m:r>
                        </m:sup>
                      </m:sSup>
                    </m:oMath>
                  </m:oMathPara>
                </a14:m>
                <a:endParaRPr lang="en-US" dirty="0" smtClean="0"/>
              </a:p>
              <a:p>
                <a:endParaRPr lang="en-US" dirty="0" smtClean="0"/>
              </a:p>
              <a:p>
                <a:endParaRPr lang="en-US" dirty="0"/>
              </a:p>
              <a:p>
                <a:endParaRPr lang="en-US" dirty="0" smtClean="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4"/>
                <a:stretch>
                  <a:fillRect l="-71" t="-9804"/>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normAutofit/>
          </a:bodyPr>
          <a:lstStyle/>
          <a:p>
            <a:fld id="{657E7479-A17A-4BFD-B497-E7D9DEAE79DE}" type="slidenum">
              <a:rPr lang="en-US" smtClean="0"/>
              <a:t>15</a:t>
            </a:fld>
            <a:endParaRPr lang="en-US"/>
          </a:p>
        </p:txBody>
      </p:sp>
      <mc:AlternateContent xmlns:mc="http://schemas.openxmlformats.org/markup-compatibility/2006" xmlns:a14="http://schemas.microsoft.com/office/drawing/2010/main">
        <mc:Choice Requires="a14">
          <p:sp>
            <p:nvSpPr>
              <p:cNvPr id="5" name="Rounded Rectangular Callout 4"/>
              <p:cNvSpPr/>
              <p:nvPr/>
            </p:nvSpPr>
            <p:spPr>
              <a:xfrm>
                <a:off x="7316001" y="2852096"/>
                <a:ext cx="3797720" cy="1152372"/>
              </a:xfrm>
              <a:prstGeom prst="wedgeRoundRectCallout">
                <a:avLst>
                  <a:gd name="adj1" fmla="val -42116"/>
                  <a:gd name="adj2" fmla="val -11915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14:m>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𝛽</m:t>
                        </m:r>
                      </m:e>
                      <m:sub>
                        <m:r>
                          <a:rPr lang="en-US" b="0" i="1" smtClean="0">
                            <a:latin typeface="Cambria Math" panose="02040503050406030204" pitchFamily="18" charset="0"/>
                          </a:rPr>
                          <m:t>2</m:t>
                        </m:r>
                      </m:sub>
                      <m:sup>
                        <m:r>
                          <a:rPr lang="en-US" b="0" i="1" smtClean="0">
                            <a:latin typeface="Cambria Math" panose="02040503050406030204" pitchFamily="18" charset="0"/>
                          </a:rPr>
                          <m:t>∗</m:t>
                        </m:r>
                      </m:sup>
                    </m:sSubSup>
                  </m:oMath>
                </a14:m>
                <a:r>
                  <a:rPr lang="en-US" dirty="0" smtClean="0"/>
                  <a:t> is the optimal solution of</a:t>
                </a:r>
              </a:p>
              <a:p>
                <a:pPr algn="ct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𝐶</m:t>
                      </m:r>
                      <m:r>
                        <a:rPr lang="en-US" i="1">
                          <a:latin typeface="Cambria Math" panose="02040503050406030204" pitchFamily="18" charset="0"/>
                        </a:rPr>
                        <m:t> </m:t>
                      </m:r>
                      <m:nary>
                        <m:naryPr>
                          <m:chr m:val="∑"/>
                          <m:supHide m:val="on"/>
                          <m:ctrlPr>
                            <a:rPr lang="en-US" i="1">
                              <a:latin typeface="Cambria Math" panose="02040503050406030204" pitchFamily="18" charset="0"/>
                            </a:rPr>
                          </m:ctrlPr>
                        </m:naryPr>
                        <m:sub>
                          <m:r>
                            <m:rPr>
                              <m:brk m:alnAt="7"/>
                            </m:rPr>
                            <a:rPr lang="en-US" i="1">
                              <a:latin typeface="Cambria Math" panose="02040503050406030204" pitchFamily="18" charset="0"/>
                            </a:rPr>
                            <m:t>𝑖</m:t>
                          </m:r>
                          <m:r>
                            <a:rPr lang="en-US" i="1">
                              <a:latin typeface="Cambria Math" panose="02040503050406030204" pitchFamily="18" charset="0"/>
                            </a:rPr>
                            <m:t>∈</m:t>
                          </m:r>
                          <m:r>
                            <a:rPr lang="en-US" b="0" i="1" smtClean="0">
                              <a:latin typeface="Cambria Math" panose="02040503050406030204" pitchFamily="18" charset="0"/>
                            </a:rPr>
                            <m:t>𝑊</m:t>
                          </m:r>
                        </m:sub>
                        <m:sup/>
                        <m:e>
                          <m:r>
                            <m:rPr>
                              <m:nor/>
                            </m:rPr>
                            <a:rPr lang="en-US" dirty="0">
                              <a:latin typeface="Cambria Math" panose="02040503050406030204" pitchFamily="18" charset="0"/>
                              <a:ea typeface="Cambria Math" panose="02040503050406030204" pitchFamily="18" charset="0"/>
                            </a:rPr>
                            <m:t>𝓁</m:t>
                          </m:r>
                          <m:r>
                            <m:rPr>
                              <m:nor/>
                            </m:rPr>
                            <a:rPr lang="en-US" dirty="0">
                              <a:latin typeface="Cambria Math" panose="02040503050406030204" pitchFamily="18" charset="0"/>
                              <a:ea typeface="Cambria Math" panose="02040503050406030204" pitchFamily="18" charset="0"/>
                            </a:rPr>
                            <m:t>(</m:t>
                          </m:r>
                          <m:sSub>
                            <m:sSubPr>
                              <m:ctrlPr>
                                <a:rPr lang="en-US" i="1" dirty="0">
                                  <a:latin typeface="Cambria Math" panose="02040503050406030204" pitchFamily="18" charset="0"/>
                                  <a:ea typeface="Cambria Math" panose="02040503050406030204" pitchFamily="18" charset="0"/>
                                </a:rPr>
                              </m:ctrlPr>
                            </m:sSubPr>
                            <m:e>
                              <m:r>
                                <a:rPr lang="en-US" i="1" dirty="0">
                                  <a:latin typeface="Cambria Math" panose="02040503050406030204" pitchFamily="18" charset="0"/>
                                  <a:ea typeface="Cambria Math" panose="02040503050406030204" pitchFamily="18" charset="0"/>
                                </a:rPr>
                                <m:t>𝑦</m:t>
                              </m:r>
                            </m:e>
                            <m:sub>
                              <m:r>
                                <a:rPr lang="en-US" i="1" dirty="0">
                                  <a:latin typeface="Cambria Math" panose="02040503050406030204" pitchFamily="18" charset="0"/>
                                  <a:ea typeface="Cambria Math" panose="02040503050406030204" pitchFamily="18" charset="0"/>
                                </a:rPr>
                                <m:t>𝑖</m:t>
                              </m:r>
                            </m:sub>
                          </m:sSub>
                          <m:r>
                            <m:rPr>
                              <m:nor/>
                            </m:rPr>
                            <a:rPr lang="en-US" dirty="0">
                              <a:latin typeface="Cambria Math" panose="02040503050406030204" pitchFamily="18" charset="0"/>
                              <a:ea typeface="Cambria Math" panose="02040503050406030204" pitchFamily="18" charset="0"/>
                            </a:rPr>
                            <m:t>,</m:t>
                          </m:r>
                          <m:r>
                            <a:rPr lang="en-US" i="1">
                              <a:latin typeface="Cambria Math" panose="02040503050406030204" pitchFamily="18" charset="0"/>
                            </a:rPr>
                            <m:t>𝑓</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𝑖</m:t>
                                  </m:r>
                                </m:sub>
                              </m:sSub>
                              <m:r>
                                <a:rPr lang="en-US" i="1">
                                  <a:latin typeface="Cambria Math" panose="02040503050406030204" pitchFamily="18" charset="0"/>
                                </a:rPr>
                                <m:t>,</m:t>
                              </m:r>
                              <m:r>
                                <a:rPr lang="en-US" i="1">
                                  <a:latin typeface="Cambria Math" panose="02040503050406030204" pitchFamily="18" charset="0"/>
                                </a:rPr>
                                <m:t>𝛽</m:t>
                              </m:r>
                            </m:e>
                          </m:d>
                          <m:r>
                            <a:rPr lang="en-US" i="1" dirty="0">
                              <a:latin typeface="Cambria Math" panose="02040503050406030204" pitchFamily="18" charset="0"/>
                              <a:ea typeface="Cambria Math" panose="02040503050406030204" pitchFamily="18" charset="0"/>
                            </a:rPr>
                            <m:t>)+</m:t>
                          </m:r>
                          <m:f>
                            <m:fPr>
                              <m:ctrlPr>
                                <a:rPr lang="en-US" i="1" dirty="0">
                                  <a:latin typeface="Cambria Math" panose="02040503050406030204" pitchFamily="18" charset="0"/>
                                  <a:ea typeface="Cambria Math" panose="02040503050406030204" pitchFamily="18" charset="0"/>
                                </a:rPr>
                              </m:ctrlPr>
                            </m:fPr>
                            <m:num>
                              <m:r>
                                <a:rPr lang="en-US" i="1" dirty="0">
                                  <a:latin typeface="Cambria Math" panose="02040503050406030204" pitchFamily="18" charset="0"/>
                                  <a:ea typeface="Cambria Math" panose="02040503050406030204" pitchFamily="18" charset="0"/>
                                </a:rPr>
                                <m:t>1</m:t>
                              </m:r>
                            </m:num>
                            <m:den>
                              <m:r>
                                <a:rPr lang="en-US" i="1" dirty="0">
                                  <a:latin typeface="Cambria Math" panose="02040503050406030204" pitchFamily="18" charset="0"/>
                                  <a:ea typeface="Cambria Math" panose="02040503050406030204" pitchFamily="18" charset="0"/>
                                </a:rPr>
                                <m:t>2</m:t>
                              </m:r>
                            </m:den>
                          </m:f>
                        </m:e>
                      </m:nary>
                      <m:sSup>
                        <m:sSupPr>
                          <m:ctrlPr>
                            <a:rPr lang="en-US" i="1">
                              <a:latin typeface="Cambria Math" panose="02040503050406030204" pitchFamily="18" charset="0"/>
                            </a:rPr>
                          </m:ctrlPr>
                        </m:sSupPr>
                        <m:e>
                          <m:d>
                            <m:dPr>
                              <m:begChr m:val="‖"/>
                              <m:endChr m:val="‖"/>
                              <m:ctrlPr>
                                <a:rPr lang="en-US" i="1">
                                  <a:latin typeface="Cambria Math" panose="02040503050406030204" pitchFamily="18" charset="0"/>
                                </a:rPr>
                              </m:ctrlPr>
                            </m:dPr>
                            <m:e>
                              <m:r>
                                <a:rPr lang="en-US" i="1">
                                  <a:latin typeface="Cambria Math" panose="02040503050406030204" pitchFamily="18" charset="0"/>
                                </a:rPr>
                                <m:t>𝛽</m:t>
                              </m:r>
                            </m:e>
                          </m:d>
                        </m:e>
                        <m:sup>
                          <m:r>
                            <a:rPr lang="en-US" i="1">
                              <a:latin typeface="Cambria Math" panose="02040503050406030204" pitchFamily="18" charset="0"/>
                            </a:rPr>
                            <m:t>2</m:t>
                          </m:r>
                        </m:sup>
                      </m:sSup>
                    </m:oMath>
                  </m:oMathPara>
                </a14:m>
                <a:endParaRPr lang="en-US" dirty="0"/>
              </a:p>
            </p:txBody>
          </p:sp>
        </mc:Choice>
        <mc:Fallback xmlns="">
          <p:sp>
            <p:nvSpPr>
              <p:cNvPr id="5" name="Rounded Rectangular Callout 4"/>
              <p:cNvSpPr>
                <a:spLocks noRot="1" noChangeAspect="1" noMove="1" noResize="1" noEditPoints="1" noAdjustHandles="1" noChangeArrowheads="1" noChangeShapeType="1" noTextEdit="1"/>
              </p:cNvSpPr>
              <p:nvPr/>
            </p:nvSpPr>
            <p:spPr>
              <a:xfrm>
                <a:off x="7316001" y="2852096"/>
                <a:ext cx="3797720" cy="1152372"/>
              </a:xfrm>
              <a:prstGeom prst="wedgeRoundRectCallout">
                <a:avLst>
                  <a:gd name="adj1" fmla="val -42116"/>
                  <a:gd name="adj2" fmla="val -119159"/>
                  <a:gd name="adj3" fmla="val 16667"/>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5161634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r>
                  <a:rPr lang="en-US" dirty="0" smtClean="0"/>
                  <a:t>Proof </a:t>
                </a:r>
                <a:r>
                  <a:rPr lang="en-US" dirty="0"/>
                  <a:t>(</a:t>
                </a:r>
                <a:r>
                  <a:rPr lang="en-US" dirty="0" err="1" smtClean="0"/>
                  <a:t>i</a:t>
                </a:r>
                <a:r>
                  <a:rPr lang="en-US" dirty="0" smtClean="0"/>
                  <a:t>): </a:t>
                </a:r>
                <a:r>
                  <a:rPr lang="en-US" dirty="0"/>
                  <a:t>Sphere Shape around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𝛽</m:t>
                        </m:r>
                      </m:e>
                      <m:sub>
                        <m:r>
                          <a:rPr lang="en-US" i="1">
                            <a:latin typeface="Cambria Math" panose="02040503050406030204" pitchFamily="18" charset="0"/>
                          </a:rPr>
                          <m:t>2</m:t>
                        </m:r>
                      </m:sub>
                      <m:sup>
                        <m:r>
                          <a:rPr lang="en-US" i="1">
                            <a:latin typeface="Cambria Math" panose="02040503050406030204" pitchFamily="18" charset="0"/>
                          </a:rPr>
                          <m:t>∗</m:t>
                        </m:r>
                      </m:sup>
                    </m:sSubSup>
                  </m:oMath>
                </a14:m>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3"/>
                <a:stretch>
                  <a:fillRect l="-2516" b="-2212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We got </a:t>
                </a:r>
                <a14:m>
                  <m:oMath xmlns:m="http://schemas.openxmlformats.org/officeDocument/2006/math">
                    <m:sSup>
                      <m:sSupPr>
                        <m:ctrlPr>
                          <a:rPr lang="en-US" i="1">
                            <a:latin typeface="Cambria Math" panose="02040503050406030204" pitchFamily="18" charset="0"/>
                          </a:rPr>
                        </m:ctrlPr>
                      </m:sSupPr>
                      <m:e>
                        <m:d>
                          <m:dPr>
                            <m:begChr m:val="‖"/>
                            <m:endChr m:val="‖"/>
                            <m:ctrlPr>
                              <a:rPr lang="en-US" i="1">
                                <a:latin typeface="Cambria Math" panose="02040503050406030204" pitchFamily="18" charset="0"/>
                              </a:rPr>
                            </m:ctrlPr>
                          </m:dPr>
                          <m:e>
                            <m:sSubSup>
                              <m:sSubSupPr>
                                <m:ctrlPr>
                                  <a:rPr lang="en-US" i="1">
                                    <a:latin typeface="Cambria Math" panose="02040503050406030204" pitchFamily="18" charset="0"/>
                                  </a:rPr>
                                </m:ctrlPr>
                              </m:sSubSupPr>
                              <m:e>
                                <m:r>
                                  <a:rPr lang="en-US" i="1">
                                    <a:latin typeface="Cambria Math" panose="02040503050406030204" pitchFamily="18" charset="0"/>
                                  </a:rPr>
                                  <m:t>𝛽</m:t>
                                </m:r>
                              </m:e>
                              <m:sub>
                                <m:r>
                                  <a:rPr lang="en-US" i="1">
                                    <a:latin typeface="Cambria Math" panose="02040503050406030204" pitchFamily="18" charset="0"/>
                                  </a:rPr>
                                  <m:t>2</m:t>
                                </m:r>
                              </m:sub>
                              <m:sup>
                                <m:r>
                                  <a:rPr lang="en-US" i="1">
                                    <a:latin typeface="Cambria Math" panose="02040503050406030204" pitchFamily="18" charset="0"/>
                                  </a:rPr>
                                  <m:t>∗</m:t>
                                </m:r>
                              </m:sup>
                            </m:sSubSup>
                            <m:r>
                              <a:rPr lang="en-US" i="1">
                                <a:latin typeface="Cambria Math" panose="02040503050406030204" pitchFamily="18" charset="0"/>
                              </a:rPr>
                              <m:t>−</m:t>
                            </m:r>
                            <m:d>
                              <m:dPr>
                                <m:ctrlPr>
                                  <a:rPr lang="en-US" i="1">
                                    <a:latin typeface="Cambria Math" panose="02040503050406030204" pitchFamily="18" charset="0"/>
                                  </a:rPr>
                                </m:ctrlPr>
                              </m:dPr>
                              <m:e>
                                <m:sSubSup>
                                  <m:sSubSupPr>
                                    <m:ctrlPr>
                                      <a:rPr lang="en-US" i="1">
                                        <a:latin typeface="Cambria Math" panose="02040503050406030204" pitchFamily="18" charset="0"/>
                                      </a:rPr>
                                    </m:ctrlPr>
                                  </m:sSubSupPr>
                                  <m:e>
                                    <m:r>
                                      <a:rPr lang="en-US" i="1">
                                        <a:latin typeface="Cambria Math" panose="02040503050406030204" pitchFamily="18" charset="0"/>
                                      </a:rPr>
                                      <m:t>𝛽</m:t>
                                    </m:r>
                                  </m:e>
                                  <m:sub>
                                    <m:r>
                                      <a:rPr lang="en-US" i="1">
                                        <a:latin typeface="Cambria Math" panose="02040503050406030204" pitchFamily="18" charset="0"/>
                                      </a:rPr>
                                      <m:t>1</m:t>
                                    </m:r>
                                  </m:sub>
                                  <m:sup>
                                    <m:r>
                                      <a:rPr lang="en-US" i="1">
                                        <a:latin typeface="Cambria Math" panose="02040503050406030204" pitchFamily="18" charset="0"/>
                                      </a:rPr>
                                      <m:t>∗</m:t>
                                    </m:r>
                                  </m:sup>
                                </m:sSubSup>
                                <m:r>
                                  <a:rPr lang="en-US" i="1">
                                    <a:latin typeface="Cambria Math" panose="02040503050406030204" pitchFamily="18" charset="0"/>
                                  </a:rPr>
                                  <m:t>−</m:t>
                                </m:r>
                                <m:r>
                                  <a:rPr lang="en-US" i="1">
                                    <a:latin typeface="Cambria Math" panose="02040503050406030204" pitchFamily="18" charset="0"/>
                                  </a:rPr>
                                  <m:t>𝑟</m:t>
                                </m:r>
                              </m:e>
                            </m:d>
                          </m:e>
                        </m:d>
                      </m:e>
                      <m:sup>
                        <m:r>
                          <a:rPr lang="en-US" i="1">
                            <a:latin typeface="Cambria Math" panose="02040503050406030204" pitchFamily="18" charset="0"/>
                          </a:rPr>
                          <m:t>2</m:t>
                        </m:r>
                      </m:sup>
                    </m:sSup>
                    <m:r>
                      <a:rPr lang="en-US" b="0" i="1" smtClean="0">
                        <a:latin typeface="Cambria Math" panose="02040503050406030204" pitchFamily="18" charset="0"/>
                      </a:rPr>
                      <m:t>≤</m:t>
                    </m:r>
                    <m:sSup>
                      <m:sSupPr>
                        <m:ctrlPr>
                          <a:rPr lang="en-US" i="1">
                            <a:latin typeface="Cambria Math" panose="02040503050406030204" pitchFamily="18" charset="0"/>
                          </a:rPr>
                        </m:ctrlPr>
                      </m:sSupPr>
                      <m:e>
                        <m:d>
                          <m:dPr>
                            <m:begChr m:val="‖"/>
                            <m:endChr m:val="‖"/>
                            <m:ctrlPr>
                              <a:rPr lang="en-US" i="1">
                                <a:latin typeface="Cambria Math" panose="02040503050406030204" pitchFamily="18" charset="0"/>
                              </a:rPr>
                            </m:ctrlPr>
                          </m:dPr>
                          <m:e>
                            <m:r>
                              <a:rPr lang="en-US" i="1">
                                <a:latin typeface="Cambria Math" panose="02040503050406030204" pitchFamily="18" charset="0"/>
                              </a:rPr>
                              <m:t>𝑟</m:t>
                            </m:r>
                          </m:e>
                        </m:d>
                      </m:e>
                      <m:sup>
                        <m:r>
                          <a:rPr lang="en-US" i="1">
                            <a:latin typeface="Cambria Math" panose="02040503050406030204" pitchFamily="18" charset="0"/>
                          </a:rPr>
                          <m:t>2</m:t>
                        </m:r>
                      </m:sup>
                    </m:sSup>
                  </m:oMath>
                </a14:m>
                <a:endParaRPr lang="en-US" dirty="0" smtClean="0"/>
              </a:p>
              <a:p>
                <a14:m>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𝛽</m:t>
                        </m:r>
                      </m:e>
                      <m:sub>
                        <m:r>
                          <a:rPr lang="en-US" b="0" i="1" smtClean="0">
                            <a:latin typeface="Cambria Math" panose="02040503050406030204" pitchFamily="18" charset="0"/>
                          </a:rPr>
                          <m:t>2</m:t>
                        </m:r>
                      </m:sub>
                      <m:sup>
                        <m:r>
                          <a:rPr lang="en-US" b="0" i="1" smtClean="0">
                            <a:latin typeface="Cambria Math" panose="02040503050406030204" pitchFamily="18" charset="0"/>
                          </a:rPr>
                          <m:t>∗</m:t>
                        </m:r>
                      </m:sup>
                    </m:sSubSup>
                  </m:oMath>
                </a14:m>
                <a:r>
                  <a:rPr lang="en-US" dirty="0" smtClean="0"/>
                  <a:t> is within a sphere </a:t>
                </a:r>
                <a14:m>
                  <m:oMath xmlns:m="http://schemas.openxmlformats.org/officeDocument/2006/math">
                    <m:r>
                      <m:rPr>
                        <m:sty m:val="p"/>
                      </m:rPr>
                      <a:rPr lang="en-US" b="0" i="0" smtClean="0">
                        <a:latin typeface="Cambria Math" panose="02040503050406030204" pitchFamily="18" charset="0"/>
                      </a:rPr>
                      <m:t>Ω</m:t>
                    </m:r>
                  </m:oMath>
                </a14:m>
                <a:r>
                  <a:rPr lang="en-US" dirty="0" smtClean="0"/>
                  <a:t> with center </a:t>
                </a:r>
                <a14:m>
                  <m:oMath xmlns:m="http://schemas.openxmlformats.org/officeDocument/2006/math">
                    <m:r>
                      <a:rPr lang="en-US" b="0" i="1" smtClean="0">
                        <a:solidFill>
                          <a:schemeClr val="accent2">
                            <a:lumMod val="75000"/>
                          </a:schemeClr>
                        </a:solidFill>
                        <a:latin typeface="Cambria Math" panose="02040503050406030204" pitchFamily="18" charset="0"/>
                      </a:rPr>
                      <m:t>𝑚</m:t>
                    </m:r>
                    <m:r>
                      <a:rPr lang="en-US" b="0" i="1" smtClean="0">
                        <a:solidFill>
                          <a:schemeClr val="accent2">
                            <a:lumMod val="75000"/>
                          </a:schemeClr>
                        </a:solidFill>
                        <a:latin typeface="Cambria Math" panose="02040503050406030204" pitchFamily="18" charset="0"/>
                      </a:rPr>
                      <m:t>=</m:t>
                    </m:r>
                    <m:sSubSup>
                      <m:sSubSupPr>
                        <m:ctrlPr>
                          <a:rPr lang="en-US" b="0" i="1" smtClean="0">
                            <a:solidFill>
                              <a:schemeClr val="accent2">
                                <a:lumMod val="75000"/>
                              </a:schemeClr>
                            </a:solidFill>
                            <a:latin typeface="Cambria Math" panose="02040503050406030204" pitchFamily="18" charset="0"/>
                          </a:rPr>
                        </m:ctrlPr>
                      </m:sSubSupPr>
                      <m:e>
                        <m:r>
                          <a:rPr lang="en-US" b="0" i="1" smtClean="0">
                            <a:solidFill>
                              <a:schemeClr val="accent2">
                                <a:lumMod val="75000"/>
                              </a:schemeClr>
                            </a:solidFill>
                            <a:latin typeface="Cambria Math" panose="02040503050406030204" pitchFamily="18" charset="0"/>
                          </a:rPr>
                          <m:t>𝛽</m:t>
                        </m:r>
                      </m:e>
                      <m:sub>
                        <m:r>
                          <a:rPr lang="en-US" b="0" i="1" smtClean="0">
                            <a:solidFill>
                              <a:schemeClr val="accent2">
                                <a:lumMod val="75000"/>
                              </a:schemeClr>
                            </a:solidFill>
                            <a:latin typeface="Cambria Math" panose="02040503050406030204" pitchFamily="18" charset="0"/>
                          </a:rPr>
                          <m:t>1</m:t>
                        </m:r>
                      </m:sub>
                      <m:sup>
                        <m:r>
                          <a:rPr lang="en-US" b="0" i="1" smtClean="0">
                            <a:solidFill>
                              <a:schemeClr val="accent2">
                                <a:lumMod val="75000"/>
                              </a:schemeClr>
                            </a:solidFill>
                            <a:latin typeface="Cambria Math" panose="02040503050406030204" pitchFamily="18" charset="0"/>
                          </a:rPr>
                          <m:t>∗</m:t>
                        </m:r>
                      </m:sup>
                    </m:sSubSup>
                    <m:r>
                      <a:rPr lang="en-US" b="0" i="1" smtClean="0">
                        <a:solidFill>
                          <a:schemeClr val="accent2">
                            <a:lumMod val="75000"/>
                          </a:schemeClr>
                        </a:solidFill>
                        <a:latin typeface="Cambria Math" panose="02040503050406030204" pitchFamily="18" charset="0"/>
                      </a:rPr>
                      <m:t>−</m:t>
                    </m:r>
                    <m:r>
                      <a:rPr lang="en-US" b="0" i="1" smtClean="0">
                        <a:solidFill>
                          <a:schemeClr val="accent2">
                            <a:lumMod val="75000"/>
                          </a:schemeClr>
                        </a:solidFill>
                        <a:latin typeface="Cambria Math" panose="02040503050406030204" pitchFamily="18" charset="0"/>
                      </a:rPr>
                      <m:t>𝑟</m:t>
                    </m:r>
                  </m:oMath>
                </a14:m>
                <a:r>
                  <a:rPr lang="en-US" dirty="0" smtClean="0">
                    <a:solidFill>
                      <a:schemeClr val="accent2">
                        <a:lumMod val="75000"/>
                      </a:schemeClr>
                    </a:solidFill>
                  </a:rPr>
                  <a:t> </a:t>
                </a:r>
                <a:r>
                  <a:rPr lang="en-US" dirty="0" smtClean="0"/>
                  <a:t>and radius vector </a:t>
                </a:r>
                <a14:m>
                  <m:oMath xmlns:m="http://schemas.openxmlformats.org/officeDocument/2006/math">
                    <m:r>
                      <a:rPr lang="en-US" b="0" i="1" smtClean="0">
                        <a:solidFill>
                          <a:schemeClr val="accent2">
                            <a:lumMod val="75000"/>
                          </a:schemeClr>
                        </a:solidFill>
                        <a:latin typeface="Cambria Math" panose="02040503050406030204" pitchFamily="18" charset="0"/>
                      </a:rPr>
                      <m:t>𝑟</m:t>
                    </m:r>
                  </m:oMath>
                </a14:m>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8"/>
                <a:stretch>
                  <a:fillRect l="-142" t="-1120"/>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normAutofit/>
          </a:bodyPr>
          <a:lstStyle/>
          <a:p>
            <a:fld id="{657E7479-A17A-4BFD-B497-E7D9DEAE79DE}" type="slidenum">
              <a:rPr lang="en-US" smtClean="0"/>
              <a:t>16</a:t>
            </a:fld>
            <a:endParaRPr lang="en-US"/>
          </a:p>
        </p:txBody>
      </p:sp>
    </p:spTree>
    <p:extLst>
      <p:ext uri="{BB962C8B-B14F-4D97-AF65-F5344CB8AC3E}">
        <p14:creationId xmlns:p14="http://schemas.microsoft.com/office/powerpoint/2010/main" val="18330588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r>
                  <a:rPr lang="en-US" dirty="0" smtClean="0"/>
                  <a:t>Proof </a:t>
                </a:r>
                <a:r>
                  <a:rPr lang="en-US" dirty="0"/>
                  <a:t>(</a:t>
                </a:r>
                <a:r>
                  <a:rPr lang="en-US" dirty="0" smtClean="0"/>
                  <a:t>ii): Express </a:t>
                </a:r>
                <a14:m>
                  <m:oMath xmlns:m="http://schemas.openxmlformats.org/officeDocument/2006/math">
                    <m:r>
                      <a:rPr lang="en-US" b="0" i="1" smtClean="0">
                        <a:latin typeface="Cambria Math" panose="02040503050406030204" pitchFamily="18" charset="0"/>
                      </a:rPr>
                      <m:t>𝑟</m:t>
                    </m:r>
                  </m:oMath>
                </a14:m>
                <a:r>
                  <a:rPr lang="en-US" dirty="0" smtClean="0"/>
                  <a:t> as </a:t>
                </a:r>
                <a14:m>
                  <m:oMath xmlns:m="http://schemas.openxmlformats.org/officeDocument/2006/math">
                    <m:r>
                      <m:rPr>
                        <m:sty m:val="p"/>
                      </m:rPr>
                      <a:rPr lang="en-US" b="0" i="0" smtClean="0">
                        <a:latin typeface="Cambria Math" panose="02040503050406030204" pitchFamily="18" charset="0"/>
                      </a:rPr>
                      <m:t>Δ</m:t>
                    </m:r>
                    <m:r>
                      <a:rPr lang="en-US" b="0" i="1" smtClean="0">
                        <a:latin typeface="Cambria Math" panose="02040503050406030204" pitchFamily="18" charset="0"/>
                      </a:rPr>
                      <m:t>𝑔</m:t>
                    </m:r>
                  </m:oMath>
                </a14:m>
                <a:r>
                  <a:rPr lang="en-US" dirty="0" smtClean="0"/>
                  <a:t>’s Func </a:t>
                </a:r>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6"/>
                <a:stretch>
                  <a:fillRect l="-2516" b="-2212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smtClean="0"/>
                  <a:t>By the first-order optimality condition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b="0" i="1" smtClean="0">
                            <a:latin typeface="Cambria Math" panose="02040503050406030204" pitchFamily="18" charset="0"/>
                          </a:rPr>
                          <m:t>1</m:t>
                        </m:r>
                      </m:sub>
                    </m:sSub>
                    <m:nary>
                      <m:naryPr>
                        <m:chr m:val="∑"/>
                        <m:supHide m:val="on"/>
                        <m:ctrlPr>
                          <a:rPr lang="en-US" i="1">
                            <a:latin typeface="Cambria Math" panose="02040503050406030204" pitchFamily="18" charset="0"/>
                          </a:rPr>
                        </m:ctrlPr>
                      </m:naryPr>
                      <m:sub>
                        <m:r>
                          <m:rPr>
                            <m:brk m:alnAt="7"/>
                          </m:rPr>
                          <a:rPr lang="en-US" i="1">
                            <a:latin typeface="Cambria Math" panose="02040503050406030204" pitchFamily="18" charset="0"/>
                          </a:rPr>
                          <m:t>𝑖</m:t>
                        </m:r>
                        <m:r>
                          <a:rPr lang="en-US" i="1">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𝑊</m:t>
                            </m:r>
                          </m:e>
                          <m:sub>
                            <m:r>
                              <a:rPr lang="en-US" b="0" i="1" smtClean="0">
                                <a:latin typeface="Cambria Math" panose="02040503050406030204" pitchFamily="18" charset="0"/>
                              </a:rPr>
                              <m:t>1</m:t>
                            </m:r>
                          </m:sub>
                        </m:sSub>
                      </m:sub>
                      <m:sup/>
                      <m:e>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𝓁</m:t>
                            </m:r>
                          </m:e>
                          <m:sub>
                            <m:r>
                              <a:rPr lang="en-US" i="1">
                                <a:latin typeface="Cambria Math" panose="02040503050406030204" pitchFamily="18" charset="0"/>
                                <a:ea typeface="Cambria Math" panose="02040503050406030204" pitchFamily="18" charset="0"/>
                              </a:rPr>
                              <m:t>𝑖</m:t>
                            </m:r>
                          </m:sub>
                        </m:sSub>
                        <m:d>
                          <m:dPr>
                            <m:ctrlPr>
                              <a:rPr lang="en-US" i="1">
                                <a:latin typeface="Cambria Math" panose="02040503050406030204" pitchFamily="18" charset="0"/>
                                <a:ea typeface="Cambria Math" panose="02040503050406030204" pitchFamily="18" charset="0"/>
                              </a:rPr>
                            </m:ctrlPr>
                          </m:dPr>
                          <m:e>
                            <m:sSubSup>
                              <m:sSubSupPr>
                                <m:ctrlPr>
                                  <a:rPr lang="en-US" i="1">
                                    <a:latin typeface="Cambria Math" panose="02040503050406030204" pitchFamily="18" charset="0"/>
                                    <a:ea typeface="Cambria Math" panose="02040503050406030204" pitchFamily="18" charset="0"/>
                                  </a:rPr>
                                </m:ctrlPr>
                              </m:sSubSupPr>
                              <m:e>
                                <m:r>
                                  <a:rPr lang="en-US" i="1">
                                    <a:latin typeface="Cambria Math" panose="02040503050406030204" pitchFamily="18" charset="0"/>
                                    <a:ea typeface="Cambria Math" panose="02040503050406030204" pitchFamily="18" charset="0"/>
                                  </a:rPr>
                                  <m:t>𝛽</m:t>
                                </m:r>
                              </m:e>
                              <m:sub>
                                <m:r>
                                  <a:rPr lang="en-US" b="0" i="1" smtClean="0">
                                    <a:latin typeface="Cambria Math" panose="02040503050406030204" pitchFamily="18" charset="0"/>
                                    <a:ea typeface="Cambria Math" panose="02040503050406030204" pitchFamily="18" charset="0"/>
                                  </a:rPr>
                                  <m:t>1</m:t>
                                </m:r>
                              </m:sub>
                              <m:sup>
                                <m:r>
                                  <a:rPr lang="en-US" i="1">
                                    <a:latin typeface="Cambria Math" panose="02040503050406030204" pitchFamily="18" charset="0"/>
                                    <a:ea typeface="Cambria Math" panose="02040503050406030204" pitchFamily="18" charset="0"/>
                                  </a:rPr>
                                  <m:t>∗</m:t>
                                </m:r>
                              </m:sup>
                            </m:sSubSup>
                          </m:e>
                        </m:d>
                      </m:e>
                    </m:nary>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𝛽</m:t>
                        </m:r>
                      </m:e>
                      <m:sub>
                        <m:r>
                          <a:rPr lang="en-US" b="0" i="1" smtClean="0">
                            <a:latin typeface="Cambria Math" panose="02040503050406030204" pitchFamily="18" charset="0"/>
                          </a:rPr>
                          <m:t>1</m:t>
                        </m:r>
                      </m:sub>
                      <m:sup>
                        <m:r>
                          <a:rPr lang="en-US" i="1">
                            <a:latin typeface="Cambria Math" panose="02040503050406030204" pitchFamily="18" charset="0"/>
                          </a:rPr>
                          <m:t>∗</m:t>
                        </m:r>
                      </m:sup>
                    </m:sSubSup>
                    <m:r>
                      <a:rPr lang="en-US" i="1">
                        <a:latin typeface="Cambria Math" panose="02040503050406030204" pitchFamily="18" charset="0"/>
                      </a:rPr>
                      <m:t>=</m:t>
                    </m:r>
                    <m:r>
                      <a:rPr lang="en-US" i="1">
                        <a:latin typeface="Cambria Math" panose="02040503050406030204" pitchFamily="18" charset="0"/>
                      </a:rPr>
                      <m:t>0</m:t>
                    </m:r>
                  </m:oMath>
                </a14:m>
                <a:r>
                  <a:rPr lang="en-US" dirty="0"/>
                  <a:t>, or:</a:t>
                </a:r>
              </a:p>
              <a:p>
                <a:pPr marL="0" indent="0">
                  <a:buNone/>
                </a:pPr>
                <a14:m>
                  <m:oMathPara xmlns:m="http://schemas.openxmlformats.org/officeDocument/2006/math">
                    <m:oMathParaPr>
                      <m:jc m:val="center"/>
                    </m:oMathParaPr>
                    <m:oMath xmlns:m="http://schemas.openxmlformats.org/officeDocument/2006/math">
                      <m:nary>
                        <m:naryPr>
                          <m:chr m:val="∑"/>
                          <m:supHide m:val="on"/>
                          <m:ctrlPr>
                            <a:rPr lang="en-US" i="1">
                              <a:latin typeface="Cambria Math" panose="02040503050406030204" pitchFamily="18" charset="0"/>
                            </a:rPr>
                          </m:ctrlPr>
                        </m:naryPr>
                        <m:sub>
                          <m:r>
                            <m:rPr>
                              <m:brk m:alnAt="7"/>
                            </m:rPr>
                            <a:rPr lang="en-US" i="1">
                              <a:latin typeface="Cambria Math" panose="02040503050406030204" pitchFamily="18" charset="0"/>
                            </a:rPr>
                            <m:t>𝑖</m:t>
                          </m:r>
                          <m:r>
                            <a:rPr lang="en-US" i="1">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𝑊</m:t>
                              </m:r>
                            </m:e>
                            <m:sub>
                              <m:r>
                                <a:rPr lang="en-US" i="1">
                                  <a:latin typeface="Cambria Math" panose="02040503050406030204" pitchFamily="18" charset="0"/>
                                </a:rPr>
                                <m:t>1</m:t>
                              </m:r>
                            </m:sub>
                          </m:sSub>
                        </m:sub>
                        <m:sup/>
                        <m:e>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𝓁</m:t>
                              </m:r>
                            </m:e>
                            <m:sub>
                              <m:r>
                                <a:rPr lang="en-US" i="1">
                                  <a:latin typeface="Cambria Math" panose="02040503050406030204" pitchFamily="18" charset="0"/>
                                  <a:ea typeface="Cambria Math" panose="02040503050406030204" pitchFamily="18" charset="0"/>
                                </a:rPr>
                                <m:t>𝑖</m:t>
                              </m:r>
                            </m:sub>
                          </m:sSub>
                          <m:d>
                            <m:dPr>
                              <m:ctrlPr>
                                <a:rPr lang="en-US" i="1">
                                  <a:latin typeface="Cambria Math" panose="02040503050406030204" pitchFamily="18" charset="0"/>
                                  <a:ea typeface="Cambria Math" panose="02040503050406030204" pitchFamily="18" charset="0"/>
                                </a:rPr>
                              </m:ctrlPr>
                            </m:dPr>
                            <m:e>
                              <m:sSubSup>
                                <m:sSubSupPr>
                                  <m:ctrlPr>
                                    <a:rPr lang="en-US" i="1">
                                      <a:latin typeface="Cambria Math" panose="02040503050406030204" pitchFamily="18" charset="0"/>
                                      <a:ea typeface="Cambria Math" panose="02040503050406030204" pitchFamily="18" charset="0"/>
                                    </a:rPr>
                                  </m:ctrlPr>
                                </m:sSubSupPr>
                                <m:e>
                                  <m:r>
                                    <a:rPr lang="en-US" i="1">
                                      <a:latin typeface="Cambria Math" panose="02040503050406030204" pitchFamily="18" charset="0"/>
                                      <a:ea typeface="Cambria Math" panose="02040503050406030204" pitchFamily="18" charset="0"/>
                                    </a:rPr>
                                    <m:t>𝛽</m:t>
                                  </m:r>
                                </m:e>
                                <m:sub>
                                  <m:r>
                                    <a:rPr lang="en-US" i="1">
                                      <a:latin typeface="Cambria Math" panose="02040503050406030204" pitchFamily="18" charset="0"/>
                                      <a:ea typeface="Cambria Math" panose="02040503050406030204" pitchFamily="18" charset="0"/>
                                    </a:rPr>
                                    <m:t>1</m:t>
                                  </m:r>
                                </m:sub>
                                <m:sup>
                                  <m:r>
                                    <a:rPr lang="en-US" i="1">
                                      <a:latin typeface="Cambria Math" panose="02040503050406030204" pitchFamily="18" charset="0"/>
                                      <a:ea typeface="Cambria Math" panose="02040503050406030204" pitchFamily="18" charset="0"/>
                                    </a:rPr>
                                    <m:t>∗</m:t>
                                  </m:r>
                                </m:sup>
                              </m:sSubSup>
                            </m:e>
                          </m:d>
                        </m:e>
                      </m:nary>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sSubSup>
                            <m:sSubSupPr>
                              <m:ctrlPr>
                                <a:rPr lang="en-US" i="1">
                                  <a:latin typeface="Cambria Math" panose="02040503050406030204" pitchFamily="18" charset="0"/>
                                </a:rPr>
                              </m:ctrlPr>
                            </m:sSubSupPr>
                            <m:e>
                              <m:r>
                                <a:rPr lang="en-US" i="1">
                                  <a:latin typeface="Cambria Math" panose="02040503050406030204" pitchFamily="18" charset="0"/>
                                </a:rPr>
                                <m:t>𝛽</m:t>
                              </m:r>
                            </m:e>
                            <m:sub>
                              <m:r>
                                <a:rPr lang="en-US" i="1">
                                  <a:latin typeface="Cambria Math" panose="02040503050406030204" pitchFamily="18" charset="0"/>
                                </a:rPr>
                                <m:t>1</m:t>
                              </m:r>
                            </m:sub>
                            <m:sup>
                              <m:r>
                                <a:rPr lang="en-US" i="1">
                                  <a:latin typeface="Cambria Math" panose="02040503050406030204" pitchFamily="18" charset="0"/>
                                </a:rPr>
                                <m:t>∗</m:t>
                              </m:r>
                            </m:sup>
                          </m:sSubSup>
                        </m:num>
                        <m:den>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𝐶</m:t>
                              </m:r>
                            </m:e>
                            <m:sub>
                              <m:r>
                                <a:rPr lang="en-US" b="0" i="1" smtClean="0">
                                  <a:latin typeface="Cambria Math" panose="02040503050406030204" pitchFamily="18" charset="0"/>
                                  <a:ea typeface="Cambria Math" panose="02040503050406030204" pitchFamily="18" charset="0"/>
                                </a:rPr>
                                <m:t>1</m:t>
                              </m:r>
                            </m:sub>
                          </m:sSub>
                        </m:den>
                      </m:f>
                    </m:oMath>
                  </m:oMathPara>
                </a14:m>
                <a:endParaRPr lang="en-US" dirty="0" smtClean="0"/>
              </a:p>
              <a:p>
                <a:r>
                  <a:rPr lang="en-US" dirty="0" smtClean="0"/>
                  <a:t>Note that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𝑊</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𝑊</m:t>
                        </m:r>
                      </m:e>
                      <m:sub>
                        <m:r>
                          <a:rPr lang="en-US" i="1">
                            <a:latin typeface="Cambria Math" panose="02040503050406030204" pitchFamily="18" charset="0"/>
                          </a:rPr>
                          <m:t>1</m:t>
                        </m:r>
                      </m:sub>
                    </m:sSub>
                    <m:r>
                      <a:rPr lang="en-US" b="0" i="1" smtClean="0">
                        <a:latin typeface="Cambria Math" panose="02040503050406030204" pitchFamily="18" charset="0"/>
                      </a:rPr>
                      <m:t>+</m:t>
                    </m:r>
                    <m:r>
                      <a:rPr lang="en-US" i="1">
                        <a:latin typeface="Cambria Math" panose="02040503050406030204" pitchFamily="18" charset="0"/>
                      </a:rPr>
                      <m:t>𝒜</m:t>
                    </m:r>
                    <m:r>
                      <a:rPr lang="en-US" b="0" i="1" smtClean="0">
                        <a:latin typeface="Cambria Math" panose="02040503050406030204" pitchFamily="18" charset="0"/>
                      </a:rPr>
                      <m:t>−</m:t>
                    </m:r>
                    <m:r>
                      <a:rPr lang="en-US" b="0" i="1">
                        <a:latin typeface="Cambria Math" panose="02040503050406030204" pitchFamily="18" charset="0"/>
                      </a:rPr>
                      <m:t>ℛ</m:t>
                    </m:r>
                  </m:oMath>
                </a14:m>
                <a:r>
                  <a:rPr lang="en-US" dirty="0" smtClean="0"/>
                  <a:t>. Therefore:</a:t>
                </a:r>
              </a:p>
              <a:p>
                <a:pPr marL="0" indent="0">
                  <a:buNone/>
                </a:pPr>
                <a14:m>
                  <m:oMathPara xmlns:m="http://schemas.openxmlformats.org/officeDocument/2006/math">
                    <m:oMathParaPr>
                      <m:jc m:val="center"/>
                    </m:oMathParaPr>
                    <m:oMath xmlns:m="http://schemas.openxmlformats.org/officeDocument/2006/math">
                      <m:nary>
                        <m:naryPr>
                          <m:chr m:val="∑"/>
                          <m:supHide m:val="on"/>
                          <m:ctrlPr>
                            <a:rPr lang="en-US" i="1">
                              <a:latin typeface="Cambria Math" panose="02040503050406030204" pitchFamily="18" charset="0"/>
                            </a:rPr>
                          </m:ctrlPr>
                        </m:naryPr>
                        <m:sub>
                          <m:r>
                            <m:rPr>
                              <m:brk m:alnAt="7"/>
                            </m:rPr>
                            <a:rPr lang="en-US" i="1">
                              <a:latin typeface="Cambria Math" panose="02040503050406030204" pitchFamily="18" charset="0"/>
                            </a:rPr>
                            <m:t>𝑖</m:t>
                          </m:r>
                          <m:r>
                            <a:rPr lang="en-US" i="1">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𝑊</m:t>
                              </m:r>
                            </m:e>
                            <m:sub>
                              <m:r>
                                <a:rPr lang="en-US" b="0" i="1" smtClean="0">
                                  <a:latin typeface="Cambria Math" panose="02040503050406030204" pitchFamily="18" charset="0"/>
                                </a:rPr>
                                <m:t>2</m:t>
                              </m:r>
                            </m:sub>
                          </m:sSub>
                        </m:sub>
                        <m:sup/>
                        <m:e>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𝓁</m:t>
                              </m:r>
                            </m:e>
                            <m:sub>
                              <m:r>
                                <a:rPr lang="en-US" i="1">
                                  <a:latin typeface="Cambria Math" panose="02040503050406030204" pitchFamily="18" charset="0"/>
                                  <a:ea typeface="Cambria Math" panose="02040503050406030204" pitchFamily="18" charset="0"/>
                                </a:rPr>
                                <m:t>𝑖</m:t>
                              </m:r>
                            </m:sub>
                          </m:sSub>
                          <m:d>
                            <m:dPr>
                              <m:ctrlPr>
                                <a:rPr lang="en-US" i="1">
                                  <a:latin typeface="Cambria Math" panose="02040503050406030204" pitchFamily="18" charset="0"/>
                                  <a:ea typeface="Cambria Math" panose="02040503050406030204" pitchFamily="18" charset="0"/>
                                </a:rPr>
                              </m:ctrlPr>
                            </m:dPr>
                            <m:e>
                              <m:sSubSup>
                                <m:sSubSupPr>
                                  <m:ctrlPr>
                                    <a:rPr lang="en-US" i="1">
                                      <a:latin typeface="Cambria Math" panose="02040503050406030204" pitchFamily="18" charset="0"/>
                                      <a:ea typeface="Cambria Math" panose="02040503050406030204" pitchFamily="18" charset="0"/>
                                    </a:rPr>
                                  </m:ctrlPr>
                                </m:sSubSupPr>
                                <m:e>
                                  <m:r>
                                    <a:rPr lang="en-US" i="1">
                                      <a:latin typeface="Cambria Math" panose="02040503050406030204" pitchFamily="18" charset="0"/>
                                      <a:ea typeface="Cambria Math" panose="02040503050406030204" pitchFamily="18" charset="0"/>
                                    </a:rPr>
                                    <m:t>𝛽</m:t>
                                  </m:r>
                                </m:e>
                                <m:sub>
                                  <m:r>
                                    <a:rPr lang="en-US" i="1">
                                      <a:latin typeface="Cambria Math" panose="02040503050406030204" pitchFamily="18" charset="0"/>
                                      <a:ea typeface="Cambria Math" panose="02040503050406030204" pitchFamily="18" charset="0"/>
                                    </a:rPr>
                                    <m:t>1</m:t>
                                  </m:r>
                                </m:sub>
                                <m:sup>
                                  <m:r>
                                    <a:rPr lang="en-US" i="1">
                                      <a:latin typeface="Cambria Math" panose="02040503050406030204" pitchFamily="18" charset="0"/>
                                      <a:ea typeface="Cambria Math" panose="02040503050406030204" pitchFamily="18" charset="0"/>
                                    </a:rPr>
                                    <m:t>∗</m:t>
                                  </m:r>
                                </m:sup>
                              </m:sSubSup>
                            </m:e>
                          </m:d>
                        </m:e>
                      </m:nary>
                      <m:r>
                        <a:rPr lang="en-US" b="0" i="1" smtClean="0">
                          <a:latin typeface="Cambria Math" panose="02040503050406030204" pitchFamily="18" charset="0"/>
                          <a:ea typeface="Cambria Math" panose="02040503050406030204" pitchFamily="18" charset="0"/>
                        </a:rPr>
                        <m:t>=</m:t>
                      </m:r>
                      <m:nary>
                        <m:naryPr>
                          <m:chr m:val="∑"/>
                          <m:supHide m:val="on"/>
                          <m:ctrlPr>
                            <a:rPr lang="en-US" i="1">
                              <a:latin typeface="Cambria Math" panose="02040503050406030204" pitchFamily="18" charset="0"/>
                            </a:rPr>
                          </m:ctrlPr>
                        </m:naryPr>
                        <m:sub>
                          <m:r>
                            <m:rPr>
                              <m:brk m:alnAt="7"/>
                            </m:rPr>
                            <a:rPr lang="en-US" i="1">
                              <a:latin typeface="Cambria Math" panose="02040503050406030204" pitchFamily="18" charset="0"/>
                            </a:rPr>
                            <m:t>𝑖</m:t>
                          </m:r>
                          <m:r>
                            <a:rPr lang="en-US" i="1">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𝑊</m:t>
                              </m:r>
                            </m:e>
                            <m:sub>
                              <m:r>
                                <a:rPr lang="en-US" i="1">
                                  <a:latin typeface="Cambria Math" panose="02040503050406030204" pitchFamily="18" charset="0"/>
                                </a:rPr>
                                <m:t>1</m:t>
                              </m:r>
                            </m:sub>
                          </m:sSub>
                        </m:sub>
                        <m:sup/>
                        <m:e>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𝓁</m:t>
                              </m:r>
                            </m:e>
                            <m:sub>
                              <m:r>
                                <a:rPr lang="en-US" i="1">
                                  <a:latin typeface="Cambria Math" panose="02040503050406030204" pitchFamily="18" charset="0"/>
                                  <a:ea typeface="Cambria Math" panose="02040503050406030204" pitchFamily="18" charset="0"/>
                                </a:rPr>
                                <m:t>𝑖</m:t>
                              </m:r>
                            </m:sub>
                          </m:sSub>
                          <m:d>
                            <m:dPr>
                              <m:ctrlPr>
                                <a:rPr lang="en-US" i="1">
                                  <a:latin typeface="Cambria Math" panose="02040503050406030204" pitchFamily="18" charset="0"/>
                                  <a:ea typeface="Cambria Math" panose="02040503050406030204" pitchFamily="18" charset="0"/>
                                </a:rPr>
                              </m:ctrlPr>
                            </m:dPr>
                            <m:e>
                              <m:sSubSup>
                                <m:sSubSupPr>
                                  <m:ctrlPr>
                                    <a:rPr lang="en-US" i="1">
                                      <a:latin typeface="Cambria Math" panose="02040503050406030204" pitchFamily="18" charset="0"/>
                                      <a:ea typeface="Cambria Math" panose="02040503050406030204" pitchFamily="18" charset="0"/>
                                    </a:rPr>
                                  </m:ctrlPr>
                                </m:sSubSupPr>
                                <m:e>
                                  <m:r>
                                    <a:rPr lang="en-US" i="1">
                                      <a:latin typeface="Cambria Math" panose="02040503050406030204" pitchFamily="18" charset="0"/>
                                      <a:ea typeface="Cambria Math" panose="02040503050406030204" pitchFamily="18" charset="0"/>
                                    </a:rPr>
                                    <m:t>𝛽</m:t>
                                  </m:r>
                                </m:e>
                                <m:sub>
                                  <m:r>
                                    <a:rPr lang="en-US" i="1">
                                      <a:latin typeface="Cambria Math" panose="02040503050406030204" pitchFamily="18" charset="0"/>
                                      <a:ea typeface="Cambria Math" panose="02040503050406030204" pitchFamily="18" charset="0"/>
                                    </a:rPr>
                                    <m:t>1</m:t>
                                  </m:r>
                                </m:sub>
                                <m:sup>
                                  <m:r>
                                    <a:rPr lang="en-US" i="1">
                                      <a:latin typeface="Cambria Math" panose="02040503050406030204" pitchFamily="18" charset="0"/>
                                      <a:ea typeface="Cambria Math" panose="02040503050406030204" pitchFamily="18" charset="0"/>
                                    </a:rPr>
                                    <m:t>∗</m:t>
                                  </m:r>
                                </m:sup>
                              </m:sSubSup>
                            </m:e>
                          </m:d>
                        </m:e>
                      </m:nary>
                      <m:r>
                        <a:rPr lang="en-US" b="0" i="1" smtClean="0">
                          <a:latin typeface="Cambria Math" panose="02040503050406030204" pitchFamily="18" charset="0"/>
                          <a:ea typeface="Cambria Math" panose="02040503050406030204" pitchFamily="18" charset="0"/>
                        </a:rPr>
                        <m:t>+</m:t>
                      </m:r>
                      <m:limLow>
                        <m:limLowPr>
                          <m:ctrlPr>
                            <a:rPr lang="en-US" b="0" i="1" smtClean="0">
                              <a:latin typeface="Cambria Math" panose="02040503050406030204" pitchFamily="18" charset="0"/>
                              <a:ea typeface="Cambria Math" panose="02040503050406030204" pitchFamily="18" charset="0"/>
                            </a:rPr>
                          </m:ctrlPr>
                        </m:limLowPr>
                        <m:e>
                          <m:groupChr>
                            <m:groupChrPr>
                              <m:chr m:val="⏟"/>
                              <m:ctrlPr>
                                <a:rPr lang="en-US" b="0" i="1" smtClean="0">
                                  <a:latin typeface="Cambria Math" panose="02040503050406030204" pitchFamily="18" charset="0"/>
                                  <a:ea typeface="Cambria Math" panose="02040503050406030204" pitchFamily="18" charset="0"/>
                                </a:rPr>
                              </m:ctrlPr>
                            </m:groupChrPr>
                            <m:e>
                              <m:nary>
                                <m:naryPr>
                                  <m:chr m:val="∑"/>
                                  <m:supHide m:val="on"/>
                                  <m:ctrlPr>
                                    <a:rPr lang="en-US" i="1">
                                      <a:latin typeface="Cambria Math" panose="02040503050406030204" pitchFamily="18" charset="0"/>
                                    </a:rPr>
                                  </m:ctrlPr>
                                </m:naryPr>
                                <m:sub>
                                  <m:r>
                                    <m:rPr>
                                      <m:brk m:alnAt="7"/>
                                    </m:rPr>
                                    <a:rPr lang="en-US" i="1">
                                      <a:latin typeface="Cambria Math" panose="02040503050406030204" pitchFamily="18" charset="0"/>
                                    </a:rPr>
                                    <m:t>𝑖</m:t>
                                  </m:r>
                                  <m:r>
                                    <a:rPr lang="en-US" i="1">
                                      <a:latin typeface="Cambria Math" panose="02040503050406030204" pitchFamily="18" charset="0"/>
                                    </a:rPr>
                                    <m:t>∈</m:t>
                                  </m:r>
                                  <m:r>
                                    <a:rPr lang="en-US" b="0" i="1">
                                      <a:latin typeface="Cambria Math" panose="02040503050406030204" pitchFamily="18" charset="0"/>
                                    </a:rPr>
                                    <m:t>𝒜</m:t>
                                  </m:r>
                                </m:sub>
                                <m:sup/>
                                <m:e>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m:rPr>
                                          <m:nor/>
                                        </m:rPr>
                                        <a:rPr lang="en-US" dirty="0">
                                          <a:latin typeface="Cambria Math" panose="02040503050406030204" pitchFamily="18" charset="0"/>
                                          <a:ea typeface="Cambria Math" panose="02040503050406030204" pitchFamily="18" charset="0"/>
                                        </a:rPr>
                                        <m:t>𝓁</m:t>
                                      </m:r>
                                    </m:e>
                                    <m:sub>
                                      <m:r>
                                        <a:rPr lang="en-US" i="1">
                                          <a:latin typeface="Cambria Math" panose="02040503050406030204" pitchFamily="18" charset="0"/>
                                        </a:rPr>
                                        <m:t>𝑖</m:t>
                                      </m:r>
                                    </m:sub>
                                  </m:sSub>
                                  <m:d>
                                    <m:dPr>
                                      <m:ctrlPr>
                                        <a:rPr lang="en-US" i="1">
                                          <a:latin typeface="Cambria Math" panose="02040503050406030204" pitchFamily="18" charset="0"/>
                                        </a:rPr>
                                      </m:ctrlPr>
                                    </m:dPr>
                                    <m:e>
                                      <m:sSubSup>
                                        <m:sSubSupPr>
                                          <m:ctrlPr>
                                            <a:rPr lang="en-US" i="1">
                                              <a:latin typeface="Cambria Math" panose="02040503050406030204" pitchFamily="18" charset="0"/>
                                            </a:rPr>
                                          </m:ctrlPr>
                                        </m:sSubSupPr>
                                        <m:e>
                                          <m:r>
                                            <a:rPr lang="en-US" i="1">
                                              <a:latin typeface="Cambria Math" panose="02040503050406030204" pitchFamily="18" charset="0"/>
                                            </a:rPr>
                                            <m:t>𝛽</m:t>
                                          </m:r>
                                        </m:e>
                                        <m:sub>
                                          <m:r>
                                            <a:rPr lang="en-US" i="1">
                                              <a:latin typeface="Cambria Math" panose="02040503050406030204" pitchFamily="18" charset="0"/>
                                            </a:rPr>
                                            <m:t>1</m:t>
                                          </m:r>
                                        </m:sub>
                                        <m:sup>
                                          <m:r>
                                            <a:rPr lang="en-US" i="1">
                                              <a:latin typeface="Cambria Math" panose="02040503050406030204" pitchFamily="18" charset="0"/>
                                            </a:rPr>
                                            <m:t>∗</m:t>
                                          </m:r>
                                        </m:sup>
                                      </m:sSubSup>
                                    </m:e>
                                  </m:d>
                                </m:e>
                              </m:nary>
                              <m:r>
                                <a:rPr lang="en-US" i="1" dirty="0">
                                  <a:latin typeface="Cambria Math" panose="02040503050406030204" pitchFamily="18" charset="0"/>
                                  <a:ea typeface="Cambria Math" panose="02040503050406030204" pitchFamily="18" charset="0"/>
                                </a:rPr>
                                <m:t> −</m:t>
                              </m:r>
                              <m:nary>
                                <m:naryPr>
                                  <m:chr m:val="∑"/>
                                  <m:supHide m:val="on"/>
                                  <m:ctrlPr>
                                    <a:rPr lang="en-US" i="1">
                                      <a:latin typeface="Cambria Math" panose="02040503050406030204" pitchFamily="18" charset="0"/>
                                    </a:rPr>
                                  </m:ctrlPr>
                                </m:naryPr>
                                <m:sub>
                                  <m:r>
                                    <m:rPr>
                                      <m:brk m:alnAt="7"/>
                                    </m:rPr>
                                    <a:rPr lang="en-US" i="1">
                                      <a:latin typeface="Cambria Math" panose="02040503050406030204" pitchFamily="18" charset="0"/>
                                    </a:rPr>
                                    <m:t>𝑖</m:t>
                                  </m:r>
                                  <m:r>
                                    <a:rPr lang="en-US" i="1">
                                      <a:latin typeface="Cambria Math" panose="02040503050406030204" pitchFamily="18" charset="0"/>
                                    </a:rPr>
                                    <m:t>∈</m:t>
                                  </m:r>
                                  <m:r>
                                    <a:rPr lang="en-US" b="0" i="1">
                                      <a:latin typeface="Cambria Math" panose="02040503050406030204" pitchFamily="18" charset="0"/>
                                    </a:rPr>
                                    <m:t>ℛ</m:t>
                                  </m:r>
                                </m:sub>
                                <m:sup/>
                                <m:e>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m:rPr>
                                          <m:nor/>
                                        </m:rPr>
                                        <a:rPr lang="en-US" dirty="0">
                                          <a:latin typeface="Cambria Math" panose="02040503050406030204" pitchFamily="18" charset="0"/>
                                          <a:ea typeface="Cambria Math" panose="02040503050406030204" pitchFamily="18" charset="0"/>
                                        </a:rPr>
                                        <m:t>𝓁</m:t>
                                      </m:r>
                                    </m:e>
                                    <m:sub>
                                      <m:r>
                                        <a:rPr lang="en-US" i="1">
                                          <a:latin typeface="Cambria Math" panose="02040503050406030204" pitchFamily="18" charset="0"/>
                                        </a:rPr>
                                        <m:t>𝑖</m:t>
                                      </m:r>
                                    </m:sub>
                                  </m:sSub>
                                  <m:d>
                                    <m:dPr>
                                      <m:ctrlPr>
                                        <a:rPr lang="en-US" i="1">
                                          <a:latin typeface="Cambria Math" panose="02040503050406030204" pitchFamily="18" charset="0"/>
                                        </a:rPr>
                                      </m:ctrlPr>
                                    </m:dPr>
                                    <m:e>
                                      <m:sSubSup>
                                        <m:sSubSupPr>
                                          <m:ctrlPr>
                                            <a:rPr lang="en-US" i="1">
                                              <a:latin typeface="Cambria Math" panose="02040503050406030204" pitchFamily="18" charset="0"/>
                                            </a:rPr>
                                          </m:ctrlPr>
                                        </m:sSubSupPr>
                                        <m:e>
                                          <m:r>
                                            <a:rPr lang="en-US" i="1">
                                              <a:latin typeface="Cambria Math" panose="02040503050406030204" pitchFamily="18" charset="0"/>
                                            </a:rPr>
                                            <m:t>𝛽</m:t>
                                          </m:r>
                                        </m:e>
                                        <m:sub>
                                          <m:r>
                                            <a:rPr lang="en-US" i="1">
                                              <a:latin typeface="Cambria Math" panose="02040503050406030204" pitchFamily="18" charset="0"/>
                                            </a:rPr>
                                            <m:t>1</m:t>
                                          </m:r>
                                        </m:sub>
                                        <m:sup>
                                          <m:r>
                                            <a:rPr lang="en-US" i="1">
                                              <a:latin typeface="Cambria Math" panose="02040503050406030204" pitchFamily="18" charset="0"/>
                                            </a:rPr>
                                            <m:t>∗</m:t>
                                          </m:r>
                                        </m:sup>
                                      </m:sSubSup>
                                    </m:e>
                                  </m:d>
                                </m:e>
                              </m:nary>
                            </m:e>
                          </m:groupChr>
                        </m:e>
                        <m:lim>
                          <m:r>
                            <a:rPr lang="en-US" b="0" i="1" smtClean="0">
                              <a:latin typeface="Cambria Math" panose="02040503050406030204" pitchFamily="18" charset="0"/>
                              <a:ea typeface="Cambria Math" panose="02040503050406030204" pitchFamily="18" charset="0"/>
                            </a:rPr>
                            <m:t>≜</m:t>
                          </m:r>
                          <m:r>
                            <m:rPr>
                              <m:sty m:val="p"/>
                            </m:rPr>
                            <a:rPr lang="en-US" b="0" i="0" smtClean="0">
                              <a:latin typeface="Cambria Math" panose="02040503050406030204" pitchFamily="18" charset="0"/>
                              <a:ea typeface="Cambria Math" panose="02040503050406030204" pitchFamily="18" charset="0"/>
                            </a:rPr>
                            <m:t>Δ</m:t>
                          </m:r>
                          <m:r>
                            <a:rPr lang="en-US" b="0" i="1" smtClean="0">
                              <a:latin typeface="Cambria Math" panose="02040503050406030204" pitchFamily="18" charset="0"/>
                              <a:ea typeface="Cambria Math" panose="02040503050406030204" pitchFamily="18" charset="0"/>
                            </a:rPr>
                            <m:t>𝑔</m:t>
                          </m:r>
                        </m:lim>
                      </m:limLow>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sSubSup>
                            <m:sSubSupPr>
                              <m:ctrlPr>
                                <a:rPr lang="en-US" i="1">
                                  <a:latin typeface="Cambria Math" panose="02040503050406030204" pitchFamily="18" charset="0"/>
                                </a:rPr>
                              </m:ctrlPr>
                            </m:sSubSupPr>
                            <m:e>
                              <m:r>
                                <a:rPr lang="en-US" i="1">
                                  <a:latin typeface="Cambria Math" panose="02040503050406030204" pitchFamily="18" charset="0"/>
                                </a:rPr>
                                <m:t>𝛽</m:t>
                              </m:r>
                            </m:e>
                            <m:sub>
                              <m:r>
                                <a:rPr lang="en-US" i="1">
                                  <a:latin typeface="Cambria Math" panose="02040503050406030204" pitchFamily="18" charset="0"/>
                                </a:rPr>
                                <m:t>1</m:t>
                              </m:r>
                            </m:sub>
                            <m:sup>
                              <m:r>
                                <a:rPr lang="en-US" i="1">
                                  <a:latin typeface="Cambria Math" panose="02040503050406030204" pitchFamily="18" charset="0"/>
                                </a:rPr>
                                <m:t>∗</m:t>
                              </m:r>
                            </m:sup>
                          </m:sSubSup>
                        </m:num>
                        <m:den>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𝐶</m:t>
                              </m:r>
                            </m:e>
                            <m:sub>
                              <m:r>
                                <a:rPr lang="en-US" i="1">
                                  <a:latin typeface="Cambria Math" panose="02040503050406030204" pitchFamily="18" charset="0"/>
                                  <a:ea typeface="Cambria Math" panose="02040503050406030204" pitchFamily="18" charset="0"/>
                                </a:rPr>
                                <m:t>1</m:t>
                              </m:r>
                            </m:sub>
                          </m:sSub>
                        </m:den>
                      </m:f>
                      <m:r>
                        <a:rPr lang="en-US" b="0" i="1" smtClean="0">
                          <a:latin typeface="Cambria Math" panose="02040503050406030204" pitchFamily="18" charset="0"/>
                          <a:ea typeface="Cambria Math" panose="02040503050406030204" pitchFamily="18" charset="0"/>
                        </a:rPr>
                        <m:t>+</m:t>
                      </m:r>
                      <m:r>
                        <m:rPr>
                          <m:sty m:val="p"/>
                        </m:rPr>
                        <a:rPr lang="en-US" b="0" i="0" smtClean="0">
                          <a:latin typeface="Cambria Math" panose="02040503050406030204" pitchFamily="18" charset="0"/>
                          <a:ea typeface="Cambria Math" panose="02040503050406030204" pitchFamily="18" charset="0"/>
                        </a:rPr>
                        <m:t>Δ</m:t>
                      </m:r>
                      <m:r>
                        <a:rPr lang="en-US" b="0" i="1" smtClean="0">
                          <a:latin typeface="Cambria Math" panose="02040503050406030204" pitchFamily="18" charset="0"/>
                          <a:ea typeface="Cambria Math" panose="02040503050406030204" pitchFamily="18" charset="0"/>
                        </a:rPr>
                        <m:t>𝑔</m:t>
                      </m:r>
                    </m:oMath>
                  </m:oMathPara>
                </a14:m>
                <a:endParaRPr lang="en-US" dirty="0" smtClean="0"/>
              </a:p>
              <a:p>
                <a:r>
                  <a:rPr lang="en-US" dirty="0" smtClean="0"/>
                  <a:t>Remember that </a:t>
                </a:r>
                <a14:m>
                  <m:oMath xmlns:m="http://schemas.openxmlformats.org/officeDocument/2006/math">
                    <m:r>
                      <a:rPr lang="en-US" b="0" i="1" smtClean="0">
                        <a:latin typeface="Cambria Math" panose="02040503050406030204" pitchFamily="18" charset="0"/>
                      </a:rPr>
                      <m:t>𝑟</m:t>
                    </m:r>
                    <m:r>
                      <a:rPr lang="en-US" b="0" i="1" smtClean="0">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d>
                      <m:dPr>
                        <m:ctrlPr>
                          <a:rPr lang="en-US" i="1">
                            <a:latin typeface="Cambria Math" panose="02040503050406030204" pitchFamily="18" charset="0"/>
                          </a:rPr>
                        </m:ctrlPr>
                      </m:dPr>
                      <m:e>
                        <m:sSubSup>
                          <m:sSubSupPr>
                            <m:ctrlPr>
                              <a:rPr lang="en-US" i="1">
                                <a:latin typeface="Cambria Math" panose="02040503050406030204" pitchFamily="18" charset="0"/>
                              </a:rPr>
                            </m:ctrlPr>
                          </m:sSubSupPr>
                          <m:e>
                            <m:r>
                              <a:rPr lang="en-US" i="1">
                                <a:latin typeface="Cambria Math" panose="02040503050406030204" pitchFamily="18" charset="0"/>
                              </a:rPr>
                              <m:t>𝛽</m:t>
                            </m:r>
                          </m:e>
                          <m:sub>
                            <m:r>
                              <a:rPr lang="en-US" i="1">
                                <a:latin typeface="Cambria Math" panose="02040503050406030204" pitchFamily="18" charset="0"/>
                              </a:rPr>
                              <m:t>1</m:t>
                            </m:r>
                          </m:sub>
                          <m:sup>
                            <m:r>
                              <a:rPr lang="en-US" i="1">
                                <a:latin typeface="Cambria Math" panose="02040503050406030204" pitchFamily="18" charset="0"/>
                              </a:rPr>
                              <m:t>∗</m:t>
                            </m:r>
                          </m:sup>
                        </m:sSubSup>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2</m:t>
                            </m:r>
                          </m:sub>
                        </m:sSub>
                        <m:nary>
                          <m:naryPr>
                            <m:chr m:val="∑"/>
                            <m:supHide m:val="on"/>
                            <m:ctrlPr>
                              <a:rPr lang="en-US" i="1">
                                <a:latin typeface="Cambria Math" panose="02040503050406030204" pitchFamily="18" charset="0"/>
                              </a:rPr>
                            </m:ctrlPr>
                          </m:naryPr>
                          <m:sub>
                            <m:r>
                              <m:rPr>
                                <m:brk m:alnAt="7"/>
                              </m:rPr>
                              <a:rPr lang="en-US" i="1">
                                <a:latin typeface="Cambria Math" panose="02040503050406030204" pitchFamily="18" charset="0"/>
                              </a:rPr>
                              <m:t>𝑖</m:t>
                            </m:r>
                            <m:r>
                              <a:rPr lang="en-US" i="1">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𝑊</m:t>
                                </m:r>
                              </m:e>
                              <m:sub>
                                <m:r>
                                  <a:rPr lang="en-US" i="1">
                                    <a:latin typeface="Cambria Math" panose="02040503050406030204" pitchFamily="18" charset="0"/>
                                  </a:rPr>
                                  <m:t>2</m:t>
                                </m:r>
                              </m:sub>
                            </m:sSub>
                          </m:sub>
                          <m:sup/>
                          <m:e>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𝓁</m:t>
                                </m:r>
                              </m:e>
                              <m:sub>
                                <m:r>
                                  <a:rPr lang="en-US" i="1">
                                    <a:latin typeface="Cambria Math" panose="02040503050406030204" pitchFamily="18" charset="0"/>
                                    <a:ea typeface="Cambria Math" panose="02040503050406030204" pitchFamily="18" charset="0"/>
                                  </a:rPr>
                                  <m:t>𝑖</m:t>
                                </m:r>
                              </m:sub>
                            </m:sSub>
                            <m:d>
                              <m:dPr>
                                <m:ctrlPr>
                                  <a:rPr lang="en-US" i="1">
                                    <a:latin typeface="Cambria Math" panose="02040503050406030204" pitchFamily="18" charset="0"/>
                                    <a:ea typeface="Cambria Math" panose="02040503050406030204" pitchFamily="18" charset="0"/>
                                  </a:rPr>
                                </m:ctrlPr>
                              </m:dPr>
                              <m:e>
                                <m:sSubSup>
                                  <m:sSubSupPr>
                                    <m:ctrlPr>
                                      <a:rPr lang="en-US" i="1">
                                        <a:latin typeface="Cambria Math" panose="02040503050406030204" pitchFamily="18" charset="0"/>
                                        <a:ea typeface="Cambria Math" panose="02040503050406030204" pitchFamily="18" charset="0"/>
                                      </a:rPr>
                                    </m:ctrlPr>
                                  </m:sSubSupPr>
                                  <m:e>
                                    <m:r>
                                      <a:rPr lang="en-US" i="1">
                                        <a:latin typeface="Cambria Math" panose="02040503050406030204" pitchFamily="18" charset="0"/>
                                        <a:ea typeface="Cambria Math" panose="02040503050406030204" pitchFamily="18" charset="0"/>
                                      </a:rPr>
                                      <m:t>𝛽</m:t>
                                    </m:r>
                                  </m:e>
                                  <m:sub>
                                    <m:r>
                                      <a:rPr lang="en-US" i="1">
                                        <a:latin typeface="Cambria Math" panose="02040503050406030204" pitchFamily="18" charset="0"/>
                                        <a:ea typeface="Cambria Math" panose="02040503050406030204" pitchFamily="18" charset="0"/>
                                      </a:rPr>
                                      <m:t>1</m:t>
                                    </m:r>
                                  </m:sub>
                                  <m:sup>
                                    <m:r>
                                      <a:rPr lang="en-US" i="1">
                                        <a:latin typeface="Cambria Math" panose="02040503050406030204" pitchFamily="18" charset="0"/>
                                        <a:ea typeface="Cambria Math" panose="02040503050406030204" pitchFamily="18" charset="0"/>
                                      </a:rPr>
                                      <m:t>∗</m:t>
                                    </m:r>
                                  </m:sup>
                                </m:sSubSup>
                              </m:e>
                            </m:d>
                          </m:e>
                        </m:nary>
                      </m:e>
                    </m:d>
                    <m:r>
                      <a:rPr lang="en-US" b="0" i="0" smtClean="0">
                        <a:latin typeface="Cambria Math" panose="02040503050406030204" pitchFamily="18" charset="0"/>
                        <a:ea typeface="Cambria Math" panose="02040503050406030204" pitchFamily="18" charset="0"/>
                      </a:rPr>
                      <m:t>.</m:t>
                    </m:r>
                  </m:oMath>
                </a14:m>
                <a:r>
                  <a:rPr lang="en-US" dirty="0" smtClean="0"/>
                  <a:t> Assigning the above to </a:t>
                </a:r>
                <a14:m>
                  <m:oMath xmlns:m="http://schemas.openxmlformats.org/officeDocument/2006/math">
                    <m:r>
                      <a:rPr lang="en-US" b="0" i="1" smtClean="0">
                        <a:latin typeface="Cambria Math" panose="02040503050406030204" pitchFamily="18" charset="0"/>
                      </a:rPr>
                      <m:t>𝑟</m:t>
                    </m:r>
                  </m:oMath>
                </a14:m>
                <a:r>
                  <a:rPr lang="en-US" dirty="0" smtClean="0"/>
                  <a:t> gives:</a:t>
                </a:r>
              </a:p>
              <a:p>
                <a:pPr marL="0" indent="0">
                  <a:buNone/>
                </a:pPr>
                <a14:m>
                  <m:oMathPara xmlns:m="http://schemas.openxmlformats.org/officeDocument/2006/math">
                    <m:oMathParaPr>
                      <m:jc m:val="center"/>
                    </m:oMathParaPr>
                    <m:oMath xmlns:m="http://schemas.openxmlformats.org/officeDocument/2006/math">
                      <m:r>
                        <a:rPr lang="en-US" i="1">
                          <a:latin typeface="Cambria Math" panose="02040503050406030204" pitchFamily="18" charset="0"/>
                        </a:rPr>
                        <m:t>𝑟</m:t>
                      </m:r>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r>
                        <a:rPr lang="en-US" i="1">
                          <a:latin typeface="Cambria Math" panose="02040503050406030204" pitchFamily="18" charset="0"/>
                        </a:rPr>
                        <m:t> </m:t>
                      </m:r>
                      <m:d>
                        <m:dPr>
                          <m:ctrlPr>
                            <a:rPr lang="en-US" i="1">
                              <a:latin typeface="Cambria Math" panose="02040503050406030204" pitchFamily="18" charset="0"/>
                            </a:rPr>
                          </m:ctrlPr>
                        </m:dPr>
                        <m:e>
                          <m:sSubSup>
                            <m:sSubSupPr>
                              <m:ctrlPr>
                                <a:rPr lang="en-US" i="1">
                                  <a:latin typeface="Cambria Math" panose="02040503050406030204" pitchFamily="18" charset="0"/>
                                </a:rPr>
                              </m:ctrlPr>
                            </m:sSubSupPr>
                            <m:e>
                              <m:r>
                                <a:rPr lang="en-US" i="1">
                                  <a:latin typeface="Cambria Math" panose="02040503050406030204" pitchFamily="18" charset="0"/>
                                </a:rPr>
                                <m:t>𝛽</m:t>
                              </m:r>
                            </m:e>
                            <m:sub>
                              <m:r>
                                <a:rPr lang="en-US" i="1">
                                  <a:latin typeface="Cambria Math" panose="02040503050406030204" pitchFamily="18" charset="0"/>
                                </a:rPr>
                                <m:t>1</m:t>
                              </m:r>
                            </m:sub>
                            <m:sup>
                              <m:r>
                                <a:rPr lang="en-US" i="1">
                                  <a:latin typeface="Cambria Math" panose="02040503050406030204" pitchFamily="18" charset="0"/>
                                </a:rPr>
                                <m:t>∗</m:t>
                              </m:r>
                            </m:sup>
                          </m:sSubSup>
                          <m:r>
                            <a:rPr lang="en-US" i="1">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2</m:t>
                                  </m:r>
                                </m:sub>
                              </m:sSub>
                            </m:num>
                            <m:den>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1</m:t>
                                  </m:r>
                                </m:sub>
                              </m:sSub>
                            </m:den>
                          </m:f>
                          <m:sSubSup>
                            <m:sSubSupPr>
                              <m:ctrlPr>
                                <a:rPr lang="en-US" i="1">
                                  <a:latin typeface="Cambria Math" panose="02040503050406030204" pitchFamily="18" charset="0"/>
                                </a:rPr>
                              </m:ctrlPr>
                            </m:sSubSupPr>
                            <m:e>
                              <m:r>
                                <a:rPr lang="en-US" i="1">
                                  <a:latin typeface="Cambria Math" panose="02040503050406030204" pitchFamily="18" charset="0"/>
                                </a:rPr>
                                <m:t>𝛽</m:t>
                              </m:r>
                            </m:e>
                            <m:sub>
                              <m:r>
                                <a:rPr lang="en-US" i="1">
                                  <a:latin typeface="Cambria Math" panose="02040503050406030204" pitchFamily="18" charset="0"/>
                                </a:rPr>
                                <m:t>1</m:t>
                              </m:r>
                            </m:sub>
                            <m:sup>
                              <m:r>
                                <a:rPr lang="en-US" i="1">
                                  <a:latin typeface="Cambria Math" panose="02040503050406030204" pitchFamily="18" charset="0"/>
                                </a:rPr>
                                <m:t>∗</m:t>
                              </m:r>
                            </m:sup>
                          </m:sSubSup>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2</m:t>
                              </m:r>
                            </m:sub>
                          </m:sSub>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𝑔</m:t>
                          </m:r>
                        </m:e>
                      </m:d>
                    </m:oMath>
                  </m:oMathPara>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7"/>
                <a:stretch>
                  <a:fillRect l="-142" t="-10364"/>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normAutofit/>
          </a:bodyPr>
          <a:lstStyle/>
          <a:p>
            <a:fld id="{657E7479-A17A-4BFD-B497-E7D9DEAE79DE}" type="slidenum">
              <a:rPr lang="en-US" smtClean="0"/>
              <a:t>17</a:t>
            </a:fld>
            <a:endParaRPr lang="en-US"/>
          </a:p>
        </p:txBody>
      </p:sp>
      <p:grpSp>
        <p:nvGrpSpPr>
          <p:cNvPr id="29" name="Group 28"/>
          <p:cNvGrpSpPr/>
          <p:nvPr/>
        </p:nvGrpSpPr>
        <p:grpSpPr>
          <a:xfrm>
            <a:off x="1780675" y="5237338"/>
            <a:ext cx="3268494" cy="1199557"/>
            <a:chOff x="1780675" y="5237338"/>
            <a:chExt cx="3268494" cy="1199557"/>
          </a:xfrm>
        </p:grpSpPr>
        <p:sp>
          <p:nvSpPr>
            <p:cNvPr id="28" name="Rounded Rectangular Callout 27"/>
            <p:cNvSpPr/>
            <p:nvPr/>
          </p:nvSpPr>
          <p:spPr>
            <a:xfrm>
              <a:off x="1780675" y="5237338"/>
              <a:ext cx="3268494" cy="1199557"/>
            </a:xfrm>
            <a:prstGeom prst="wedgeRoundRectCallout">
              <a:avLst>
                <a:gd name="adj1" fmla="val -11521"/>
                <a:gd name="adj2" fmla="val -210858"/>
                <a:gd name="adj3" fmla="val 16667"/>
              </a:avLst>
            </a:prstGeom>
          </p:spPr>
          <p:style>
            <a:lnRef idx="2">
              <a:schemeClr val="accent1"/>
            </a:lnRef>
            <a:fillRef idx="1">
              <a:schemeClr val="lt1"/>
            </a:fillRef>
            <a:effectRef idx="0">
              <a:schemeClr val="accent1"/>
            </a:effectRef>
            <a:fontRef idx="minor">
              <a:schemeClr val="dk1"/>
            </a:fontRef>
          </p:style>
          <p:txBody>
            <a:bodyPr wrap="square" rtlCol="0" anchor="ctr">
              <a:spAutoFit/>
            </a:bodyPr>
            <a:lstStyle/>
            <a:p>
              <a:pPr algn="ctr"/>
              <a:endParaRPr lang="en-US" dirty="0"/>
            </a:p>
          </p:txBody>
        </p:sp>
        <p:grpSp>
          <p:nvGrpSpPr>
            <p:cNvPr id="27" name="Group 26"/>
            <p:cNvGrpSpPr/>
            <p:nvPr/>
          </p:nvGrpSpPr>
          <p:grpSpPr>
            <a:xfrm>
              <a:off x="2024917" y="5237338"/>
              <a:ext cx="2780009" cy="1180176"/>
              <a:chOff x="8000286" y="2234613"/>
              <a:chExt cx="2574750" cy="1093039"/>
            </a:xfrm>
          </p:grpSpPr>
          <p:sp>
            <p:nvSpPr>
              <p:cNvPr id="8" name="Oval 7"/>
              <p:cNvSpPr/>
              <p:nvPr/>
            </p:nvSpPr>
            <p:spPr>
              <a:xfrm>
                <a:off x="8000286" y="2611130"/>
                <a:ext cx="156410" cy="156410"/>
              </a:xfrm>
              <a:prstGeom prst="ellipse">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9" name="Oval 8"/>
              <p:cNvSpPr/>
              <p:nvPr/>
            </p:nvSpPr>
            <p:spPr>
              <a:xfrm>
                <a:off x="8268991" y="2607120"/>
                <a:ext cx="156410" cy="156410"/>
              </a:xfrm>
              <a:prstGeom prst="ellipse">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0" name="Oval 9"/>
              <p:cNvSpPr/>
              <p:nvPr/>
            </p:nvSpPr>
            <p:spPr>
              <a:xfrm>
                <a:off x="8537695" y="2611130"/>
                <a:ext cx="156410" cy="156410"/>
              </a:xfrm>
              <a:prstGeom prst="ellipse">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1" name="Oval 10"/>
              <p:cNvSpPr/>
              <p:nvPr/>
            </p:nvSpPr>
            <p:spPr>
              <a:xfrm>
                <a:off x="8806400" y="2611129"/>
                <a:ext cx="156410" cy="156410"/>
              </a:xfrm>
              <a:prstGeom prst="ellipse">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2" name="Oval 11"/>
              <p:cNvSpPr/>
              <p:nvPr/>
            </p:nvSpPr>
            <p:spPr>
              <a:xfrm>
                <a:off x="9075104" y="2611129"/>
                <a:ext cx="156410" cy="156410"/>
              </a:xfrm>
              <a:prstGeom prst="ellipse">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3" name="Oval 12"/>
              <p:cNvSpPr/>
              <p:nvPr/>
            </p:nvSpPr>
            <p:spPr>
              <a:xfrm>
                <a:off x="9343808" y="2607119"/>
                <a:ext cx="156410" cy="156410"/>
              </a:xfrm>
              <a:prstGeom prst="ellipse">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4" name="Oval 13"/>
              <p:cNvSpPr/>
              <p:nvPr/>
            </p:nvSpPr>
            <p:spPr>
              <a:xfrm>
                <a:off x="9612513" y="2611129"/>
                <a:ext cx="156410" cy="156410"/>
              </a:xfrm>
              <a:prstGeom prst="ellipse">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5" name="Oval 14"/>
              <p:cNvSpPr/>
              <p:nvPr/>
            </p:nvSpPr>
            <p:spPr>
              <a:xfrm>
                <a:off x="9881217" y="2611129"/>
                <a:ext cx="156410" cy="156410"/>
              </a:xfrm>
              <a:prstGeom prst="ellipse">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6" name="Oval 15"/>
              <p:cNvSpPr/>
              <p:nvPr/>
            </p:nvSpPr>
            <p:spPr>
              <a:xfrm>
                <a:off x="10149921" y="2611129"/>
                <a:ext cx="156410" cy="156410"/>
              </a:xfrm>
              <a:prstGeom prst="ellipse">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7" name="Oval 16"/>
              <p:cNvSpPr/>
              <p:nvPr/>
            </p:nvSpPr>
            <p:spPr>
              <a:xfrm>
                <a:off x="10418626" y="2607118"/>
                <a:ext cx="156410" cy="156410"/>
              </a:xfrm>
              <a:prstGeom prst="ellipse">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8" name="Left Brace 17"/>
              <p:cNvSpPr/>
              <p:nvPr/>
            </p:nvSpPr>
            <p:spPr>
              <a:xfrm rot="16200000">
                <a:off x="8672048" y="2163247"/>
                <a:ext cx="156409" cy="1499932"/>
              </a:xfrm>
              <a:prstGeom prst="leftBrace">
                <a:avLst>
                  <a:gd name="adj1" fmla="val 81410"/>
                  <a:gd name="adj2" fmla="val 50000"/>
                </a:avLst>
              </a:prstGeom>
              <a:ln w="19050">
                <a:solidFill>
                  <a:schemeClr val="accent1">
                    <a:lumMod val="40000"/>
                    <a:lumOff val="60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a:p>
            </p:txBody>
          </p:sp>
          <mc:AlternateContent xmlns:mc="http://schemas.openxmlformats.org/markup-compatibility/2006" xmlns:a14="http://schemas.microsoft.com/office/drawing/2010/main">
            <mc:Choice Requires="a14">
              <p:sp>
                <p:nvSpPr>
                  <p:cNvPr id="19" name="TextBox 18"/>
                  <p:cNvSpPr txBox="1"/>
                  <p:nvPr/>
                </p:nvSpPr>
                <p:spPr>
                  <a:xfrm>
                    <a:off x="8631226" y="3014095"/>
                    <a:ext cx="421105" cy="31355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𝑊</m:t>
                              </m:r>
                            </m:e>
                            <m:sub>
                              <m:r>
                                <a:rPr lang="en-US" sz="1600" b="0" i="1" smtClean="0">
                                  <a:latin typeface="Cambria Math" panose="02040503050406030204" pitchFamily="18" charset="0"/>
                                </a:rPr>
                                <m:t>1</m:t>
                              </m:r>
                            </m:sub>
                          </m:sSub>
                        </m:oMath>
                      </m:oMathPara>
                    </a14:m>
                    <a:endParaRPr lang="en-US" sz="1600" dirty="0"/>
                  </a:p>
                </p:txBody>
              </p:sp>
            </mc:Choice>
            <mc:Fallback xmlns="">
              <p:sp>
                <p:nvSpPr>
                  <p:cNvPr id="19" name="TextBox 18"/>
                  <p:cNvSpPr txBox="1">
                    <a:spLocks noRot="1" noChangeAspect="1" noMove="1" noResize="1" noEditPoints="1" noAdjustHandles="1" noChangeArrowheads="1" noChangeShapeType="1" noTextEdit="1"/>
                  </p:cNvSpPr>
                  <p:nvPr/>
                </p:nvSpPr>
                <p:spPr>
                  <a:xfrm>
                    <a:off x="8631226" y="3014095"/>
                    <a:ext cx="421105" cy="313557"/>
                  </a:xfrm>
                  <a:prstGeom prst="rect">
                    <a:avLst/>
                  </a:prstGeom>
                  <a:blipFill>
                    <a:blip r:embed="rId8"/>
                    <a:stretch>
                      <a:fillRect/>
                    </a:stretch>
                  </a:blipFill>
                </p:spPr>
                <p:txBody>
                  <a:bodyPr/>
                  <a:lstStyle/>
                  <a:p>
                    <a:r>
                      <a:rPr lang="en-US">
                        <a:noFill/>
                      </a:rPr>
                      <a:t> </a:t>
                    </a:r>
                  </a:p>
                </p:txBody>
              </p:sp>
            </mc:Fallback>
          </mc:AlternateContent>
          <p:sp>
            <p:nvSpPr>
              <p:cNvPr id="20" name="Left Brace 19"/>
              <p:cNvSpPr/>
              <p:nvPr/>
            </p:nvSpPr>
            <p:spPr>
              <a:xfrm rot="16200000">
                <a:off x="9746865" y="2161071"/>
                <a:ext cx="156409" cy="1499932"/>
              </a:xfrm>
              <a:prstGeom prst="leftBrace">
                <a:avLst>
                  <a:gd name="adj1" fmla="val 81410"/>
                  <a:gd name="adj2" fmla="val 50000"/>
                </a:avLst>
              </a:prstGeom>
              <a:ln w="1905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a:p>
            </p:txBody>
          </p:sp>
          <mc:AlternateContent xmlns:mc="http://schemas.openxmlformats.org/markup-compatibility/2006" xmlns:a14="http://schemas.microsoft.com/office/drawing/2010/main">
            <mc:Choice Requires="a14">
              <p:sp>
                <p:nvSpPr>
                  <p:cNvPr id="21" name="TextBox 20"/>
                  <p:cNvSpPr txBox="1"/>
                  <p:nvPr/>
                </p:nvSpPr>
                <p:spPr>
                  <a:xfrm>
                    <a:off x="9690718" y="3014095"/>
                    <a:ext cx="421105" cy="31355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600" i="1" smtClean="0">
                                  <a:latin typeface="Cambria Math" panose="02040503050406030204" pitchFamily="18" charset="0"/>
                                </a:rPr>
                              </m:ctrlPr>
                            </m:sSubPr>
                            <m:e>
                              <m:r>
                                <a:rPr lang="en-US" sz="1600" b="0" i="1" smtClean="0">
                                  <a:latin typeface="Cambria Math" panose="02040503050406030204" pitchFamily="18" charset="0"/>
                                </a:rPr>
                                <m:t>𝑊</m:t>
                              </m:r>
                            </m:e>
                            <m:sub>
                              <m:r>
                                <a:rPr lang="en-US" sz="1600" b="0" i="1" smtClean="0">
                                  <a:latin typeface="Cambria Math" panose="02040503050406030204" pitchFamily="18" charset="0"/>
                                </a:rPr>
                                <m:t>2</m:t>
                              </m:r>
                            </m:sub>
                          </m:sSub>
                        </m:oMath>
                      </m:oMathPara>
                    </a14:m>
                    <a:endParaRPr lang="en-US" sz="1600" dirty="0">
                      <a:solidFill>
                        <a:schemeClr val="accent6">
                          <a:lumMod val="75000"/>
                        </a:schemeClr>
                      </a:solidFill>
                    </a:endParaRPr>
                  </a:p>
                </p:txBody>
              </p:sp>
            </mc:Choice>
            <mc:Fallback xmlns="">
              <p:sp>
                <p:nvSpPr>
                  <p:cNvPr id="21" name="TextBox 20"/>
                  <p:cNvSpPr txBox="1">
                    <a:spLocks noRot="1" noChangeAspect="1" noMove="1" noResize="1" noEditPoints="1" noAdjustHandles="1" noChangeArrowheads="1" noChangeShapeType="1" noTextEdit="1"/>
                  </p:cNvSpPr>
                  <p:nvPr/>
                </p:nvSpPr>
                <p:spPr>
                  <a:xfrm>
                    <a:off x="9690718" y="3014095"/>
                    <a:ext cx="421105" cy="313557"/>
                  </a:xfrm>
                  <a:prstGeom prst="rect">
                    <a:avLst/>
                  </a:prstGeom>
                  <a:blipFill>
                    <a:blip r:embed="rId9"/>
                    <a:stretch>
                      <a:fillRect/>
                    </a:stretch>
                  </a:blipFill>
                </p:spPr>
                <p:txBody>
                  <a:bodyPr/>
                  <a:lstStyle/>
                  <a:p>
                    <a:r>
                      <a:rPr lang="en-US">
                        <a:noFill/>
                      </a:rPr>
                      <a:t> </a:t>
                    </a:r>
                  </a:p>
                </p:txBody>
              </p:sp>
            </mc:Fallback>
          </mc:AlternateContent>
          <p:sp>
            <p:nvSpPr>
              <p:cNvPr id="22" name="Rounded Rectangle 21"/>
              <p:cNvSpPr/>
              <p:nvPr/>
            </p:nvSpPr>
            <p:spPr>
              <a:xfrm>
                <a:off x="8000286" y="2547571"/>
                <a:ext cx="962524" cy="287436"/>
              </a:xfrm>
              <a:prstGeom prst="roundRect">
                <a:avLst/>
              </a:prstGeom>
              <a:solidFill>
                <a:schemeClr val="accent4">
                  <a:lumMod val="60000"/>
                  <a:lumOff val="40000"/>
                  <a:alpha val="25098"/>
                </a:schemeClr>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3" name="Rounded Rectangle 22"/>
              <p:cNvSpPr/>
              <p:nvPr/>
            </p:nvSpPr>
            <p:spPr>
              <a:xfrm>
                <a:off x="9612512" y="2547571"/>
                <a:ext cx="962524" cy="287436"/>
              </a:xfrm>
              <a:prstGeom prst="roundRect">
                <a:avLst/>
              </a:prstGeom>
              <a:solidFill>
                <a:schemeClr val="accent6">
                  <a:lumMod val="60000"/>
                  <a:lumOff val="40000"/>
                  <a:alpha val="25098"/>
                </a:schemeClr>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mc:AlternateContent xmlns:mc="http://schemas.openxmlformats.org/markup-compatibility/2006" xmlns:a14="http://schemas.microsoft.com/office/drawing/2010/main">
            <mc:Choice Requires="a14">
              <p:sp>
                <p:nvSpPr>
                  <p:cNvPr id="24" name="TextBox 23"/>
                  <p:cNvSpPr txBox="1"/>
                  <p:nvPr/>
                </p:nvSpPr>
                <p:spPr>
                  <a:xfrm>
                    <a:off x="8268991" y="2238706"/>
                    <a:ext cx="493295" cy="31355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b="0" i="1">
                              <a:latin typeface="Cambria Math" panose="02040503050406030204" pitchFamily="18" charset="0"/>
                            </a:rPr>
                            <m:t>ℛ</m:t>
                          </m:r>
                        </m:oMath>
                      </m:oMathPara>
                    </a14:m>
                    <a:endParaRPr lang="en-US" sz="1600" dirty="0"/>
                  </a:p>
                </p:txBody>
              </p:sp>
            </mc:Choice>
            <mc:Fallback xmlns="">
              <p:sp>
                <p:nvSpPr>
                  <p:cNvPr id="24" name="TextBox 23"/>
                  <p:cNvSpPr txBox="1">
                    <a:spLocks noRot="1" noChangeAspect="1" noMove="1" noResize="1" noEditPoints="1" noAdjustHandles="1" noChangeArrowheads="1" noChangeShapeType="1" noTextEdit="1"/>
                  </p:cNvSpPr>
                  <p:nvPr/>
                </p:nvSpPr>
                <p:spPr>
                  <a:xfrm>
                    <a:off x="8268991" y="2238706"/>
                    <a:ext cx="493295" cy="313557"/>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9813036" y="2234613"/>
                    <a:ext cx="493295" cy="31355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b="0" i="1">
                              <a:latin typeface="Cambria Math" panose="02040503050406030204" pitchFamily="18" charset="0"/>
                            </a:rPr>
                            <m:t>𝒜</m:t>
                          </m:r>
                        </m:oMath>
                      </m:oMathPara>
                    </a14:m>
                    <a:endParaRPr lang="en-US" sz="1600" dirty="0"/>
                  </a:p>
                </p:txBody>
              </p:sp>
            </mc:Choice>
            <mc:Fallback xmlns="">
              <p:sp>
                <p:nvSpPr>
                  <p:cNvPr id="25" name="TextBox 24"/>
                  <p:cNvSpPr txBox="1">
                    <a:spLocks noRot="1" noChangeAspect="1" noMove="1" noResize="1" noEditPoints="1" noAdjustHandles="1" noChangeArrowheads="1" noChangeShapeType="1" noTextEdit="1"/>
                  </p:cNvSpPr>
                  <p:nvPr/>
                </p:nvSpPr>
                <p:spPr>
                  <a:xfrm>
                    <a:off x="9813036" y="2234613"/>
                    <a:ext cx="493295" cy="313557"/>
                  </a:xfrm>
                  <a:prstGeom prst="rect">
                    <a:avLst/>
                  </a:prstGeom>
                  <a:blipFill>
                    <a:blip r:embed="rId11"/>
                    <a:stretch>
                      <a:fillRect/>
                    </a:stretch>
                  </a:blipFill>
                </p:spPr>
                <p:txBody>
                  <a:bodyPr/>
                  <a:lstStyle/>
                  <a:p>
                    <a:r>
                      <a:rPr lang="en-US">
                        <a:noFill/>
                      </a:rPr>
                      <a:t> </a:t>
                    </a:r>
                  </a:p>
                </p:txBody>
              </p:sp>
            </mc:Fallback>
          </mc:AlternateContent>
        </p:grpSp>
      </p:grpSp>
    </p:spTree>
    <p:extLst>
      <p:ext uri="{BB962C8B-B14F-4D97-AF65-F5344CB8AC3E}">
        <p14:creationId xmlns:p14="http://schemas.microsoft.com/office/powerpoint/2010/main" val="30396078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2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3468257" y="3462293"/>
            <a:ext cx="4207791" cy="2962494"/>
          </a:xfrm>
          <a:prstGeom prst="rect">
            <a:avLst/>
          </a:prstGeom>
        </p:spPr>
      </p:pic>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r>
                  <a:rPr lang="en-US" dirty="0" smtClean="0"/>
                  <a:t>Proof </a:t>
                </a:r>
                <a:r>
                  <a:rPr lang="en-US" dirty="0"/>
                  <a:t>(</a:t>
                </a:r>
                <a:r>
                  <a:rPr lang="en-US" dirty="0" smtClean="0"/>
                  <a:t>iii): </a:t>
                </a:r>
                <a:r>
                  <a:rPr lang="en-US" dirty="0"/>
                  <a:t>Upper Bound to </a:t>
                </a:r>
                <a14:m>
                  <m:oMath xmlns:m="http://schemas.openxmlformats.org/officeDocument/2006/math">
                    <m:d>
                      <m:dPr>
                        <m:begChr m:val="‖"/>
                        <m:endChr m:val="‖"/>
                        <m:ctrlPr>
                          <a:rPr lang="en-US" i="1">
                            <a:latin typeface="Cambria Math" panose="02040503050406030204" pitchFamily="18" charset="0"/>
                          </a:rPr>
                        </m:ctrlPr>
                      </m:dPr>
                      <m:e>
                        <m:sSubSup>
                          <m:sSubSupPr>
                            <m:ctrlPr>
                              <a:rPr lang="en-US" i="1">
                                <a:latin typeface="Cambria Math" panose="02040503050406030204" pitchFamily="18" charset="0"/>
                              </a:rPr>
                            </m:ctrlPr>
                          </m:sSubSupPr>
                          <m:e>
                            <m:r>
                              <a:rPr lang="en-US" i="1">
                                <a:latin typeface="Cambria Math" panose="02040503050406030204" pitchFamily="18" charset="0"/>
                              </a:rPr>
                              <m:t>𝛽</m:t>
                            </m:r>
                          </m:e>
                          <m:sub>
                            <m:r>
                              <a:rPr lang="en-US" i="1">
                                <a:latin typeface="Cambria Math" panose="02040503050406030204" pitchFamily="18" charset="0"/>
                              </a:rPr>
                              <m:t>1</m:t>
                            </m:r>
                          </m:sub>
                          <m:sup>
                            <m:r>
                              <a:rPr lang="en-US" i="1">
                                <a:latin typeface="Cambria Math" panose="02040503050406030204" pitchFamily="18" charset="0"/>
                              </a:rPr>
                              <m:t>∗</m:t>
                            </m:r>
                          </m:sup>
                        </m:sSubSup>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𝛽</m:t>
                            </m:r>
                          </m:e>
                          <m:sub>
                            <m:r>
                              <a:rPr lang="en-US" i="1">
                                <a:latin typeface="Cambria Math" panose="02040503050406030204" pitchFamily="18" charset="0"/>
                              </a:rPr>
                              <m:t>2</m:t>
                            </m:r>
                          </m:sub>
                          <m:sup>
                            <m:r>
                              <a:rPr lang="en-US" i="1">
                                <a:latin typeface="Cambria Math" panose="02040503050406030204" pitchFamily="18" charset="0"/>
                              </a:rPr>
                              <m:t>∗</m:t>
                            </m:r>
                          </m:sup>
                        </m:sSubSup>
                      </m:e>
                    </m:d>
                  </m:oMath>
                </a14:m>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11"/>
                <a:stretch>
                  <a:fillRect l="-2516" b="-2212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14:m>
                  <m:oMath xmlns:m="http://schemas.openxmlformats.org/officeDocument/2006/math">
                    <m:sSubSup>
                      <m:sSubSupPr>
                        <m:ctrlPr>
                          <a:rPr lang="en-US" sz="2000" b="0" i="1" smtClean="0">
                            <a:latin typeface="Cambria Math" panose="02040503050406030204" pitchFamily="18" charset="0"/>
                          </a:rPr>
                        </m:ctrlPr>
                      </m:sSubSupPr>
                      <m:e>
                        <m:r>
                          <a:rPr lang="en-US" sz="2000" b="0" i="1" smtClean="0">
                            <a:latin typeface="Cambria Math" panose="02040503050406030204" pitchFamily="18" charset="0"/>
                          </a:rPr>
                          <m:t>𝛽</m:t>
                        </m:r>
                      </m:e>
                      <m:sub>
                        <m:r>
                          <a:rPr lang="en-US" sz="2000" b="0" i="1" smtClean="0">
                            <a:latin typeface="Cambria Math" panose="02040503050406030204" pitchFamily="18" charset="0"/>
                          </a:rPr>
                          <m:t>2</m:t>
                        </m:r>
                      </m:sub>
                      <m:sup>
                        <m:r>
                          <a:rPr lang="en-US" sz="2000" b="0" i="1" smtClean="0">
                            <a:latin typeface="Cambria Math" panose="02040503050406030204" pitchFamily="18" charset="0"/>
                          </a:rPr>
                          <m:t>∗</m:t>
                        </m:r>
                      </m:sup>
                    </m:sSubSup>
                  </m:oMath>
                </a14:m>
                <a:r>
                  <a:rPr lang="en-US" sz="2000" dirty="0" smtClean="0"/>
                  <a:t> is within a sphere </a:t>
                </a:r>
                <a14:m>
                  <m:oMath xmlns:m="http://schemas.openxmlformats.org/officeDocument/2006/math">
                    <m:r>
                      <m:rPr>
                        <m:sty m:val="p"/>
                      </m:rPr>
                      <a:rPr lang="en-US" sz="2000" b="0" i="0" smtClean="0">
                        <a:latin typeface="Cambria Math" panose="02040503050406030204" pitchFamily="18" charset="0"/>
                      </a:rPr>
                      <m:t>Ω</m:t>
                    </m:r>
                  </m:oMath>
                </a14:m>
                <a:r>
                  <a:rPr lang="en-US" sz="2000" dirty="0" smtClean="0"/>
                  <a:t> with center </a:t>
                </a:r>
                <a14:m>
                  <m:oMath xmlns:m="http://schemas.openxmlformats.org/officeDocument/2006/math">
                    <m:r>
                      <a:rPr lang="en-US" sz="2000" b="0" i="1" smtClean="0">
                        <a:solidFill>
                          <a:schemeClr val="accent2">
                            <a:lumMod val="75000"/>
                          </a:schemeClr>
                        </a:solidFill>
                        <a:latin typeface="Cambria Math" panose="02040503050406030204" pitchFamily="18" charset="0"/>
                      </a:rPr>
                      <m:t>𝑚</m:t>
                    </m:r>
                    <m:r>
                      <a:rPr lang="en-US" sz="2000" b="0" i="1" smtClean="0">
                        <a:solidFill>
                          <a:schemeClr val="accent2">
                            <a:lumMod val="75000"/>
                          </a:schemeClr>
                        </a:solidFill>
                        <a:latin typeface="Cambria Math" panose="02040503050406030204" pitchFamily="18" charset="0"/>
                      </a:rPr>
                      <m:t>=</m:t>
                    </m:r>
                    <m:sSubSup>
                      <m:sSubSupPr>
                        <m:ctrlPr>
                          <a:rPr lang="en-US" sz="2000" b="0" i="1" smtClean="0">
                            <a:solidFill>
                              <a:schemeClr val="accent2">
                                <a:lumMod val="75000"/>
                              </a:schemeClr>
                            </a:solidFill>
                            <a:latin typeface="Cambria Math" panose="02040503050406030204" pitchFamily="18" charset="0"/>
                          </a:rPr>
                        </m:ctrlPr>
                      </m:sSubSupPr>
                      <m:e>
                        <m:r>
                          <a:rPr lang="en-US" sz="2000" b="0" i="1" smtClean="0">
                            <a:solidFill>
                              <a:schemeClr val="accent2">
                                <a:lumMod val="75000"/>
                              </a:schemeClr>
                            </a:solidFill>
                            <a:latin typeface="Cambria Math" panose="02040503050406030204" pitchFamily="18" charset="0"/>
                          </a:rPr>
                          <m:t>𝛽</m:t>
                        </m:r>
                      </m:e>
                      <m:sub>
                        <m:r>
                          <a:rPr lang="en-US" sz="2000" b="0" i="1" smtClean="0">
                            <a:solidFill>
                              <a:schemeClr val="accent2">
                                <a:lumMod val="75000"/>
                              </a:schemeClr>
                            </a:solidFill>
                            <a:latin typeface="Cambria Math" panose="02040503050406030204" pitchFamily="18" charset="0"/>
                          </a:rPr>
                          <m:t>1</m:t>
                        </m:r>
                      </m:sub>
                      <m:sup>
                        <m:r>
                          <a:rPr lang="en-US" sz="2000" b="0" i="1" smtClean="0">
                            <a:solidFill>
                              <a:schemeClr val="accent2">
                                <a:lumMod val="75000"/>
                              </a:schemeClr>
                            </a:solidFill>
                            <a:latin typeface="Cambria Math" panose="02040503050406030204" pitchFamily="18" charset="0"/>
                          </a:rPr>
                          <m:t>∗</m:t>
                        </m:r>
                      </m:sup>
                    </m:sSubSup>
                    <m:r>
                      <a:rPr lang="en-US" sz="2000" b="0" i="1" smtClean="0">
                        <a:solidFill>
                          <a:schemeClr val="accent2">
                            <a:lumMod val="75000"/>
                          </a:schemeClr>
                        </a:solidFill>
                        <a:latin typeface="Cambria Math" panose="02040503050406030204" pitchFamily="18" charset="0"/>
                      </a:rPr>
                      <m:t>−</m:t>
                    </m:r>
                    <m:r>
                      <a:rPr lang="en-US" sz="2000" b="0" i="1" smtClean="0">
                        <a:solidFill>
                          <a:schemeClr val="accent2">
                            <a:lumMod val="75000"/>
                          </a:schemeClr>
                        </a:solidFill>
                        <a:latin typeface="Cambria Math" panose="02040503050406030204" pitchFamily="18" charset="0"/>
                      </a:rPr>
                      <m:t>𝑟</m:t>
                    </m:r>
                  </m:oMath>
                </a14:m>
                <a:r>
                  <a:rPr lang="en-US" sz="2000" dirty="0" smtClean="0">
                    <a:solidFill>
                      <a:schemeClr val="accent2">
                        <a:lumMod val="75000"/>
                      </a:schemeClr>
                    </a:solidFill>
                  </a:rPr>
                  <a:t> </a:t>
                </a:r>
                <a:r>
                  <a:rPr lang="en-US" sz="2000" dirty="0" smtClean="0"/>
                  <a:t>and radius vector </a:t>
                </a:r>
                <a14:m>
                  <m:oMath xmlns:m="http://schemas.openxmlformats.org/officeDocument/2006/math">
                    <m:r>
                      <a:rPr lang="en-US" sz="2000" b="0" i="1" smtClean="0">
                        <a:solidFill>
                          <a:schemeClr val="accent2">
                            <a:lumMod val="75000"/>
                          </a:schemeClr>
                        </a:solidFill>
                        <a:latin typeface="Cambria Math" panose="02040503050406030204" pitchFamily="18" charset="0"/>
                      </a:rPr>
                      <m:t>𝑟</m:t>
                    </m:r>
                  </m:oMath>
                </a14:m>
                <a:r>
                  <a:rPr lang="en-US" sz="2000" dirty="0" smtClean="0"/>
                  <a:t>. </a:t>
                </a:r>
              </a:p>
              <a:p>
                <a:r>
                  <a:rPr lang="en-US" sz="2000" dirty="0" smtClean="0"/>
                  <a:t>We also know that </a:t>
                </a:r>
                <a14:m>
                  <m:oMath xmlns:m="http://schemas.openxmlformats.org/officeDocument/2006/math">
                    <m:sSubSup>
                      <m:sSubSupPr>
                        <m:ctrlPr>
                          <a:rPr lang="en-US" sz="2000" b="0" i="1" smtClean="0">
                            <a:latin typeface="Cambria Math" panose="02040503050406030204" pitchFamily="18" charset="0"/>
                          </a:rPr>
                        </m:ctrlPr>
                      </m:sSubSupPr>
                      <m:e>
                        <m:r>
                          <a:rPr lang="en-US" sz="2000" b="0" i="1" smtClean="0">
                            <a:latin typeface="Cambria Math" panose="02040503050406030204" pitchFamily="18" charset="0"/>
                          </a:rPr>
                          <m:t>𝛽</m:t>
                        </m:r>
                      </m:e>
                      <m:sub>
                        <m:r>
                          <a:rPr lang="en-US" sz="2000" b="0" i="1" smtClean="0">
                            <a:latin typeface="Cambria Math" panose="02040503050406030204" pitchFamily="18" charset="0"/>
                          </a:rPr>
                          <m:t>1</m:t>
                        </m:r>
                      </m:sub>
                      <m:sup>
                        <m:r>
                          <a:rPr lang="en-US" sz="2000" b="0" i="1" smtClean="0">
                            <a:latin typeface="Cambria Math" panose="02040503050406030204" pitchFamily="18" charset="0"/>
                          </a:rPr>
                          <m:t>∗</m:t>
                        </m:r>
                      </m:sup>
                    </m:sSubSup>
                  </m:oMath>
                </a14:m>
                <a:r>
                  <a:rPr lang="en-US" sz="2000" dirty="0" smtClean="0"/>
                  <a:t> is on the surface of the sphere </a:t>
                </a:r>
                <a14:m>
                  <m:oMath xmlns:m="http://schemas.openxmlformats.org/officeDocument/2006/math">
                    <m:r>
                      <m:rPr>
                        <m:sty m:val="p"/>
                      </m:rPr>
                      <a:rPr lang="en-US" sz="2000" b="0" i="0" smtClean="0">
                        <a:latin typeface="Cambria Math" panose="02040503050406030204" pitchFamily="18" charset="0"/>
                      </a:rPr>
                      <m:t>Ω</m:t>
                    </m:r>
                  </m:oMath>
                </a14:m>
                <a:r>
                  <a:rPr lang="en-US" sz="2000" dirty="0" smtClean="0"/>
                  <a:t>.</a:t>
                </a:r>
              </a:p>
              <a:p>
                <a:r>
                  <a:rPr lang="en-US" sz="2000" dirty="0"/>
                  <a:t>This implies that the maximum distance between </a:t>
                </a:r>
                <a14:m>
                  <m:oMath xmlns:m="http://schemas.openxmlformats.org/officeDocument/2006/math">
                    <m:sSubSup>
                      <m:sSubSupPr>
                        <m:ctrlPr>
                          <a:rPr lang="en-US" sz="2000" i="1">
                            <a:latin typeface="Cambria Math" panose="02040503050406030204" pitchFamily="18" charset="0"/>
                          </a:rPr>
                        </m:ctrlPr>
                      </m:sSubSupPr>
                      <m:e>
                        <m:r>
                          <a:rPr lang="en-US" sz="2000" i="1">
                            <a:latin typeface="Cambria Math" panose="02040503050406030204" pitchFamily="18" charset="0"/>
                          </a:rPr>
                          <m:t>𝛽</m:t>
                        </m:r>
                      </m:e>
                      <m:sub>
                        <m:r>
                          <a:rPr lang="en-US" sz="2000" i="1">
                            <a:latin typeface="Cambria Math" panose="02040503050406030204" pitchFamily="18" charset="0"/>
                          </a:rPr>
                          <m:t>1</m:t>
                        </m:r>
                      </m:sub>
                      <m:sup>
                        <m:r>
                          <a:rPr lang="en-US" sz="2000" i="1">
                            <a:latin typeface="Cambria Math" panose="02040503050406030204" pitchFamily="18" charset="0"/>
                          </a:rPr>
                          <m:t>∗</m:t>
                        </m:r>
                      </m:sup>
                    </m:sSubSup>
                  </m:oMath>
                </a14:m>
                <a:r>
                  <a:rPr lang="en-US" sz="2000" dirty="0" smtClean="0"/>
                  <a:t> and </a:t>
                </a:r>
                <a14:m>
                  <m:oMath xmlns:m="http://schemas.openxmlformats.org/officeDocument/2006/math">
                    <m:sSubSup>
                      <m:sSubSupPr>
                        <m:ctrlPr>
                          <a:rPr lang="en-US" sz="2000" i="1">
                            <a:latin typeface="Cambria Math" panose="02040503050406030204" pitchFamily="18" charset="0"/>
                          </a:rPr>
                        </m:ctrlPr>
                      </m:sSubSupPr>
                      <m:e>
                        <m:r>
                          <a:rPr lang="en-US" sz="2000" i="1">
                            <a:latin typeface="Cambria Math" panose="02040503050406030204" pitchFamily="18" charset="0"/>
                          </a:rPr>
                          <m:t>𝛽</m:t>
                        </m:r>
                      </m:e>
                      <m:sub>
                        <m:r>
                          <a:rPr lang="en-US" sz="2000" b="0" i="1" smtClean="0">
                            <a:latin typeface="Cambria Math" panose="02040503050406030204" pitchFamily="18" charset="0"/>
                          </a:rPr>
                          <m:t>2</m:t>
                        </m:r>
                      </m:sub>
                      <m:sup>
                        <m:r>
                          <a:rPr lang="en-US" sz="2000" i="1">
                            <a:latin typeface="Cambria Math" panose="02040503050406030204" pitchFamily="18" charset="0"/>
                          </a:rPr>
                          <m:t>∗</m:t>
                        </m:r>
                      </m:sup>
                    </m:sSubSup>
                  </m:oMath>
                </a14:m>
                <a:r>
                  <a:rPr lang="en-US" sz="2000" dirty="0" smtClean="0"/>
                  <a:t> </a:t>
                </a:r>
                <a:r>
                  <a:rPr lang="en-US" sz="2000" dirty="0"/>
                  <a:t>is </a:t>
                </a:r>
                <a14:m>
                  <m:oMath xmlns:m="http://schemas.openxmlformats.org/officeDocument/2006/math">
                    <m:r>
                      <a:rPr lang="en-US" sz="2000" i="1">
                        <a:latin typeface="Cambria Math" panose="02040503050406030204" pitchFamily="18" charset="0"/>
                      </a:rPr>
                      <m:t>2</m:t>
                    </m:r>
                    <m:d>
                      <m:dPr>
                        <m:begChr m:val="‖"/>
                        <m:endChr m:val="‖"/>
                        <m:ctrlPr>
                          <a:rPr lang="en-US" sz="2000" i="1">
                            <a:latin typeface="Cambria Math" panose="02040503050406030204" pitchFamily="18" charset="0"/>
                          </a:rPr>
                        </m:ctrlPr>
                      </m:dPr>
                      <m:e>
                        <m:r>
                          <a:rPr lang="en-US" sz="2000" i="1">
                            <a:latin typeface="Cambria Math" panose="02040503050406030204" pitchFamily="18" charset="0"/>
                          </a:rPr>
                          <m:t>𝑟</m:t>
                        </m:r>
                      </m:e>
                    </m:d>
                  </m:oMath>
                </a14:m>
                <a:r>
                  <a:rPr lang="en-US" sz="2000" dirty="0" smtClean="0"/>
                  <a:t>.</a:t>
                </a:r>
                <a:endParaRPr lang="en-US" sz="2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12"/>
                <a:stretch>
                  <a:fillRect l="-284" t="-1120"/>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normAutofit/>
          </a:bodyPr>
          <a:lstStyle/>
          <a:p>
            <a:fld id="{657E7479-A17A-4BFD-B497-E7D9DEAE79DE}" type="slidenum">
              <a:rPr lang="en-US" smtClean="0"/>
              <a:t>18</a:t>
            </a:fld>
            <a:endParaRPr lang="en-US"/>
          </a:p>
        </p:txBody>
      </p:sp>
      <mc:AlternateContent xmlns:mc="http://schemas.openxmlformats.org/markup-compatibility/2006" xmlns:a14="http://schemas.microsoft.com/office/drawing/2010/main">
        <mc:Choice Requires="a14">
          <p:sp>
            <p:nvSpPr>
              <p:cNvPr id="7" name="TextBox 6"/>
              <p:cNvSpPr txBox="1"/>
              <p:nvPr/>
            </p:nvSpPr>
            <p:spPr>
              <a:xfrm>
                <a:off x="4838502" y="4039979"/>
                <a:ext cx="637674"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rPr>
                        <m:t>𝑟</m:t>
                      </m:r>
                    </m:oMath>
                  </m:oMathPara>
                </a14:m>
                <a:endParaRPr lang="en-US" sz="2400" dirty="0"/>
              </a:p>
            </p:txBody>
          </p:sp>
        </mc:Choice>
        <mc:Fallback xmlns="">
          <p:sp>
            <p:nvSpPr>
              <p:cNvPr id="7" name="TextBox 6"/>
              <p:cNvSpPr txBox="1">
                <a:spLocks noRot="1" noChangeAspect="1" noMove="1" noResize="1" noEditPoints="1" noAdjustHandles="1" noChangeArrowheads="1" noChangeShapeType="1" noTextEdit="1"/>
              </p:cNvSpPr>
              <p:nvPr/>
            </p:nvSpPr>
            <p:spPr>
              <a:xfrm>
                <a:off x="4838502" y="4039979"/>
                <a:ext cx="637674" cy="400110"/>
              </a:xfrm>
              <a:prstGeom prst="rect">
                <a:avLst/>
              </a:prstGeom>
              <a:blipFill>
                <a:blip r:embed="rId1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9986680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r>
                  <a:rPr lang="en-US" dirty="0" smtClean="0"/>
                  <a:t>Bound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𝛽</m:t>
                        </m:r>
                      </m:e>
                      <m:sub>
                        <m:r>
                          <a:rPr lang="en-US" i="1">
                            <a:latin typeface="Cambria Math" panose="02040503050406030204" pitchFamily="18" charset="0"/>
                          </a:rPr>
                          <m:t>2</m:t>
                        </m:r>
                      </m:sub>
                      <m:sup>
                        <m:r>
                          <a:rPr lang="en-US" i="1">
                            <a:latin typeface="Cambria Math" panose="02040503050406030204" pitchFamily="18" charset="0"/>
                          </a:rPr>
                          <m:t>∗</m:t>
                        </m:r>
                      </m:sup>
                    </m:sSubSup>
                  </m:oMath>
                </a14:m>
                <a:r>
                  <a:rPr lang="en-US" dirty="0" smtClean="0"/>
                  <a:t> Prediction for New </a:t>
                </a:r>
                <a:r>
                  <a:rPr lang="en-US" dirty="0"/>
                  <a:t>S</a:t>
                </a:r>
                <a:r>
                  <a:rPr lang="en-US" dirty="0" smtClean="0"/>
                  <a:t>ample</a:t>
                </a:r>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3"/>
                <a:stretch>
                  <a:fillRect l="-2516" r="-503" b="-2212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261871" y="1828800"/>
                <a:ext cx="8796529" cy="4351337"/>
              </a:xfrm>
            </p:spPr>
            <p:txBody>
              <a:bodyPr>
                <a:normAutofit/>
              </a:bodyPr>
              <a:lstStyle/>
              <a:p>
                <a:pPr marL="0" indent="0">
                  <a:buNone/>
                </a:pPr>
                <a:r>
                  <a:rPr lang="en-US" sz="2000" dirty="0" smtClean="0">
                    <a:latin typeface="Cambria Math" panose="02040503050406030204" pitchFamily="18" charset="0"/>
                  </a:rPr>
                  <a:t>Maximization/Minimization of the inner product </a:t>
                </a:r>
                <a14:m>
                  <m:oMath xmlns:m="http://schemas.openxmlformats.org/officeDocument/2006/math">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𝑥</m:t>
                        </m:r>
                      </m:e>
                      <m:sup>
                        <m:r>
                          <a:rPr lang="en-US" sz="2000" b="0" i="1" smtClean="0">
                            <a:latin typeface="Cambria Math" panose="02040503050406030204" pitchFamily="18" charset="0"/>
                          </a:rPr>
                          <m:t>𝑇</m:t>
                        </m:r>
                      </m:sup>
                    </m:sSup>
                    <m:r>
                      <a:rPr lang="en-US" sz="2000" b="0" i="1" smtClean="0">
                        <a:latin typeface="Cambria Math" panose="02040503050406030204" pitchFamily="18" charset="0"/>
                      </a:rPr>
                      <m:t>𝛽</m:t>
                    </m:r>
                  </m:oMath>
                </a14:m>
                <a:r>
                  <a:rPr lang="en-US" sz="2000" dirty="0" smtClean="0">
                    <a:latin typeface="Cambria Math" panose="02040503050406030204" pitchFamily="18" charset="0"/>
                  </a:rPr>
                  <a:t>, </a:t>
                </a:r>
                <a14:m>
                  <m:oMath xmlns:m="http://schemas.openxmlformats.org/officeDocument/2006/math">
                    <m:r>
                      <a:rPr lang="en-US" sz="2000" b="0" i="1" smtClean="0">
                        <a:latin typeface="Cambria Math" panose="02040503050406030204" pitchFamily="18" charset="0"/>
                      </a:rPr>
                      <m:t>𝛽</m:t>
                    </m:r>
                    <m:r>
                      <a:rPr lang="en-US" sz="2000" b="0" i="1" smtClean="0">
                        <a:latin typeface="Cambria Math" panose="02040503050406030204" pitchFamily="18" charset="0"/>
                      </a:rPr>
                      <m:t>∈</m:t>
                    </m:r>
                    <m:r>
                      <m:rPr>
                        <m:sty m:val="p"/>
                      </m:rPr>
                      <a:rPr lang="en-US" sz="2000" b="0" i="0" smtClean="0">
                        <a:latin typeface="Cambria Math" panose="02040503050406030204" pitchFamily="18" charset="0"/>
                      </a:rPr>
                      <m:t>Ω</m:t>
                    </m:r>
                  </m:oMath>
                </a14:m>
                <a:r>
                  <a:rPr lang="en-US" sz="2000" dirty="0" smtClean="0">
                    <a:latin typeface="Cambria Math" panose="02040503050406030204" pitchFamily="18" charset="0"/>
                  </a:rPr>
                  <a:t>, is equivalent </a:t>
                </a:r>
                <a:r>
                  <a:rPr lang="en-US" sz="2000" dirty="0">
                    <a:latin typeface="Cambria Math" panose="02040503050406030204" pitchFamily="18" charset="0"/>
                  </a:rPr>
                  <a:t>to </a:t>
                </a:r>
                <a:r>
                  <a:rPr lang="en-US" sz="2000" dirty="0" smtClean="0">
                    <a:latin typeface="Cambria Math" panose="02040503050406030204" pitchFamily="18" charset="0"/>
                  </a:rPr>
                  <a:t>maximization/minimization of the scalar projection of </a:t>
                </a:r>
                <a14:m>
                  <m:oMath xmlns:m="http://schemas.openxmlformats.org/officeDocument/2006/math">
                    <m:r>
                      <a:rPr lang="en-US" sz="2000" b="0" i="1" smtClean="0">
                        <a:latin typeface="Cambria Math" panose="02040503050406030204" pitchFamily="18" charset="0"/>
                      </a:rPr>
                      <m:t>𝛽</m:t>
                    </m:r>
                  </m:oMath>
                </a14:m>
                <a:r>
                  <a:rPr lang="en-US" sz="2000" dirty="0" smtClean="0">
                    <a:latin typeface="Cambria Math" panose="02040503050406030204" pitchFamily="18" charset="0"/>
                  </a:rPr>
                  <a:t> onto </a:t>
                </a:r>
                <a14:m>
                  <m:oMath xmlns:m="http://schemas.openxmlformats.org/officeDocument/2006/math">
                    <m:r>
                      <a:rPr lang="en-US" sz="2000" b="0" i="1" smtClean="0">
                        <a:latin typeface="Cambria Math" panose="02040503050406030204" pitchFamily="18" charset="0"/>
                      </a:rPr>
                      <m:t>𝑥</m:t>
                    </m:r>
                  </m:oMath>
                </a14:m>
                <a:r>
                  <a:rPr lang="en-US" sz="2000" i="1" dirty="0" smtClean="0">
                    <a:latin typeface="Cambria Math" panose="02040503050406030204" pitchFamily="18" charset="0"/>
                  </a:rPr>
                  <a:t>.</a:t>
                </a:r>
                <a:endParaRPr lang="en-US" sz="2000" dirty="0" smtClean="0">
                  <a:latin typeface="Cambria Math" panose="020405030504060302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261871" y="1828800"/>
                <a:ext cx="8796529" cy="4351337"/>
              </a:xfrm>
              <a:blipFill>
                <a:blip r:embed="rId4"/>
                <a:stretch>
                  <a:fillRect l="-693" t="-1120"/>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normAutofit/>
          </a:bodyPr>
          <a:lstStyle/>
          <a:p>
            <a:fld id="{657E7479-A17A-4BFD-B497-E7D9DEAE79DE}" type="slidenum">
              <a:rPr lang="en-US" smtClean="0"/>
              <a:t>19</a:t>
            </a:fld>
            <a:endParaRPr lang="en-US"/>
          </a:p>
        </p:txBody>
      </p:sp>
      <p:pic>
        <p:nvPicPr>
          <p:cNvPr id="6" name="Picture 5"/>
          <p:cNvPicPr>
            <a:picLocks noChangeAspect="1"/>
          </p:cNvPicPr>
          <p:nvPr/>
        </p:nvPicPr>
        <p:blipFill rotWithShape="1">
          <a:blip r:embed="rId5">
            <a:clrChange>
              <a:clrFrom>
                <a:srgbClr val="FFFFFF"/>
              </a:clrFrom>
              <a:clrTo>
                <a:srgbClr val="FFFFFF">
                  <a:alpha val="0"/>
                </a:srgbClr>
              </a:clrTo>
            </a:clrChange>
          </a:blip>
          <a:srcRect l="1377" t="1277" r="476" b="1064"/>
          <a:stretch/>
        </p:blipFill>
        <p:spPr>
          <a:xfrm>
            <a:off x="3523860" y="3391322"/>
            <a:ext cx="4475495" cy="3200657"/>
          </a:xfrm>
          <a:prstGeom prst="rect">
            <a:avLst/>
          </a:prstGeom>
        </p:spPr>
      </p:pic>
      <mc:AlternateContent xmlns:mc="http://schemas.openxmlformats.org/markup-compatibility/2006" xmlns:a14="http://schemas.microsoft.com/office/drawing/2010/main">
        <mc:Choice Requires="a14">
          <p:sp>
            <p:nvSpPr>
              <p:cNvPr id="5" name="TextBox 4"/>
              <p:cNvSpPr txBox="1"/>
              <p:nvPr/>
            </p:nvSpPr>
            <p:spPr>
              <a:xfrm>
                <a:off x="2211160" y="2467992"/>
                <a:ext cx="6897950" cy="923330"/>
              </a:xfrm>
              <a:prstGeom prst="rect">
                <a:avLst/>
              </a:prstGeom>
              <a:noFill/>
            </p:spPr>
            <p:txBody>
              <a:bodyPr wrap="square" rtlCol="0">
                <a:spAutoFit/>
              </a:bodyPr>
              <a:lstStyle/>
              <a:p>
                <a:pPr>
                  <a:lnSpc>
                    <a:spcPct val="150000"/>
                  </a:lnSpc>
                </a:pPr>
                <a14:m>
                  <m:oMathPara xmlns:m="http://schemas.openxmlformats.org/officeDocument/2006/math">
                    <m:oMathParaPr>
                      <m:jc m:val="centerGroup"/>
                    </m:oMathParaPr>
                    <m:oMath xmlns:m="http://schemas.openxmlformats.org/officeDocument/2006/math">
                      <m:r>
                        <a:rPr lang="en-US" i="1" smtClean="0">
                          <a:solidFill>
                            <a:schemeClr val="accent1">
                              <a:lumMod val="50000"/>
                            </a:schemeClr>
                          </a:solidFill>
                          <a:latin typeface="Cambria Math" panose="02040503050406030204" pitchFamily="18" charset="0"/>
                        </a:rPr>
                        <m:t>𝑈</m:t>
                      </m:r>
                      <m:d>
                        <m:dPr>
                          <m:ctrlPr>
                            <a:rPr lang="en-US" i="1">
                              <a:solidFill>
                                <a:schemeClr val="accent1">
                                  <a:lumMod val="50000"/>
                                </a:schemeClr>
                              </a:solidFill>
                              <a:latin typeface="Cambria Math" panose="02040503050406030204" pitchFamily="18" charset="0"/>
                            </a:rPr>
                          </m:ctrlPr>
                        </m:dPr>
                        <m:e>
                          <m:sSup>
                            <m:sSupPr>
                              <m:ctrlPr>
                                <a:rPr lang="en-US" i="1">
                                  <a:solidFill>
                                    <a:schemeClr val="accent1">
                                      <a:lumMod val="50000"/>
                                    </a:schemeClr>
                                  </a:solidFill>
                                  <a:latin typeface="Cambria Math" panose="02040503050406030204" pitchFamily="18" charset="0"/>
                                </a:rPr>
                              </m:ctrlPr>
                            </m:sSupPr>
                            <m:e>
                              <m:r>
                                <a:rPr lang="en-US" i="1">
                                  <a:solidFill>
                                    <a:schemeClr val="accent1">
                                      <a:lumMod val="50000"/>
                                    </a:schemeClr>
                                  </a:solidFill>
                                  <a:latin typeface="Cambria Math" panose="02040503050406030204" pitchFamily="18" charset="0"/>
                                </a:rPr>
                                <m:t>𝑥</m:t>
                              </m:r>
                            </m:e>
                            <m:sup>
                              <m:r>
                                <a:rPr lang="en-US" i="1">
                                  <a:solidFill>
                                    <a:schemeClr val="accent1">
                                      <a:lumMod val="50000"/>
                                    </a:schemeClr>
                                  </a:solidFill>
                                  <a:latin typeface="Cambria Math" panose="02040503050406030204" pitchFamily="18" charset="0"/>
                                </a:rPr>
                                <m:t>𝑇</m:t>
                              </m:r>
                            </m:sup>
                          </m:sSup>
                          <m:sSubSup>
                            <m:sSubSupPr>
                              <m:ctrlPr>
                                <a:rPr lang="en-US" i="1">
                                  <a:solidFill>
                                    <a:schemeClr val="accent1">
                                      <a:lumMod val="50000"/>
                                    </a:schemeClr>
                                  </a:solidFill>
                                  <a:latin typeface="Cambria Math" panose="02040503050406030204" pitchFamily="18" charset="0"/>
                                </a:rPr>
                              </m:ctrlPr>
                            </m:sSubSupPr>
                            <m:e>
                              <m:r>
                                <a:rPr lang="en-US" i="1">
                                  <a:solidFill>
                                    <a:schemeClr val="accent1">
                                      <a:lumMod val="50000"/>
                                    </a:schemeClr>
                                  </a:solidFill>
                                  <a:latin typeface="Cambria Math" panose="02040503050406030204" pitchFamily="18" charset="0"/>
                                </a:rPr>
                                <m:t>𝛽</m:t>
                              </m:r>
                            </m:e>
                            <m:sub>
                              <m:r>
                                <a:rPr lang="en-US" i="1">
                                  <a:solidFill>
                                    <a:schemeClr val="accent1">
                                      <a:lumMod val="50000"/>
                                    </a:schemeClr>
                                  </a:solidFill>
                                  <a:latin typeface="Cambria Math" panose="02040503050406030204" pitchFamily="18" charset="0"/>
                                </a:rPr>
                                <m:t>2</m:t>
                              </m:r>
                            </m:sub>
                            <m:sup>
                              <m:r>
                                <a:rPr lang="en-US" i="1">
                                  <a:solidFill>
                                    <a:schemeClr val="accent1">
                                      <a:lumMod val="50000"/>
                                    </a:schemeClr>
                                  </a:solidFill>
                                  <a:latin typeface="Cambria Math" panose="02040503050406030204" pitchFamily="18" charset="0"/>
                                </a:rPr>
                                <m:t>∗</m:t>
                              </m:r>
                            </m:sup>
                          </m:sSubSup>
                        </m:e>
                      </m:d>
                      <m:r>
                        <a:rPr lang="en-US" i="1">
                          <a:solidFill>
                            <a:schemeClr val="accent1">
                              <a:lumMod val="50000"/>
                            </a:schemeClr>
                          </a:solidFill>
                          <a:latin typeface="Cambria Math" panose="02040503050406030204" pitchFamily="18" charset="0"/>
                        </a:rPr>
                        <m:t>=</m:t>
                      </m:r>
                      <m:sSup>
                        <m:sSupPr>
                          <m:ctrlPr>
                            <a:rPr lang="en-US" i="1">
                              <a:solidFill>
                                <a:schemeClr val="accent1">
                                  <a:lumMod val="50000"/>
                                </a:schemeClr>
                              </a:solidFill>
                              <a:latin typeface="Cambria Math" panose="02040503050406030204" pitchFamily="18" charset="0"/>
                            </a:rPr>
                          </m:ctrlPr>
                        </m:sSupPr>
                        <m:e>
                          <m:r>
                            <a:rPr lang="en-US" i="1">
                              <a:solidFill>
                                <a:schemeClr val="accent1">
                                  <a:lumMod val="50000"/>
                                </a:schemeClr>
                              </a:solidFill>
                              <a:latin typeface="Cambria Math" panose="02040503050406030204" pitchFamily="18" charset="0"/>
                            </a:rPr>
                            <m:t>𝑥</m:t>
                          </m:r>
                        </m:e>
                        <m:sup>
                          <m:r>
                            <a:rPr lang="en-US" i="1">
                              <a:solidFill>
                                <a:schemeClr val="accent1">
                                  <a:lumMod val="50000"/>
                                </a:schemeClr>
                              </a:solidFill>
                              <a:latin typeface="Cambria Math" panose="02040503050406030204" pitchFamily="18" charset="0"/>
                            </a:rPr>
                            <m:t>𝑇</m:t>
                          </m:r>
                        </m:sup>
                      </m:sSup>
                      <m:sSub>
                        <m:sSubPr>
                          <m:ctrlPr>
                            <a:rPr lang="en-US" i="1">
                              <a:solidFill>
                                <a:schemeClr val="accent1">
                                  <a:lumMod val="50000"/>
                                </a:schemeClr>
                              </a:solidFill>
                              <a:latin typeface="Cambria Math" panose="02040503050406030204" pitchFamily="18" charset="0"/>
                            </a:rPr>
                          </m:ctrlPr>
                        </m:sSubPr>
                        <m:e>
                          <m:r>
                            <a:rPr lang="en-US" i="1">
                              <a:solidFill>
                                <a:schemeClr val="accent1">
                                  <a:lumMod val="50000"/>
                                </a:schemeClr>
                              </a:solidFill>
                              <a:latin typeface="Cambria Math" panose="02040503050406030204" pitchFamily="18" charset="0"/>
                            </a:rPr>
                            <m:t>𝑣</m:t>
                          </m:r>
                        </m:e>
                        <m:sub>
                          <m:r>
                            <a:rPr lang="en-US" i="1">
                              <a:solidFill>
                                <a:schemeClr val="accent1">
                                  <a:lumMod val="50000"/>
                                </a:schemeClr>
                              </a:solidFill>
                              <a:latin typeface="Cambria Math" panose="02040503050406030204" pitchFamily="18" charset="0"/>
                            </a:rPr>
                            <m:t>1</m:t>
                          </m:r>
                        </m:sub>
                      </m:sSub>
                      <m:r>
                        <a:rPr lang="en-US" i="1">
                          <a:solidFill>
                            <a:schemeClr val="accent1">
                              <a:lumMod val="50000"/>
                            </a:schemeClr>
                          </a:solidFill>
                          <a:latin typeface="Cambria Math" panose="02040503050406030204" pitchFamily="18" charset="0"/>
                        </a:rPr>
                        <m:t>=</m:t>
                      </m:r>
                      <m:sSup>
                        <m:sSupPr>
                          <m:ctrlPr>
                            <a:rPr lang="en-US" i="1">
                              <a:solidFill>
                                <a:schemeClr val="accent1">
                                  <a:lumMod val="50000"/>
                                </a:schemeClr>
                              </a:solidFill>
                              <a:latin typeface="Cambria Math" panose="02040503050406030204" pitchFamily="18" charset="0"/>
                            </a:rPr>
                          </m:ctrlPr>
                        </m:sSupPr>
                        <m:e>
                          <m:r>
                            <a:rPr lang="en-US" i="1">
                              <a:solidFill>
                                <a:schemeClr val="accent1">
                                  <a:lumMod val="50000"/>
                                </a:schemeClr>
                              </a:solidFill>
                              <a:latin typeface="Cambria Math" panose="02040503050406030204" pitchFamily="18" charset="0"/>
                            </a:rPr>
                            <m:t>𝑥</m:t>
                          </m:r>
                        </m:e>
                        <m:sup>
                          <m:r>
                            <a:rPr lang="en-US" i="1">
                              <a:solidFill>
                                <a:schemeClr val="accent1">
                                  <a:lumMod val="50000"/>
                                </a:schemeClr>
                              </a:solidFill>
                              <a:latin typeface="Cambria Math" panose="02040503050406030204" pitchFamily="18" charset="0"/>
                            </a:rPr>
                            <m:t>𝑇</m:t>
                          </m:r>
                        </m:sup>
                      </m:sSup>
                      <m:r>
                        <a:rPr lang="en-US" i="1">
                          <a:solidFill>
                            <a:schemeClr val="accent1">
                              <a:lumMod val="50000"/>
                            </a:schemeClr>
                          </a:solidFill>
                          <a:latin typeface="Cambria Math" panose="02040503050406030204" pitchFamily="18" charset="0"/>
                        </a:rPr>
                        <m:t>𝑚</m:t>
                      </m:r>
                      <m:r>
                        <a:rPr lang="en-US" i="1">
                          <a:solidFill>
                            <a:schemeClr val="accent1">
                              <a:lumMod val="50000"/>
                            </a:schemeClr>
                          </a:solidFill>
                          <a:latin typeface="Cambria Math" panose="02040503050406030204" pitchFamily="18" charset="0"/>
                        </a:rPr>
                        <m:t>+</m:t>
                      </m:r>
                      <m:d>
                        <m:dPr>
                          <m:begChr m:val="‖"/>
                          <m:endChr m:val="‖"/>
                          <m:ctrlPr>
                            <a:rPr lang="en-US" i="1">
                              <a:solidFill>
                                <a:schemeClr val="accent1">
                                  <a:lumMod val="50000"/>
                                </a:schemeClr>
                              </a:solidFill>
                              <a:latin typeface="Cambria Math" panose="02040503050406030204" pitchFamily="18" charset="0"/>
                            </a:rPr>
                          </m:ctrlPr>
                        </m:dPr>
                        <m:e>
                          <m:r>
                            <a:rPr lang="en-US" i="1">
                              <a:solidFill>
                                <a:schemeClr val="accent1">
                                  <a:lumMod val="50000"/>
                                </a:schemeClr>
                              </a:solidFill>
                              <a:latin typeface="Cambria Math" panose="02040503050406030204" pitchFamily="18" charset="0"/>
                            </a:rPr>
                            <m:t>𝑥</m:t>
                          </m:r>
                        </m:e>
                      </m:d>
                      <m:d>
                        <m:dPr>
                          <m:begChr m:val="‖"/>
                          <m:endChr m:val="‖"/>
                          <m:ctrlPr>
                            <a:rPr lang="en-US" i="1">
                              <a:solidFill>
                                <a:schemeClr val="accent1">
                                  <a:lumMod val="50000"/>
                                </a:schemeClr>
                              </a:solidFill>
                              <a:latin typeface="Cambria Math" panose="02040503050406030204" pitchFamily="18" charset="0"/>
                            </a:rPr>
                          </m:ctrlPr>
                        </m:dPr>
                        <m:e>
                          <m:sSub>
                            <m:sSubPr>
                              <m:ctrlPr>
                                <a:rPr lang="en-US" i="1">
                                  <a:solidFill>
                                    <a:schemeClr val="accent1">
                                      <a:lumMod val="50000"/>
                                    </a:schemeClr>
                                  </a:solidFill>
                                  <a:latin typeface="Cambria Math" panose="02040503050406030204" pitchFamily="18" charset="0"/>
                                </a:rPr>
                              </m:ctrlPr>
                            </m:sSubPr>
                            <m:e>
                              <m:r>
                                <a:rPr lang="en-US" i="1">
                                  <a:solidFill>
                                    <a:schemeClr val="accent1">
                                      <a:lumMod val="50000"/>
                                    </a:schemeClr>
                                  </a:solidFill>
                                  <a:latin typeface="Cambria Math" panose="02040503050406030204" pitchFamily="18" charset="0"/>
                                </a:rPr>
                                <m:t>𝑢</m:t>
                              </m:r>
                            </m:e>
                            <m:sub>
                              <m:r>
                                <a:rPr lang="en-US" i="1">
                                  <a:solidFill>
                                    <a:schemeClr val="accent1">
                                      <a:lumMod val="50000"/>
                                    </a:schemeClr>
                                  </a:solidFill>
                                  <a:latin typeface="Cambria Math" panose="02040503050406030204" pitchFamily="18" charset="0"/>
                                </a:rPr>
                                <m:t>1</m:t>
                              </m:r>
                            </m:sub>
                          </m:sSub>
                        </m:e>
                      </m:d>
                      <m:func>
                        <m:funcPr>
                          <m:ctrlPr>
                            <a:rPr lang="en-US" i="1">
                              <a:solidFill>
                                <a:schemeClr val="accent1">
                                  <a:lumMod val="50000"/>
                                </a:schemeClr>
                              </a:solidFill>
                              <a:latin typeface="Cambria Math" panose="02040503050406030204" pitchFamily="18" charset="0"/>
                            </a:rPr>
                          </m:ctrlPr>
                        </m:funcPr>
                        <m:fName>
                          <m:r>
                            <m:rPr>
                              <m:sty m:val="p"/>
                            </m:rPr>
                            <a:rPr lang="en-US">
                              <a:solidFill>
                                <a:schemeClr val="accent1">
                                  <a:lumMod val="50000"/>
                                </a:schemeClr>
                              </a:solidFill>
                              <a:latin typeface="Cambria Math" panose="02040503050406030204" pitchFamily="18" charset="0"/>
                            </a:rPr>
                            <m:t>cos</m:t>
                          </m:r>
                        </m:fName>
                        <m:e>
                          <m:r>
                            <a:rPr lang="en-US" i="1">
                              <a:solidFill>
                                <a:schemeClr val="accent1">
                                  <a:lumMod val="50000"/>
                                </a:schemeClr>
                              </a:solidFill>
                              <a:latin typeface="Cambria Math" panose="02040503050406030204" pitchFamily="18" charset="0"/>
                            </a:rPr>
                            <m:t>(</m:t>
                          </m:r>
                          <m:r>
                            <a:rPr lang="en-US" i="1">
                              <a:solidFill>
                                <a:schemeClr val="accent1">
                                  <a:lumMod val="50000"/>
                                </a:schemeClr>
                              </a:solidFill>
                              <a:latin typeface="Cambria Math" panose="02040503050406030204" pitchFamily="18" charset="0"/>
                            </a:rPr>
                            <m:t>0</m:t>
                          </m:r>
                          <m:r>
                            <a:rPr lang="en-US" i="1">
                              <a:solidFill>
                                <a:schemeClr val="accent1">
                                  <a:lumMod val="50000"/>
                                </a:schemeClr>
                              </a:solidFill>
                              <a:latin typeface="Cambria Math" panose="02040503050406030204" pitchFamily="18" charset="0"/>
                            </a:rPr>
                            <m:t>°)</m:t>
                          </m:r>
                        </m:e>
                      </m:func>
                      <m:r>
                        <a:rPr lang="en-US" i="1">
                          <a:solidFill>
                            <a:schemeClr val="accent1">
                              <a:lumMod val="50000"/>
                            </a:schemeClr>
                          </a:solidFill>
                          <a:latin typeface="Cambria Math" panose="02040503050406030204" pitchFamily="18" charset="0"/>
                        </a:rPr>
                        <m:t>     =</m:t>
                      </m:r>
                      <m:sSup>
                        <m:sSupPr>
                          <m:ctrlPr>
                            <a:rPr lang="en-US" i="1">
                              <a:solidFill>
                                <a:schemeClr val="accent1">
                                  <a:lumMod val="50000"/>
                                </a:schemeClr>
                              </a:solidFill>
                              <a:latin typeface="Cambria Math" panose="02040503050406030204" pitchFamily="18" charset="0"/>
                            </a:rPr>
                          </m:ctrlPr>
                        </m:sSupPr>
                        <m:e>
                          <m:r>
                            <a:rPr lang="en-US" i="1">
                              <a:solidFill>
                                <a:schemeClr val="accent1">
                                  <a:lumMod val="50000"/>
                                </a:schemeClr>
                              </a:solidFill>
                              <a:latin typeface="Cambria Math" panose="02040503050406030204" pitchFamily="18" charset="0"/>
                            </a:rPr>
                            <m:t>𝑥</m:t>
                          </m:r>
                        </m:e>
                        <m:sup>
                          <m:r>
                            <a:rPr lang="en-US" i="1">
                              <a:solidFill>
                                <a:schemeClr val="accent1">
                                  <a:lumMod val="50000"/>
                                </a:schemeClr>
                              </a:solidFill>
                              <a:latin typeface="Cambria Math" panose="02040503050406030204" pitchFamily="18" charset="0"/>
                            </a:rPr>
                            <m:t>𝑇</m:t>
                          </m:r>
                        </m:sup>
                      </m:sSup>
                      <m:r>
                        <a:rPr lang="en-US" i="1">
                          <a:solidFill>
                            <a:schemeClr val="accent1">
                              <a:lumMod val="50000"/>
                            </a:schemeClr>
                          </a:solidFill>
                          <a:latin typeface="Cambria Math" panose="02040503050406030204" pitchFamily="18" charset="0"/>
                        </a:rPr>
                        <m:t>𝑚</m:t>
                      </m:r>
                      <m:r>
                        <a:rPr lang="en-US" i="1">
                          <a:solidFill>
                            <a:schemeClr val="accent1">
                              <a:lumMod val="50000"/>
                            </a:schemeClr>
                          </a:solidFill>
                          <a:latin typeface="Cambria Math" panose="02040503050406030204" pitchFamily="18" charset="0"/>
                        </a:rPr>
                        <m:t>+</m:t>
                      </m:r>
                      <m:d>
                        <m:dPr>
                          <m:begChr m:val="‖"/>
                          <m:endChr m:val="‖"/>
                          <m:ctrlPr>
                            <a:rPr lang="en-US" i="1">
                              <a:solidFill>
                                <a:schemeClr val="accent1">
                                  <a:lumMod val="50000"/>
                                </a:schemeClr>
                              </a:solidFill>
                              <a:latin typeface="Cambria Math" panose="02040503050406030204" pitchFamily="18" charset="0"/>
                            </a:rPr>
                          </m:ctrlPr>
                        </m:dPr>
                        <m:e>
                          <m:r>
                            <a:rPr lang="en-US" i="1">
                              <a:solidFill>
                                <a:schemeClr val="accent1">
                                  <a:lumMod val="50000"/>
                                </a:schemeClr>
                              </a:solidFill>
                              <a:latin typeface="Cambria Math" panose="02040503050406030204" pitchFamily="18" charset="0"/>
                            </a:rPr>
                            <m:t>𝑥</m:t>
                          </m:r>
                        </m:e>
                      </m:d>
                      <m:d>
                        <m:dPr>
                          <m:begChr m:val="‖"/>
                          <m:endChr m:val="‖"/>
                          <m:ctrlPr>
                            <a:rPr lang="en-US" i="1">
                              <a:solidFill>
                                <a:schemeClr val="accent1">
                                  <a:lumMod val="50000"/>
                                </a:schemeClr>
                              </a:solidFill>
                              <a:latin typeface="Cambria Math" panose="02040503050406030204" pitchFamily="18" charset="0"/>
                            </a:rPr>
                          </m:ctrlPr>
                        </m:dPr>
                        <m:e>
                          <m:r>
                            <a:rPr lang="en-US" i="1">
                              <a:solidFill>
                                <a:schemeClr val="accent1">
                                  <a:lumMod val="50000"/>
                                </a:schemeClr>
                              </a:solidFill>
                              <a:latin typeface="Cambria Math" panose="02040503050406030204" pitchFamily="18" charset="0"/>
                            </a:rPr>
                            <m:t>𝑟</m:t>
                          </m:r>
                        </m:e>
                      </m:d>
                    </m:oMath>
                  </m:oMathPara>
                </a14:m>
                <a:endParaRPr lang="en-US" i="1" dirty="0">
                  <a:solidFill>
                    <a:schemeClr val="accent1">
                      <a:lumMod val="50000"/>
                    </a:schemeClr>
                  </a:solidFill>
                  <a:latin typeface="Cambria Math" panose="02040503050406030204" pitchFamily="18" charset="0"/>
                </a:endParaRPr>
              </a:p>
              <a:p>
                <a:pPr>
                  <a:lnSpc>
                    <a:spcPct val="150000"/>
                  </a:lnSpc>
                </a:pPr>
                <a14:m>
                  <m:oMathPara xmlns:m="http://schemas.openxmlformats.org/officeDocument/2006/math">
                    <m:oMathParaPr>
                      <m:jc m:val="centerGroup"/>
                    </m:oMathParaPr>
                    <m:oMath xmlns:m="http://schemas.openxmlformats.org/officeDocument/2006/math">
                      <m:r>
                        <a:rPr lang="en-US" i="1" smtClean="0">
                          <a:solidFill>
                            <a:schemeClr val="accent1">
                              <a:lumMod val="50000"/>
                            </a:schemeClr>
                          </a:solidFill>
                          <a:latin typeface="Cambria Math" panose="02040503050406030204" pitchFamily="18" charset="0"/>
                        </a:rPr>
                        <m:t>𝐿</m:t>
                      </m:r>
                      <m:d>
                        <m:dPr>
                          <m:ctrlPr>
                            <a:rPr lang="en-US" i="1">
                              <a:solidFill>
                                <a:schemeClr val="accent1">
                                  <a:lumMod val="50000"/>
                                </a:schemeClr>
                              </a:solidFill>
                              <a:latin typeface="Cambria Math" panose="02040503050406030204" pitchFamily="18" charset="0"/>
                            </a:rPr>
                          </m:ctrlPr>
                        </m:dPr>
                        <m:e>
                          <m:sSup>
                            <m:sSupPr>
                              <m:ctrlPr>
                                <a:rPr lang="en-US" i="1">
                                  <a:solidFill>
                                    <a:schemeClr val="accent1">
                                      <a:lumMod val="50000"/>
                                    </a:schemeClr>
                                  </a:solidFill>
                                  <a:latin typeface="Cambria Math" panose="02040503050406030204" pitchFamily="18" charset="0"/>
                                </a:rPr>
                              </m:ctrlPr>
                            </m:sSupPr>
                            <m:e>
                              <m:r>
                                <a:rPr lang="en-US" i="1">
                                  <a:solidFill>
                                    <a:schemeClr val="accent1">
                                      <a:lumMod val="50000"/>
                                    </a:schemeClr>
                                  </a:solidFill>
                                  <a:latin typeface="Cambria Math" panose="02040503050406030204" pitchFamily="18" charset="0"/>
                                </a:rPr>
                                <m:t>𝑥</m:t>
                              </m:r>
                            </m:e>
                            <m:sup>
                              <m:r>
                                <a:rPr lang="en-US" i="1">
                                  <a:solidFill>
                                    <a:schemeClr val="accent1">
                                      <a:lumMod val="50000"/>
                                    </a:schemeClr>
                                  </a:solidFill>
                                  <a:latin typeface="Cambria Math" panose="02040503050406030204" pitchFamily="18" charset="0"/>
                                </a:rPr>
                                <m:t>𝑇</m:t>
                              </m:r>
                            </m:sup>
                          </m:sSup>
                          <m:sSubSup>
                            <m:sSubSupPr>
                              <m:ctrlPr>
                                <a:rPr lang="en-US" i="1">
                                  <a:solidFill>
                                    <a:schemeClr val="accent1">
                                      <a:lumMod val="50000"/>
                                    </a:schemeClr>
                                  </a:solidFill>
                                  <a:latin typeface="Cambria Math" panose="02040503050406030204" pitchFamily="18" charset="0"/>
                                </a:rPr>
                              </m:ctrlPr>
                            </m:sSubSupPr>
                            <m:e>
                              <m:r>
                                <a:rPr lang="en-US" i="1">
                                  <a:solidFill>
                                    <a:schemeClr val="accent1">
                                      <a:lumMod val="50000"/>
                                    </a:schemeClr>
                                  </a:solidFill>
                                  <a:latin typeface="Cambria Math" panose="02040503050406030204" pitchFamily="18" charset="0"/>
                                </a:rPr>
                                <m:t>𝛽</m:t>
                              </m:r>
                            </m:e>
                            <m:sub>
                              <m:r>
                                <a:rPr lang="en-US" i="1">
                                  <a:solidFill>
                                    <a:schemeClr val="accent1">
                                      <a:lumMod val="50000"/>
                                    </a:schemeClr>
                                  </a:solidFill>
                                  <a:latin typeface="Cambria Math" panose="02040503050406030204" pitchFamily="18" charset="0"/>
                                </a:rPr>
                                <m:t>2</m:t>
                              </m:r>
                            </m:sub>
                            <m:sup>
                              <m:r>
                                <a:rPr lang="en-US" i="1">
                                  <a:solidFill>
                                    <a:schemeClr val="accent1">
                                      <a:lumMod val="50000"/>
                                    </a:schemeClr>
                                  </a:solidFill>
                                  <a:latin typeface="Cambria Math" panose="02040503050406030204" pitchFamily="18" charset="0"/>
                                </a:rPr>
                                <m:t>∗</m:t>
                              </m:r>
                            </m:sup>
                          </m:sSubSup>
                        </m:e>
                      </m:d>
                      <m:r>
                        <a:rPr lang="en-US" i="1">
                          <a:solidFill>
                            <a:schemeClr val="accent1">
                              <a:lumMod val="50000"/>
                            </a:schemeClr>
                          </a:solidFill>
                          <a:latin typeface="Cambria Math" panose="02040503050406030204" pitchFamily="18" charset="0"/>
                        </a:rPr>
                        <m:t>=</m:t>
                      </m:r>
                      <m:sSup>
                        <m:sSupPr>
                          <m:ctrlPr>
                            <a:rPr lang="en-US" i="1">
                              <a:solidFill>
                                <a:schemeClr val="accent1">
                                  <a:lumMod val="50000"/>
                                </a:schemeClr>
                              </a:solidFill>
                              <a:latin typeface="Cambria Math" panose="02040503050406030204" pitchFamily="18" charset="0"/>
                            </a:rPr>
                          </m:ctrlPr>
                        </m:sSupPr>
                        <m:e>
                          <m:r>
                            <a:rPr lang="en-US" i="1">
                              <a:solidFill>
                                <a:schemeClr val="accent1">
                                  <a:lumMod val="50000"/>
                                </a:schemeClr>
                              </a:solidFill>
                              <a:latin typeface="Cambria Math" panose="02040503050406030204" pitchFamily="18" charset="0"/>
                            </a:rPr>
                            <m:t>𝑥</m:t>
                          </m:r>
                        </m:e>
                        <m:sup>
                          <m:r>
                            <a:rPr lang="en-US" i="1">
                              <a:solidFill>
                                <a:schemeClr val="accent1">
                                  <a:lumMod val="50000"/>
                                </a:schemeClr>
                              </a:solidFill>
                              <a:latin typeface="Cambria Math" panose="02040503050406030204" pitchFamily="18" charset="0"/>
                            </a:rPr>
                            <m:t>𝑇</m:t>
                          </m:r>
                        </m:sup>
                      </m:sSup>
                      <m:sSub>
                        <m:sSubPr>
                          <m:ctrlPr>
                            <a:rPr lang="en-US" i="1">
                              <a:solidFill>
                                <a:schemeClr val="accent1">
                                  <a:lumMod val="50000"/>
                                </a:schemeClr>
                              </a:solidFill>
                              <a:latin typeface="Cambria Math" panose="02040503050406030204" pitchFamily="18" charset="0"/>
                            </a:rPr>
                          </m:ctrlPr>
                        </m:sSubPr>
                        <m:e>
                          <m:r>
                            <a:rPr lang="en-US" i="1">
                              <a:solidFill>
                                <a:schemeClr val="accent1">
                                  <a:lumMod val="50000"/>
                                </a:schemeClr>
                              </a:solidFill>
                              <a:latin typeface="Cambria Math" panose="02040503050406030204" pitchFamily="18" charset="0"/>
                            </a:rPr>
                            <m:t>𝑣</m:t>
                          </m:r>
                        </m:e>
                        <m:sub>
                          <m:r>
                            <a:rPr lang="en-US" i="1">
                              <a:solidFill>
                                <a:schemeClr val="accent1">
                                  <a:lumMod val="50000"/>
                                </a:schemeClr>
                              </a:solidFill>
                              <a:latin typeface="Cambria Math" panose="02040503050406030204" pitchFamily="18" charset="0"/>
                            </a:rPr>
                            <m:t>2</m:t>
                          </m:r>
                        </m:sub>
                      </m:sSub>
                      <m:r>
                        <a:rPr lang="en-US" i="1">
                          <a:solidFill>
                            <a:schemeClr val="accent1">
                              <a:lumMod val="50000"/>
                            </a:schemeClr>
                          </a:solidFill>
                          <a:latin typeface="Cambria Math" panose="02040503050406030204" pitchFamily="18" charset="0"/>
                        </a:rPr>
                        <m:t>=</m:t>
                      </m:r>
                      <m:sSup>
                        <m:sSupPr>
                          <m:ctrlPr>
                            <a:rPr lang="en-US" i="1">
                              <a:solidFill>
                                <a:schemeClr val="accent1">
                                  <a:lumMod val="50000"/>
                                </a:schemeClr>
                              </a:solidFill>
                              <a:latin typeface="Cambria Math" panose="02040503050406030204" pitchFamily="18" charset="0"/>
                            </a:rPr>
                          </m:ctrlPr>
                        </m:sSupPr>
                        <m:e>
                          <m:r>
                            <a:rPr lang="en-US" i="1">
                              <a:solidFill>
                                <a:schemeClr val="accent1">
                                  <a:lumMod val="50000"/>
                                </a:schemeClr>
                              </a:solidFill>
                              <a:latin typeface="Cambria Math" panose="02040503050406030204" pitchFamily="18" charset="0"/>
                            </a:rPr>
                            <m:t>𝑥</m:t>
                          </m:r>
                        </m:e>
                        <m:sup>
                          <m:r>
                            <a:rPr lang="en-US" i="1">
                              <a:solidFill>
                                <a:schemeClr val="accent1">
                                  <a:lumMod val="50000"/>
                                </a:schemeClr>
                              </a:solidFill>
                              <a:latin typeface="Cambria Math" panose="02040503050406030204" pitchFamily="18" charset="0"/>
                            </a:rPr>
                            <m:t>𝑇</m:t>
                          </m:r>
                        </m:sup>
                      </m:sSup>
                      <m:r>
                        <a:rPr lang="en-US" i="1">
                          <a:solidFill>
                            <a:schemeClr val="accent1">
                              <a:lumMod val="50000"/>
                            </a:schemeClr>
                          </a:solidFill>
                          <a:latin typeface="Cambria Math" panose="02040503050406030204" pitchFamily="18" charset="0"/>
                        </a:rPr>
                        <m:t>𝑚</m:t>
                      </m:r>
                      <m:r>
                        <a:rPr lang="en-US" i="1">
                          <a:solidFill>
                            <a:schemeClr val="accent1">
                              <a:lumMod val="50000"/>
                            </a:schemeClr>
                          </a:solidFill>
                          <a:latin typeface="Cambria Math" panose="02040503050406030204" pitchFamily="18" charset="0"/>
                        </a:rPr>
                        <m:t>+</m:t>
                      </m:r>
                      <m:d>
                        <m:dPr>
                          <m:begChr m:val="‖"/>
                          <m:endChr m:val="‖"/>
                          <m:ctrlPr>
                            <a:rPr lang="en-US" i="1">
                              <a:solidFill>
                                <a:schemeClr val="accent1">
                                  <a:lumMod val="50000"/>
                                </a:schemeClr>
                              </a:solidFill>
                              <a:latin typeface="Cambria Math" panose="02040503050406030204" pitchFamily="18" charset="0"/>
                            </a:rPr>
                          </m:ctrlPr>
                        </m:dPr>
                        <m:e>
                          <m:r>
                            <a:rPr lang="en-US" i="1">
                              <a:solidFill>
                                <a:schemeClr val="accent1">
                                  <a:lumMod val="50000"/>
                                </a:schemeClr>
                              </a:solidFill>
                              <a:latin typeface="Cambria Math" panose="02040503050406030204" pitchFamily="18" charset="0"/>
                            </a:rPr>
                            <m:t>𝑥</m:t>
                          </m:r>
                        </m:e>
                      </m:d>
                      <m:d>
                        <m:dPr>
                          <m:begChr m:val="‖"/>
                          <m:endChr m:val="‖"/>
                          <m:ctrlPr>
                            <a:rPr lang="en-US" i="1">
                              <a:solidFill>
                                <a:schemeClr val="accent1">
                                  <a:lumMod val="50000"/>
                                </a:schemeClr>
                              </a:solidFill>
                              <a:latin typeface="Cambria Math" panose="02040503050406030204" pitchFamily="18" charset="0"/>
                            </a:rPr>
                          </m:ctrlPr>
                        </m:dPr>
                        <m:e>
                          <m:sSub>
                            <m:sSubPr>
                              <m:ctrlPr>
                                <a:rPr lang="en-US" i="1">
                                  <a:solidFill>
                                    <a:schemeClr val="accent1">
                                      <a:lumMod val="50000"/>
                                    </a:schemeClr>
                                  </a:solidFill>
                                  <a:latin typeface="Cambria Math" panose="02040503050406030204" pitchFamily="18" charset="0"/>
                                </a:rPr>
                              </m:ctrlPr>
                            </m:sSubPr>
                            <m:e>
                              <m:r>
                                <a:rPr lang="en-US" i="1">
                                  <a:solidFill>
                                    <a:schemeClr val="accent1">
                                      <a:lumMod val="50000"/>
                                    </a:schemeClr>
                                  </a:solidFill>
                                  <a:latin typeface="Cambria Math" panose="02040503050406030204" pitchFamily="18" charset="0"/>
                                </a:rPr>
                                <m:t>𝑢</m:t>
                              </m:r>
                            </m:e>
                            <m:sub>
                              <m:r>
                                <a:rPr lang="en-US" i="1">
                                  <a:solidFill>
                                    <a:schemeClr val="accent1">
                                      <a:lumMod val="50000"/>
                                    </a:schemeClr>
                                  </a:solidFill>
                                  <a:latin typeface="Cambria Math" panose="02040503050406030204" pitchFamily="18" charset="0"/>
                                </a:rPr>
                                <m:t>2</m:t>
                              </m:r>
                            </m:sub>
                          </m:sSub>
                        </m:e>
                      </m:d>
                      <m:func>
                        <m:funcPr>
                          <m:ctrlPr>
                            <a:rPr lang="en-US" i="1">
                              <a:solidFill>
                                <a:schemeClr val="accent1">
                                  <a:lumMod val="50000"/>
                                </a:schemeClr>
                              </a:solidFill>
                              <a:latin typeface="Cambria Math" panose="02040503050406030204" pitchFamily="18" charset="0"/>
                            </a:rPr>
                          </m:ctrlPr>
                        </m:funcPr>
                        <m:fName>
                          <m:r>
                            <m:rPr>
                              <m:sty m:val="p"/>
                            </m:rPr>
                            <a:rPr lang="en-US">
                              <a:solidFill>
                                <a:schemeClr val="accent1">
                                  <a:lumMod val="50000"/>
                                </a:schemeClr>
                              </a:solidFill>
                              <a:latin typeface="Cambria Math" panose="02040503050406030204" pitchFamily="18" charset="0"/>
                            </a:rPr>
                            <m:t>cos</m:t>
                          </m:r>
                        </m:fName>
                        <m:e>
                          <m:r>
                            <a:rPr lang="en-US" i="1">
                              <a:solidFill>
                                <a:schemeClr val="accent1">
                                  <a:lumMod val="50000"/>
                                </a:schemeClr>
                              </a:solidFill>
                              <a:latin typeface="Cambria Math" panose="02040503050406030204" pitchFamily="18" charset="0"/>
                            </a:rPr>
                            <m:t>(</m:t>
                          </m:r>
                          <m:r>
                            <a:rPr lang="en-US" i="1">
                              <a:solidFill>
                                <a:schemeClr val="accent1">
                                  <a:lumMod val="50000"/>
                                </a:schemeClr>
                              </a:solidFill>
                              <a:latin typeface="Cambria Math" panose="02040503050406030204" pitchFamily="18" charset="0"/>
                            </a:rPr>
                            <m:t>180</m:t>
                          </m:r>
                          <m:r>
                            <a:rPr lang="en-US" i="1">
                              <a:solidFill>
                                <a:schemeClr val="accent1">
                                  <a:lumMod val="50000"/>
                                </a:schemeClr>
                              </a:solidFill>
                              <a:latin typeface="Cambria Math" panose="02040503050406030204" pitchFamily="18" charset="0"/>
                            </a:rPr>
                            <m:t>°)</m:t>
                          </m:r>
                        </m:e>
                      </m:func>
                      <m:r>
                        <a:rPr lang="en-US" i="1">
                          <a:solidFill>
                            <a:schemeClr val="accent1">
                              <a:lumMod val="50000"/>
                            </a:schemeClr>
                          </a:solidFill>
                          <a:latin typeface="Cambria Math" panose="02040503050406030204" pitchFamily="18" charset="0"/>
                        </a:rPr>
                        <m:t>=</m:t>
                      </m:r>
                      <m:sSup>
                        <m:sSupPr>
                          <m:ctrlPr>
                            <a:rPr lang="en-US" i="1">
                              <a:solidFill>
                                <a:schemeClr val="accent1">
                                  <a:lumMod val="50000"/>
                                </a:schemeClr>
                              </a:solidFill>
                              <a:latin typeface="Cambria Math" panose="02040503050406030204" pitchFamily="18" charset="0"/>
                            </a:rPr>
                          </m:ctrlPr>
                        </m:sSupPr>
                        <m:e>
                          <m:r>
                            <a:rPr lang="en-US" i="1">
                              <a:solidFill>
                                <a:schemeClr val="accent1">
                                  <a:lumMod val="50000"/>
                                </a:schemeClr>
                              </a:solidFill>
                              <a:latin typeface="Cambria Math" panose="02040503050406030204" pitchFamily="18" charset="0"/>
                            </a:rPr>
                            <m:t>𝑥</m:t>
                          </m:r>
                        </m:e>
                        <m:sup>
                          <m:r>
                            <a:rPr lang="en-US" i="1">
                              <a:solidFill>
                                <a:schemeClr val="accent1">
                                  <a:lumMod val="50000"/>
                                </a:schemeClr>
                              </a:solidFill>
                              <a:latin typeface="Cambria Math" panose="02040503050406030204" pitchFamily="18" charset="0"/>
                            </a:rPr>
                            <m:t>𝑇</m:t>
                          </m:r>
                        </m:sup>
                      </m:sSup>
                      <m:r>
                        <a:rPr lang="en-US" i="1">
                          <a:solidFill>
                            <a:schemeClr val="accent1">
                              <a:lumMod val="50000"/>
                            </a:schemeClr>
                          </a:solidFill>
                          <a:latin typeface="Cambria Math" panose="02040503050406030204" pitchFamily="18" charset="0"/>
                        </a:rPr>
                        <m:t>𝑚</m:t>
                      </m:r>
                      <m:r>
                        <a:rPr lang="en-US" i="1">
                          <a:solidFill>
                            <a:schemeClr val="accent1">
                              <a:lumMod val="50000"/>
                            </a:schemeClr>
                          </a:solidFill>
                          <a:latin typeface="Cambria Math" panose="02040503050406030204" pitchFamily="18" charset="0"/>
                        </a:rPr>
                        <m:t>−</m:t>
                      </m:r>
                      <m:d>
                        <m:dPr>
                          <m:begChr m:val="‖"/>
                          <m:endChr m:val="‖"/>
                          <m:ctrlPr>
                            <a:rPr lang="en-US" i="1">
                              <a:solidFill>
                                <a:schemeClr val="accent1">
                                  <a:lumMod val="50000"/>
                                </a:schemeClr>
                              </a:solidFill>
                              <a:latin typeface="Cambria Math" panose="02040503050406030204" pitchFamily="18" charset="0"/>
                            </a:rPr>
                          </m:ctrlPr>
                        </m:dPr>
                        <m:e>
                          <m:r>
                            <a:rPr lang="en-US" i="1">
                              <a:solidFill>
                                <a:schemeClr val="accent1">
                                  <a:lumMod val="50000"/>
                                </a:schemeClr>
                              </a:solidFill>
                              <a:latin typeface="Cambria Math" panose="02040503050406030204" pitchFamily="18" charset="0"/>
                            </a:rPr>
                            <m:t>𝑥</m:t>
                          </m:r>
                        </m:e>
                      </m:d>
                      <m:d>
                        <m:dPr>
                          <m:begChr m:val="‖"/>
                          <m:endChr m:val="‖"/>
                          <m:ctrlPr>
                            <a:rPr lang="en-US" i="1">
                              <a:solidFill>
                                <a:schemeClr val="accent1">
                                  <a:lumMod val="50000"/>
                                </a:schemeClr>
                              </a:solidFill>
                              <a:latin typeface="Cambria Math" panose="02040503050406030204" pitchFamily="18" charset="0"/>
                            </a:rPr>
                          </m:ctrlPr>
                        </m:dPr>
                        <m:e>
                          <m:r>
                            <a:rPr lang="en-US" i="1">
                              <a:solidFill>
                                <a:schemeClr val="accent1">
                                  <a:lumMod val="50000"/>
                                </a:schemeClr>
                              </a:solidFill>
                              <a:latin typeface="Cambria Math" panose="02040503050406030204" pitchFamily="18" charset="0"/>
                            </a:rPr>
                            <m:t>𝑟</m:t>
                          </m:r>
                        </m:e>
                      </m:d>
                    </m:oMath>
                  </m:oMathPara>
                </a14:m>
                <a:endParaRPr lang="en-US" dirty="0">
                  <a:solidFill>
                    <a:schemeClr val="accent1">
                      <a:lumMod val="50000"/>
                    </a:schemeClr>
                  </a:solidFill>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2211160" y="2467992"/>
                <a:ext cx="6897950" cy="923330"/>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4927851" y="3906303"/>
                <a:ext cx="637674"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rPr>
                        <m:t>𝑟</m:t>
                      </m:r>
                    </m:oMath>
                  </m:oMathPara>
                </a14:m>
                <a:endParaRPr lang="en-US" sz="2400" dirty="0"/>
              </a:p>
            </p:txBody>
          </p:sp>
        </mc:Choice>
        <mc:Fallback xmlns="">
          <p:sp>
            <p:nvSpPr>
              <p:cNvPr id="7" name="TextBox 6"/>
              <p:cNvSpPr txBox="1">
                <a:spLocks noRot="1" noChangeAspect="1" noMove="1" noResize="1" noEditPoints="1" noAdjustHandles="1" noChangeArrowheads="1" noChangeShapeType="1" noTextEdit="1"/>
              </p:cNvSpPr>
              <p:nvPr/>
            </p:nvSpPr>
            <p:spPr>
              <a:xfrm>
                <a:off x="4927851" y="3906303"/>
                <a:ext cx="637674" cy="400110"/>
              </a:xfrm>
              <a:prstGeom prst="rect">
                <a:avLst/>
              </a:prstGeom>
              <a:blipFill>
                <a:blip r:embed="rId7"/>
                <a:stretch>
                  <a:fillRect/>
                </a:stretch>
              </a:blipFill>
            </p:spPr>
            <p:txBody>
              <a:bodyPr/>
              <a:lstStyle/>
              <a:p>
                <a:r>
                  <a:rPr lang="en-US">
                    <a:noFill/>
                  </a:rPr>
                  <a:t> </a:t>
                </a:r>
              </a:p>
            </p:txBody>
          </p:sp>
        </mc:Fallback>
      </mc:AlternateContent>
      <p:sp>
        <p:nvSpPr>
          <p:cNvPr id="8" name="TextBox 7"/>
          <p:cNvSpPr txBox="1"/>
          <p:nvPr/>
        </p:nvSpPr>
        <p:spPr>
          <a:xfrm>
            <a:off x="8219947" y="5904151"/>
            <a:ext cx="2852301" cy="86177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lumMod val="75000"/>
                    <a:lumOff val="25000"/>
                  </a:prstClr>
                </a:solidFill>
                <a:effectLst/>
                <a:uLnTx/>
                <a:uFillTx/>
                <a:latin typeface="Century Schoolbook" panose="02040604050505020304"/>
                <a:ea typeface="+mn-ea"/>
                <a:cs typeface="+mn-cs"/>
              </a:rPr>
              <a:t>See Okumura et al. 2015 for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lumMod val="75000"/>
                    <a:lumOff val="25000"/>
                  </a:prstClr>
                </a:solidFill>
                <a:effectLst/>
                <a:uLnTx/>
                <a:uFillTx/>
                <a:latin typeface="Century Schoolbook" panose="02040604050505020304"/>
                <a:ea typeface="+mn-ea"/>
                <a:cs typeface="+mn-cs"/>
              </a:rPr>
              <a:t>different proof.</a:t>
            </a:r>
            <a:endParaRPr kumimoji="0" lang="en-US" sz="1600" b="0" i="0" u="none" strike="noStrike" kern="1200" cap="none" spc="0" normalizeH="0" baseline="0" noProof="0" dirty="0">
              <a:ln>
                <a:noFill/>
              </a:ln>
              <a:solidFill>
                <a:prstClr val="black">
                  <a:lumMod val="75000"/>
                  <a:lumOff val="25000"/>
                </a:prstClr>
              </a:solidFill>
              <a:effectLst/>
              <a:uLnTx/>
              <a:uFillTx/>
              <a:latin typeface="Century Schoolbook" panose="020406040505050203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Schoolbook" panose="02040604050505020304"/>
              <a:ea typeface="+mn-ea"/>
              <a:cs typeface="+mn-cs"/>
            </a:endParaRPr>
          </a:p>
        </p:txBody>
      </p:sp>
    </p:spTree>
    <p:extLst>
      <p:ext uri="{BB962C8B-B14F-4D97-AF65-F5344CB8AC3E}">
        <p14:creationId xmlns:p14="http://schemas.microsoft.com/office/powerpoint/2010/main" val="1865477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normAutofit/>
          </a:bodyPr>
          <a:lstStyle/>
          <a:p>
            <a:r>
              <a:rPr lang="en-US" sz="2400" dirty="0" smtClean="0"/>
              <a:t>Introduction and Motivation</a:t>
            </a:r>
          </a:p>
          <a:p>
            <a:r>
              <a:rPr lang="en-US" sz="2400" dirty="0" smtClean="0"/>
              <a:t>Our </a:t>
            </a:r>
            <a:r>
              <a:rPr lang="en-US" sz="2400" dirty="0"/>
              <a:t>Contribution</a:t>
            </a:r>
          </a:p>
          <a:p>
            <a:r>
              <a:rPr lang="en-US" sz="2400" dirty="0" smtClean="0"/>
              <a:t>Experimental Results</a:t>
            </a:r>
          </a:p>
          <a:p>
            <a:r>
              <a:rPr lang="en-US" sz="2400" dirty="0"/>
              <a:t>Non-Linear Problems</a:t>
            </a:r>
          </a:p>
          <a:p>
            <a:r>
              <a:rPr lang="en-US" sz="2400" dirty="0"/>
              <a:t>Conclusions</a:t>
            </a:r>
          </a:p>
        </p:txBody>
      </p:sp>
      <p:sp>
        <p:nvSpPr>
          <p:cNvPr id="4" name="Slide Number Placeholder 3"/>
          <p:cNvSpPr>
            <a:spLocks noGrp="1"/>
          </p:cNvSpPr>
          <p:nvPr>
            <p:ph type="sldNum" sz="quarter" idx="12"/>
          </p:nvPr>
        </p:nvSpPr>
        <p:spPr/>
        <p:txBody>
          <a:bodyPr>
            <a:normAutofit/>
          </a:bodyPr>
          <a:lstStyle/>
          <a:p>
            <a:fld id="{657E7479-A17A-4BFD-B497-E7D9DEAE79DE}" type="slidenum">
              <a:rPr lang="en-US" smtClean="0"/>
              <a:t>2</a:t>
            </a:fld>
            <a:endParaRPr lang="en-US"/>
          </a:p>
        </p:txBody>
      </p:sp>
    </p:spTree>
    <p:extLst>
      <p:ext uri="{BB962C8B-B14F-4D97-AF65-F5344CB8AC3E}">
        <p14:creationId xmlns:p14="http://schemas.microsoft.com/office/powerpoint/2010/main" val="35668362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Tikhonov Regularization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sz="2000" dirty="0" smtClean="0"/>
                  <a:t>Theorem 1 could be extended to objective function with Tikhonov regularization, </a:t>
                </a:r>
                <a:r>
                  <a:rPr lang="en-US" sz="2000" dirty="0"/>
                  <a:t>with an invertible Tikhonov </a:t>
                </a:r>
                <a:r>
                  <a:rPr lang="en-US" sz="2000" dirty="0" smtClean="0"/>
                  <a:t>matrix </a:t>
                </a:r>
                <a14:m>
                  <m:oMath xmlns:m="http://schemas.openxmlformats.org/officeDocument/2006/math">
                    <m:r>
                      <a:rPr lang="en-US" sz="2000" b="0" i="1" smtClean="0">
                        <a:latin typeface="Cambria Math" panose="02040503050406030204" pitchFamily="18" charset="0"/>
                      </a:rPr>
                      <m:t>𝐴</m:t>
                    </m:r>
                  </m:oMath>
                </a14:m>
                <a:r>
                  <a:rPr lang="en-US" sz="2000" dirty="0" smtClean="0"/>
                  <a:t>:</a:t>
                </a:r>
              </a:p>
              <a:p>
                <a:pPr marL="0" indent="0">
                  <a:buNone/>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rPr>
                        <m:t>𝐶</m:t>
                      </m:r>
                      <m:r>
                        <a:rPr lang="en-US" sz="2000" i="1">
                          <a:latin typeface="Cambria Math" panose="02040503050406030204" pitchFamily="18" charset="0"/>
                        </a:rPr>
                        <m:t> </m:t>
                      </m:r>
                      <m:nary>
                        <m:naryPr>
                          <m:chr m:val="∑"/>
                          <m:supHide m:val="on"/>
                          <m:ctrlPr>
                            <a:rPr lang="en-US" sz="2000" i="1">
                              <a:latin typeface="Cambria Math" panose="02040503050406030204" pitchFamily="18" charset="0"/>
                            </a:rPr>
                          </m:ctrlPr>
                        </m:naryPr>
                        <m:sub>
                          <m:r>
                            <m:rPr>
                              <m:brk m:alnAt="7"/>
                            </m:rPr>
                            <a:rPr lang="en-US" sz="2000" i="1">
                              <a:latin typeface="Cambria Math" panose="02040503050406030204" pitchFamily="18" charset="0"/>
                            </a:rPr>
                            <m:t>𝑖</m:t>
                          </m:r>
                          <m:r>
                            <a:rPr lang="en-US" sz="2000" i="1">
                              <a:latin typeface="Cambria Math" panose="02040503050406030204" pitchFamily="18" charset="0"/>
                            </a:rPr>
                            <m:t>∈</m:t>
                          </m:r>
                          <m:r>
                            <a:rPr lang="en-US" sz="2000" b="0" i="1" smtClean="0">
                              <a:latin typeface="Cambria Math" panose="02040503050406030204" pitchFamily="18" charset="0"/>
                            </a:rPr>
                            <m:t>𝑊</m:t>
                          </m:r>
                        </m:sub>
                        <m:sup/>
                        <m:e>
                          <m:r>
                            <m:rPr>
                              <m:nor/>
                            </m:rPr>
                            <a:rPr lang="en-US" sz="2000" dirty="0">
                              <a:latin typeface="Cambria Math" panose="02040503050406030204" pitchFamily="18" charset="0"/>
                              <a:ea typeface="Cambria Math" panose="02040503050406030204" pitchFamily="18" charset="0"/>
                            </a:rPr>
                            <m:t>𝓁</m:t>
                          </m:r>
                          <m:r>
                            <m:rPr>
                              <m:nor/>
                            </m:rPr>
                            <a:rPr lang="en-US" sz="2000" dirty="0">
                              <a:latin typeface="Cambria Math" panose="02040503050406030204" pitchFamily="18" charset="0"/>
                              <a:ea typeface="Cambria Math" panose="02040503050406030204" pitchFamily="18" charset="0"/>
                            </a:rPr>
                            <m:t>(</m:t>
                          </m:r>
                          <m:sSub>
                            <m:sSubPr>
                              <m:ctrlPr>
                                <a:rPr lang="en-US" sz="2000" i="1" dirty="0">
                                  <a:latin typeface="Cambria Math" panose="02040503050406030204" pitchFamily="18" charset="0"/>
                                  <a:ea typeface="Cambria Math" panose="02040503050406030204" pitchFamily="18" charset="0"/>
                                </a:rPr>
                              </m:ctrlPr>
                            </m:sSubPr>
                            <m:e>
                              <m:r>
                                <a:rPr lang="en-US" sz="2000" i="1" dirty="0">
                                  <a:latin typeface="Cambria Math" panose="02040503050406030204" pitchFamily="18" charset="0"/>
                                  <a:ea typeface="Cambria Math" panose="02040503050406030204" pitchFamily="18" charset="0"/>
                                </a:rPr>
                                <m:t>𝑦</m:t>
                              </m:r>
                            </m:e>
                            <m:sub>
                              <m:r>
                                <a:rPr lang="en-US" sz="2000" i="1" dirty="0">
                                  <a:latin typeface="Cambria Math" panose="02040503050406030204" pitchFamily="18" charset="0"/>
                                  <a:ea typeface="Cambria Math" panose="02040503050406030204" pitchFamily="18" charset="0"/>
                                </a:rPr>
                                <m:t>𝑖</m:t>
                              </m:r>
                            </m:sub>
                          </m:sSub>
                          <m:r>
                            <m:rPr>
                              <m:nor/>
                            </m:rPr>
                            <a:rPr lang="en-US" sz="2000" dirty="0">
                              <a:latin typeface="Cambria Math" panose="02040503050406030204" pitchFamily="18" charset="0"/>
                              <a:ea typeface="Cambria Math" panose="02040503050406030204" pitchFamily="18" charset="0"/>
                            </a:rPr>
                            <m:t>,</m:t>
                          </m:r>
                          <m:r>
                            <a:rPr lang="en-US" sz="2000" i="1">
                              <a:latin typeface="Cambria Math" panose="02040503050406030204" pitchFamily="18" charset="0"/>
                            </a:rPr>
                            <m:t>𝑓</m:t>
                          </m:r>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𝑥</m:t>
                                  </m:r>
                                </m:e>
                                <m:sub>
                                  <m:r>
                                    <a:rPr lang="en-US" sz="2000" i="1">
                                      <a:latin typeface="Cambria Math" panose="02040503050406030204" pitchFamily="18" charset="0"/>
                                    </a:rPr>
                                    <m:t>𝑖</m:t>
                                  </m:r>
                                </m:sub>
                              </m:sSub>
                              <m:r>
                                <a:rPr lang="en-US" sz="2000" i="1">
                                  <a:latin typeface="Cambria Math" panose="02040503050406030204" pitchFamily="18" charset="0"/>
                                </a:rPr>
                                <m:t>,</m:t>
                              </m:r>
                              <m:r>
                                <a:rPr lang="en-US" sz="2000" i="1">
                                  <a:latin typeface="Cambria Math" panose="02040503050406030204" pitchFamily="18" charset="0"/>
                                </a:rPr>
                                <m:t>𝛽</m:t>
                              </m:r>
                            </m:e>
                          </m:d>
                          <m:r>
                            <a:rPr lang="en-US" sz="2000" i="1" dirty="0">
                              <a:latin typeface="Cambria Math" panose="02040503050406030204" pitchFamily="18" charset="0"/>
                              <a:ea typeface="Cambria Math" panose="02040503050406030204" pitchFamily="18" charset="0"/>
                            </a:rPr>
                            <m:t>)+</m:t>
                          </m:r>
                          <m:f>
                            <m:fPr>
                              <m:ctrlPr>
                                <a:rPr lang="en-US" sz="2000" i="1" dirty="0">
                                  <a:latin typeface="Cambria Math" panose="02040503050406030204" pitchFamily="18" charset="0"/>
                                  <a:ea typeface="Cambria Math" panose="02040503050406030204" pitchFamily="18" charset="0"/>
                                </a:rPr>
                              </m:ctrlPr>
                            </m:fPr>
                            <m:num>
                              <m:r>
                                <a:rPr lang="en-US" sz="2000" i="1" dirty="0">
                                  <a:latin typeface="Cambria Math" panose="02040503050406030204" pitchFamily="18" charset="0"/>
                                  <a:ea typeface="Cambria Math" panose="02040503050406030204" pitchFamily="18" charset="0"/>
                                </a:rPr>
                                <m:t>1</m:t>
                              </m:r>
                            </m:num>
                            <m:den>
                              <m:r>
                                <a:rPr lang="en-US" sz="2000" i="1" dirty="0">
                                  <a:latin typeface="Cambria Math" panose="02040503050406030204" pitchFamily="18" charset="0"/>
                                  <a:ea typeface="Cambria Math" panose="02040503050406030204" pitchFamily="18" charset="0"/>
                                </a:rPr>
                                <m:t>2</m:t>
                              </m:r>
                            </m:den>
                          </m:f>
                        </m:e>
                      </m:nary>
                      <m:sSup>
                        <m:sSupPr>
                          <m:ctrlPr>
                            <a:rPr lang="en-US" sz="2000" i="1">
                              <a:latin typeface="Cambria Math" panose="02040503050406030204" pitchFamily="18" charset="0"/>
                            </a:rPr>
                          </m:ctrlPr>
                        </m:sSupPr>
                        <m:e>
                          <m:d>
                            <m:dPr>
                              <m:begChr m:val="‖"/>
                              <m:endChr m:val="‖"/>
                              <m:ctrlPr>
                                <a:rPr lang="en-US" sz="2000" i="1">
                                  <a:latin typeface="Cambria Math" panose="02040503050406030204" pitchFamily="18" charset="0"/>
                                </a:rPr>
                              </m:ctrlPr>
                            </m:dPr>
                            <m:e>
                              <m:r>
                                <a:rPr lang="en-US" sz="2000" b="0" i="1" smtClean="0">
                                  <a:latin typeface="Cambria Math" panose="02040503050406030204" pitchFamily="18" charset="0"/>
                                </a:rPr>
                                <m:t>𝐴</m:t>
                              </m:r>
                              <m:r>
                                <a:rPr lang="en-US" sz="2000" i="1">
                                  <a:latin typeface="Cambria Math" panose="02040503050406030204" pitchFamily="18" charset="0"/>
                                </a:rPr>
                                <m:t>𝛽</m:t>
                              </m:r>
                            </m:e>
                          </m:d>
                        </m:e>
                        <m:sup>
                          <m:r>
                            <a:rPr lang="en-US" sz="2000" i="1">
                              <a:latin typeface="Cambria Math" panose="02040503050406030204" pitchFamily="18" charset="0"/>
                            </a:rPr>
                            <m:t>2</m:t>
                          </m:r>
                        </m:sup>
                      </m:sSup>
                    </m:oMath>
                  </m:oMathPara>
                </a14:m>
                <a:endParaRPr lang="en-US" sz="2000" dirty="0" smtClean="0"/>
              </a:p>
              <a:p>
                <a:pPr marL="0" indent="0">
                  <a:buNone/>
                </a:pPr>
                <a:r>
                  <a:rPr lang="en-US" sz="2000" dirty="0" smtClean="0"/>
                  <a:t>In this case:</a:t>
                </a:r>
              </a:p>
              <a:p>
                <a:pPr marL="0" indent="0">
                  <a:buNone/>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rPr>
                        <m:t>𝑟</m:t>
                      </m:r>
                      <m:r>
                        <a:rPr lang="en-US" sz="2000" i="1">
                          <a:latin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rPr>
                            <m:t>1</m:t>
                          </m:r>
                        </m:num>
                        <m:den>
                          <m:r>
                            <a:rPr lang="en-US" sz="2000" i="1">
                              <a:latin typeface="Cambria Math" panose="02040503050406030204" pitchFamily="18" charset="0"/>
                            </a:rPr>
                            <m:t>2</m:t>
                          </m:r>
                        </m:den>
                      </m:f>
                      <m:r>
                        <a:rPr lang="en-US" sz="2000" i="1">
                          <a:latin typeface="Cambria Math" panose="02040503050406030204" pitchFamily="18" charset="0"/>
                        </a:rPr>
                        <m:t> </m:t>
                      </m:r>
                      <m:d>
                        <m:dPr>
                          <m:ctrlPr>
                            <a:rPr lang="en-US" sz="2000" i="1">
                              <a:latin typeface="Cambria Math" panose="02040503050406030204" pitchFamily="18" charset="0"/>
                            </a:rPr>
                          </m:ctrlPr>
                        </m:dPr>
                        <m:e>
                          <m:sSubSup>
                            <m:sSubSupPr>
                              <m:ctrlPr>
                                <a:rPr lang="en-US" sz="2000" i="1">
                                  <a:latin typeface="Cambria Math" panose="02040503050406030204" pitchFamily="18" charset="0"/>
                                </a:rPr>
                              </m:ctrlPr>
                            </m:sSubSupPr>
                            <m:e>
                              <m:r>
                                <a:rPr lang="en-US" sz="2000" i="1">
                                  <a:latin typeface="Cambria Math" panose="02040503050406030204" pitchFamily="18" charset="0"/>
                                </a:rPr>
                                <m:t>𝛽</m:t>
                              </m:r>
                            </m:e>
                            <m:sub>
                              <m:r>
                                <a:rPr lang="en-US" sz="2000" i="1">
                                  <a:latin typeface="Cambria Math" panose="02040503050406030204" pitchFamily="18" charset="0"/>
                                </a:rPr>
                                <m:t>1</m:t>
                              </m:r>
                            </m:sub>
                            <m:sup>
                              <m:r>
                                <a:rPr lang="en-US" sz="2000" i="1">
                                  <a:latin typeface="Cambria Math" panose="02040503050406030204" pitchFamily="18" charset="0"/>
                                </a:rPr>
                                <m:t>∗</m:t>
                              </m:r>
                            </m:sup>
                          </m:sSubSup>
                          <m:r>
                            <a:rPr lang="en-US" sz="2000" i="1">
                              <a:latin typeface="Cambria Math" panose="02040503050406030204" pitchFamily="18" charset="0"/>
                            </a:rPr>
                            <m:t>−</m:t>
                          </m:r>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rPr>
                                    <m:t>𝐶</m:t>
                                  </m:r>
                                </m:e>
                                <m:sub>
                                  <m:r>
                                    <a:rPr lang="en-US" sz="2000" i="1">
                                      <a:latin typeface="Cambria Math" panose="02040503050406030204" pitchFamily="18" charset="0"/>
                                    </a:rPr>
                                    <m:t>2</m:t>
                                  </m:r>
                                </m:sub>
                              </m:sSub>
                            </m:num>
                            <m:den>
                              <m:sSub>
                                <m:sSubPr>
                                  <m:ctrlPr>
                                    <a:rPr lang="en-US" sz="2000" i="1">
                                      <a:latin typeface="Cambria Math" panose="02040503050406030204" pitchFamily="18" charset="0"/>
                                    </a:rPr>
                                  </m:ctrlPr>
                                </m:sSubPr>
                                <m:e>
                                  <m:r>
                                    <a:rPr lang="en-US" sz="2000" i="1">
                                      <a:latin typeface="Cambria Math" panose="02040503050406030204" pitchFamily="18" charset="0"/>
                                    </a:rPr>
                                    <m:t>𝐶</m:t>
                                  </m:r>
                                </m:e>
                                <m:sub>
                                  <m:r>
                                    <a:rPr lang="en-US" sz="2000" i="1">
                                      <a:latin typeface="Cambria Math" panose="02040503050406030204" pitchFamily="18" charset="0"/>
                                    </a:rPr>
                                    <m:t>1</m:t>
                                  </m:r>
                                </m:sub>
                              </m:sSub>
                            </m:den>
                          </m:f>
                          <m:sSubSup>
                            <m:sSubSupPr>
                              <m:ctrlPr>
                                <a:rPr lang="en-US" sz="2000" i="1">
                                  <a:latin typeface="Cambria Math" panose="02040503050406030204" pitchFamily="18" charset="0"/>
                                </a:rPr>
                              </m:ctrlPr>
                            </m:sSubSupPr>
                            <m:e>
                              <m:r>
                                <a:rPr lang="en-US" sz="2000" i="1">
                                  <a:latin typeface="Cambria Math" panose="02040503050406030204" pitchFamily="18" charset="0"/>
                                </a:rPr>
                                <m:t>𝛽</m:t>
                              </m:r>
                            </m:e>
                            <m:sub>
                              <m:r>
                                <a:rPr lang="en-US" sz="2000" i="1">
                                  <a:latin typeface="Cambria Math" panose="02040503050406030204" pitchFamily="18" charset="0"/>
                                </a:rPr>
                                <m:t>1</m:t>
                              </m:r>
                            </m:sub>
                            <m:sup>
                              <m:r>
                                <a:rPr lang="en-US" sz="2000" i="1">
                                  <a:latin typeface="Cambria Math" panose="02040503050406030204" pitchFamily="18" charset="0"/>
                                </a:rPr>
                                <m:t>∗</m:t>
                              </m:r>
                            </m:sup>
                          </m:sSubSup>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𝐶</m:t>
                              </m:r>
                            </m:e>
                            <m:sub>
                              <m:r>
                                <a:rPr lang="en-US" sz="2000" i="1">
                                  <a:latin typeface="Cambria Math" panose="02040503050406030204" pitchFamily="18" charset="0"/>
                                </a:rPr>
                                <m:t>2</m:t>
                              </m:r>
                            </m:sub>
                          </m:sSub>
                          <m:sSup>
                            <m:sSupPr>
                              <m:ctrlPr>
                                <a:rPr lang="en-US" sz="2000" b="0" i="1" smtClean="0">
                                  <a:solidFill>
                                    <a:schemeClr val="accent2">
                                      <a:lumMod val="75000"/>
                                    </a:schemeClr>
                                  </a:solidFill>
                                  <a:latin typeface="Cambria Math" panose="02040503050406030204" pitchFamily="18" charset="0"/>
                                </a:rPr>
                              </m:ctrlPr>
                            </m:sSupPr>
                            <m:e>
                              <m:d>
                                <m:dPr>
                                  <m:ctrlPr>
                                    <a:rPr lang="en-US" sz="2000" i="1" smtClean="0">
                                      <a:solidFill>
                                        <a:schemeClr val="accent2">
                                          <a:lumMod val="75000"/>
                                        </a:schemeClr>
                                      </a:solidFill>
                                      <a:latin typeface="Cambria Math" panose="02040503050406030204" pitchFamily="18" charset="0"/>
                                    </a:rPr>
                                  </m:ctrlPr>
                                </m:dPr>
                                <m:e>
                                  <m:sSup>
                                    <m:sSupPr>
                                      <m:ctrlPr>
                                        <a:rPr lang="en-US" sz="2000" b="0" i="1" smtClean="0">
                                          <a:solidFill>
                                            <a:schemeClr val="accent2">
                                              <a:lumMod val="75000"/>
                                            </a:schemeClr>
                                          </a:solidFill>
                                          <a:latin typeface="Cambria Math" panose="02040503050406030204" pitchFamily="18" charset="0"/>
                                        </a:rPr>
                                      </m:ctrlPr>
                                    </m:sSupPr>
                                    <m:e>
                                      <m:r>
                                        <a:rPr lang="en-US" sz="2000" b="0" i="1" smtClean="0">
                                          <a:solidFill>
                                            <a:schemeClr val="accent2">
                                              <a:lumMod val="75000"/>
                                            </a:schemeClr>
                                          </a:solidFill>
                                          <a:latin typeface="Cambria Math" panose="02040503050406030204" pitchFamily="18" charset="0"/>
                                        </a:rPr>
                                        <m:t>𝐴</m:t>
                                      </m:r>
                                    </m:e>
                                    <m:sup>
                                      <m:r>
                                        <a:rPr lang="en-US" sz="2000" b="0" i="1" smtClean="0">
                                          <a:solidFill>
                                            <a:schemeClr val="accent2">
                                              <a:lumMod val="75000"/>
                                            </a:schemeClr>
                                          </a:solidFill>
                                          <a:latin typeface="Cambria Math" panose="02040503050406030204" pitchFamily="18" charset="0"/>
                                        </a:rPr>
                                        <m:t>𝑇</m:t>
                                      </m:r>
                                    </m:sup>
                                  </m:sSup>
                                  <m:r>
                                    <a:rPr lang="en-US" sz="2000" b="0" i="1" smtClean="0">
                                      <a:solidFill>
                                        <a:schemeClr val="accent2">
                                          <a:lumMod val="75000"/>
                                        </a:schemeClr>
                                      </a:solidFill>
                                      <a:latin typeface="Cambria Math" panose="02040503050406030204" pitchFamily="18" charset="0"/>
                                    </a:rPr>
                                    <m:t>𝐴</m:t>
                                  </m:r>
                                </m:e>
                              </m:d>
                            </m:e>
                            <m:sup>
                              <m:r>
                                <a:rPr lang="en-US" sz="2000" b="0" i="1" smtClean="0">
                                  <a:solidFill>
                                    <a:schemeClr val="accent2">
                                      <a:lumMod val="75000"/>
                                    </a:schemeClr>
                                  </a:solidFill>
                                  <a:latin typeface="Cambria Math" panose="02040503050406030204" pitchFamily="18" charset="0"/>
                                </a:rPr>
                                <m:t>−</m:t>
                              </m:r>
                              <m:r>
                                <a:rPr lang="en-US" sz="2000" b="0" i="1" smtClean="0">
                                  <a:solidFill>
                                    <a:schemeClr val="accent2">
                                      <a:lumMod val="75000"/>
                                    </a:schemeClr>
                                  </a:solidFill>
                                  <a:latin typeface="Cambria Math" panose="02040503050406030204" pitchFamily="18" charset="0"/>
                                </a:rPr>
                                <m:t>1</m:t>
                              </m:r>
                            </m:sup>
                          </m:sSup>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𝑔</m:t>
                          </m:r>
                        </m:e>
                      </m:d>
                    </m:oMath>
                  </m:oMathPara>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709" t="-980"/>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normAutofit/>
          </a:bodyPr>
          <a:lstStyle/>
          <a:p>
            <a:fld id="{657E7479-A17A-4BFD-B497-E7D9DEAE79DE}" type="slidenum">
              <a:rPr lang="en-US" smtClean="0"/>
              <a:t>20</a:t>
            </a:fld>
            <a:endParaRPr lang="en-US"/>
          </a:p>
        </p:txBody>
      </p:sp>
    </p:spTree>
    <p:extLst>
      <p:ext uri="{BB962C8B-B14F-4D97-AF65-F5344CB8AC3E}">
        <p14:creationId xmlns:p14="http://schemas.microsoft.com/office/powerpoint/2010/main" val="27196757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DRUiD</a:t>
            </a:r>
            <a:r>
              <a:rPr lang="en-US" dirty="0" smtClean="0"/>
              <a:t> Algorithm</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marL="0" indent="0">
                  <a:buNone/>
                </a:pPr>
                <a:r>
                  <a:rPr lang="en-US" sz="2400" b="1" dirty="0" smtClean="0"/>
                  <a:t>For every new labeled sample:</a:t>
                </a:r>
              </a:p>
              <a:p>
                <a:pPr marL="342900" indent="-342900">
                  <a:buFont typeface="+mj-lt"/>
                  <a:buAutoNum type="arabicPeriod"/>
                </a:pPr>
                <a:r>
                  <a:rPr lang="en-US" sz="2400" dirty="0" smtClean="0"/>
                  <a:t>Update the sliding window </a:t>
                </a:r>
                <a14:m>
                  <m:oMath xmlns:m="http://schemas.openxmlformats.org/officeDocument/2006/math">
                    <m:r>
                      <a:rPr lang="en-US" sz="2400" b="0" i="1" smtClean="0">
                        <a:latin typeface="Cambria Math" panose="02040503050406030204" pitchFamily="18" charset="0"/>
                      </a:rPr>
                      <m:t>𝑊</m:t>
                    </m:r>
                  </m:oMath>
                </a14:m>
                <a:endParaRPr lang="en-US" sz="2400" dirty="0" smtClean="0"/>
              </a:p>
              <a:p>
                <a:pPr marL="342900" indent="-342900">
                  <a:buFont typeface="+mj-lt"/>
                  <a:buAutoNum type="arabicPeriod"/>
                </a:pPr>
                <a:r>
                  <a:rPr lang="en-US" sz="2400" dirty="0" smtClean="0"/>
                  <a:t>Update </a:t>
                </a:r>
                <a14:m>
                  <m:oMath xmlns:m="http://schemas.openxmlformats.org/officeDocument/2006/math">
                    <m:d>
                      <m:dPr>
                        <m:begChr m:val="‖"/>
                        <m:endChr m:val="‖"/>
                        <m:ctrlPr>
                          <a:rPr lang="en-US" sz="2400" i="1">
                            <a:latin typeface="Cambria Math" panose="02040503050406030204" pitchFamily="18" charset="0"/>
                          </a:rPr>
                        </m:ctrlPr>
                      </m:dPr>
                      <m:e>
                        <m:r>
                          <a:rPr lang="en-US" sz="2400" i="1">
                            <a:latin typeface="Cambria Math" panose="02040503050406030204" pitchFamily="18" charset="0"/>
                          </a:rPr>
                          <m:t>𝑟</m:t>
                        </m:r>
                      </m:e>
                    </m:d>
                  </m:oMath>
                </a14:m>
                <a:r>
                  <a:rPr lang="en-US" sz="2400" dirty="0" smtClean="0"/>
                  <a:t> using Theorem 1</a:t>
                </a:r>
              </a:p>
              <a:p>
                <a:pPr marL="342900" indent="-342900">
                  <a:buFont typeface="+mj-lt"/>
                  <a:buAutoNum type="arabicPeriod"/>
                </a:pPr>
                <a:r>
                  <a:rPr lang="en-US" sz="2400" dirty="0" smtClean="0"/>
                  <a:t>If </a:t>
                </a:r>
                <a14:m>
                  <m:oMath xmlns:m="http://schemas.openxmlformats.org/officeDocument/2006/math">
                    <m:d>
                      <m:dPr>
                        <m:begChr m:val="‖"/>
                        <m:endChr m:val="‖"/>
                        <m:ctrlPr>
                          <a:rPr lang="en-US" sz="2400" i="1" smtClean="0">
                            <a:latin typeface="Cambria Math" panose="02040503050406030204" pitchFamily="18" charset="0"/>
                          </a:rPr>
                        </m:ctrlPr>
                      </m:dPr>
                      <m:e>
                        <m:r>
                          <a:rPr lang="en-US" sz="2400" b="0" i="1" smtClean="0">
                            <a:latin typeface="Cambria Math" panose="02040503050406030204" pitchFamily="18" charset="0"/>
                          </a:rPr>
                          <m:t>𝑟</m:t>
                        </m:r>
                      </m:e>
                    </m:d>
                    <m:r>
                      <a:rPr lang="en-US" sz="2400" b="0" i="1" smtClean="0">
                        <a:latin typeface="Cambria Math" panose="02040503050406030204" pitchFamily="18" charset="0"/>
                      </a:rPr>
                      <m:t>&gt;</m:t>
                    </m:r>
                    <m:r>
                      <a:rPr lang="en-US" sz="2400" b="0" i="1" smtClean="0">
                        <a:latin typeface="Cambria Math" panose="02040503050406030204" pitchFamily="18" charset="0"/>
                      </a:rPr>
                      <m:t>𝑇h𝑟𝑒𝑠h𝑜𝑙𝑑</m:t>
                    </m:r>
                  </m:oMath>
                </a14:m>
                <a:r>
                  <a:rPr lang="en-US" sz="2400" dirty="0" smtClean="0"/>
                  <a:t>, compute </a:t>
                </a:r>
                <a14:m>
                  <m:oMath xmlns:m="http://schemas.openxmlformats.org/officeDocument/2006/math">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𝛽</m:t>
                        </m:r>
                      </m:e>
                      <m:sub>
                        <m:r>
                          <a:rPr lang="en-US" sz="2400" b="0" i="1" smtClean="0">
                            <a:latin typeface="Cambria Math" panose="02040503050406030204" pitchFamily="18" charset="0"/>
                          </a:rPr>
                          <m:t>1</m:t>
                        </m:r>
                      </m:sub>
                      <m:sup>
                        <m:r>
                          <a:rPr lang="en-US" sz="2400" b="0" i="1" smtClean="0">
                            <a:latin typeface="Cambria Math" panose="02040503050406030204" pitchFamily="18" charset="0"/>
                          </a:rPr>
                          <m:t>∗</m:t>
                        </m:r>
                      </m:sup>
                    </m:sSubSup>
                  </m:oMath>
                </a14:m>
                <a:r>
                  <a:rPr lang="en-US" sz="2400" dirty="0" smtClean="0"/>
                  <a:t> from the samples in </a:t>
                </a:r>
                <a14:m>
                  <m:oMath xmlns:m="http://schemas.openxmlformats.org/officeDocument/2006/math">
                    <m:r>
                      <a:rPr lang="en-US" sz="2400" b="0" i="1" smtClean="0">
                        <a:latin typeface="Cambria Math" panose="02040503050406030204" pitchFamily="18" charset="0"/>
                      </a:rPr>
                      <m:t>𝑊</m:t>
                    </m:r>
                  </m:oMath>
                </a14:m>
                <a:endParaRPr lang="en-US" sz="2400" dirty="0" smtClean="0"/>
              </a:p>
              <a:p>
                <a:pPr marL="342900" indent="-342900">
                  <a:buFont typeface="+mj-lt"/>
                  <a:buAutoNum type="arabicPeriod"/>
                </a:pPr>
                <a:endParaRPr lang="en-US" sz="2400" dirty="0"/>
              </a:p>
              <a:p>
                <a:pPr marL="0" indent="0">
                  <a:buNone/>
                </a:pPr>
                <a:r>
                  <a:rPr lang="en-US" sz="2400" b="1" dirty="0" smtClean="0"/>
                  <a:t>Prediction for a new sample </a:t>
                </a:r>
                <a14:m>
                  <m:oMath xmlns:m="http://schemas.openxmlformats.org/officeDocument/2006/math">
                    <m:r>
                      <a:rPr lang="en-US" sz="2400" b="1" i="1" smtClean="0">
                        <a:latin typeface="Cambria Math" panose="02040503050406030204" pitchFamily="18" charset="0"/>
                      </a:rPr>
                      <m:t>𝒙</m:t>
                    </m:r>
                  </m:oMath>
                </a14:m>
                <a:r>
                  <a:rPr lang="en-US" sz="2400" b="1" dirty="0" smtClean="0"/>
                  <a:t>:</a:t>
                </a:r>
              </a:p>
              <a:p>
                <a:pPr marL="342900" indent="-342900">
                  <a:buFont typeface="+mj-lt"/>
                  <a:buAutoNum type="arabicPeriod"/>
                </a:pPr>
                <a:r>
                  <a:rPr lang="en-US" sz="2400" dirty="0" smtClean="0"/>
                  <a:t>Return the prediction of </a:t>
                </a:r>
                <a14:m>
                  <m:oMath xmlns:m="http://schemas.openxmlformats.org/officeDocument/2006/math">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𝛽</m:t>
                        </m:r>
                      </m:e>
                      <m:sub>
                        <m:r>
                          <a:rPr lang="en-US" sz="2400" b="0" i="1" smtClean="0">
                            <a:latin typeface="Cambria Math" panose="02040503050406030204" pitchFamily="18" charset="0"/>
                          </a:rPr>
                          <m:t>1</m:t>
                        </m:r>
                      </m:sub>
                      <m:sup>
                        <m:r>
                          <a:rPr lang="en-US" sz="2400" b="0" i="1" smtClean="0">
                            <a:latin typeface="Cambria Math" panose="02040503050406030204" pitchFamily="18" charset="0"/>
                          </a:rPr>
                          <m:t>∗</m:t>
                        </m:r>
                      </m:sup>
                    </m:sSubSup>
                  </m:oMath>
                </a14:m>
                <a:r>
                  <a:rPr lang="en-US" sz="2400" dirty="0" smtClean="0"/>
                  <a:t> for </a:t>
                </a:r>
                <a14:m>
                  <m:oMath xmlns:m="http://schemas.openxmlformats.org/officeDocument/2006/math">
                    <m:r>
                      <a:rPr lang="en-US" sz="2400" b="0" i="1" smtClean="0">
                        <a:latin typeface="Cambria Math" panose="02040503050406030204" pitchFamily="18" charset="0"/>
                      </a:rPr>
                      <m:t>𝑥</m:t>
                    </m:r>
                  </m:oMath>
                </a14:m>
                <a:endParaRPr lang="en-US" sz="2400" dirty="0" smtClean="0"/>
              </a:p>
              <a:p>
                <a:pPr marL="342900" indent="-342900">
                  <a:buFont typeface="+mj-lt"/>
                  <a:buAutoNum type="arabicPeriod"/>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1064" t="-154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normAutofit lnSpcReduction="10000"/>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657E7479-A17A-4BFD-B497-E7D9DEAE79DE}" type="slidenum">
              <a:rPr kumimoji="0" lang="en-US" sz="3600" b="0" i="0" u="none" strike="noStrike" kern="1200" cap="none" spc="0" normalizeH="0" baseline="0" noProof="0" smtClean="0">
                <a:ln>
                  <a:noFill/>
                </a:ln>
                <a:solidFill>
                  <a:srgbClr val="44546A">
                    <a:lumMod val="60000"/>
                    <a:lumOff val="40000"/>
                  </a:srgbClr>
                </a:solidFill>
                <a:effectLst/>
                <a:uLnTx/>
                <a:uFillTx/>
                <a:latin typeface="Century Schoolbook" panose="020406040505050203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21</a:t>
            </a:fld>
            <a:endParaRPr kumimoji="0" lang="en-US" sz="3600" b="0" i="0" u="none" strike="noStrike" kern="1200" cap="none" spc="0" normalizeH="0" baseline="0" noProof="0">
              <a:ln>
                <a:noFill/>
              </a:ln>
              <a:solidFill>
                <a:srgbClr val="44546A">
                  <a:lumMod val="60000"/>
                  <a:lumOff val="40000"/>
                </a:srgbClr>
              </a:solidFill>
              <a:effectLst/>
              <a:uLnTx/>
              <a:uFillTx/>
              <a:latin typeface="Century Schoolbook" panose="02040604050505020304"/>
              <a:ea typeface="+mn-ea"/>
              <a:cs typeface="+mn-cs"/>
            </a:endParaRPr>
          </a:p>
        </p:txBody>
      </p:sp>
    </p:spTree>
    <p:extLst>
      <p:ext uri="{BB962C8B-B14F-4D97-AF65-F5344CB8AC3E}">
        <p14:creationId xmlns:p14="http://schemas.microsoft.com/office/powerpoint/2010/main" val="19712267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reeform 23"/>
          <p:cNvSpPr/>
          <p:nvPr/>
        </p:nvSpPr>
        <p:spPr>
          <a:xfrm>
            <a:off x="3661410" y="4665773"/>
            <a:ext cx="3413760" cy="1327357"/>
          </a:xfrm>
          <a:custGeom>
            <a:avLst/>
            <a:gdLst>
              <a:gd name="connsiteX0" fmla="*/ 0 w 3413760"/>
              <a:gd name="connsiteY0" fmla="*/ 1323547 h 1327357"/>
              <a:gd name="connsiteX1" fmla="*/ 1200150 w 3413760"/>
              <a:gd name="connsiteY1" fmla="*/ 1477 h 1327357"/>
              <a:gd name="connsiteX2" fmla="*/ 2080260 w 3413760"/>
              <a:gd name="connsiteY2" fmla="*/ 1068277 h 1327357"/>
              <a:gd name="connsiteX3" fmla="*/ 3413760 w 3413760"/>
              <a:gd name="connsiteY3" fmla="*/ 1327357 h 1327357"/>
            </a:gdLst>
            <a:ahLst/>
            <a:cxnLst>
              <a:cxn ang="0">
                <a:pos x="connsiteX0" y="connsiteY0"/>
              </a:cxn>
              <a:cxn ang="0">
                <a:pos x="connsiteX1" y="connsiteY1"/>
              </a:cxn>
              <a:cxn ang="0">
                <a:pos x="connsiteX2" y="connsiteY2"/>
              </a:cxn>
              <a:cxn ang="0">
                <a:pos x="connsiteX3" y="connsiteY3"/>
              </a:cxn>
            </a:cxnLst>
            <a:rect l="l" t="t" r="r" b="b"/>
            <a:pathLst>
              <a:path w="3413760" h="1327357">
                <a:moveTo>
                  <a:pt x="0" y="1323547"/>
                </a:moveTo>
                <a:cubicBezTo>
                  <a:pt x="426720" y="683784"/>
                  <a:pt x="853440" y="44022"/>
                  <a:pt x="1200150" y="1477"/>
                </a:cubicBezTo>
                <a:cubicBezTo>
                  <a:pt x="1546860" y="-41068"/>
                  <a:pt x="1711325" y="847297"/>
                  <a:pt x="2080260" y="1068277"/>
                </a:cubicBezTo>
                <a:cubicBezTo>
                  <a:pt x="2449195" y="1289257"/>
                  <a:pt x="2931477" y="1308307"/>
                  <a:pt x="3413760" y="1327357"/>
                </a:cubicBezTo>
              </a:path>
            </a:pathLst>
          </a:custGeom>
          <a:pattFill prst="ltUpDiag">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panose="02040604050505020304"/>
              <a:ea typeface="+mn-ea"/>
              <a:cs typeface="+mn-cs"/>
            </a:endParaRPr>
          </a:p>
        </p:txBody>
      </p:sp>
      <p:sp>
        <p:nvSpPr>
          <p:cNvPr id="2" name="Title 1"/>
          <p:cNvSpPr>
            <a:spLocks noGrp="1"/>
          </p:cNvSpPr>
          <p:nvPr>
            <p:ph type="title"/>
          </p:nvPr>
        </p:nvSpPr>
        <p:spPr/>
        <p:txBody>
          <a:bodyPr/>
          <a:lstStyle/>
          <a:p>
            <a:r>
              <a:rPr lang="en-US" dirty="0" smtClean="0"/>
              <a:t>Adaptive Threshold</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marL="0" indent="0">
                  <a:buNone/>
                </a:pPr>
                <a:r>
                  <a:rPr lang="en-US" sz="2400" b="1" dirty="0" smtClean="0"/>
                  <a:t>We model </a:t>
                </a:r>
                <a14:m>
                  <m:oMath xmlns:m="http://schemas.openxmlformats.org/officeDocument/2006/math">
                    <m:d>
                      <m:dPr>
                        <m:begChr m:val="‖"/>
                        <m:endChr m:val="‖"/>
                        <m:ctrlPr>
                          <a:rPr lang="en-US" sz="2400" b="1" i="1" smtClean="0">
                            <a:latin typeface="Cambria Math" panose="02040503050406030204" pitchFamily="18" charset="0"/>
                          </a:rPr>
                        </m:ctrlPr>
                      </m:dPr>
                      <m:e>
                        <m:r>
                          <a:rPr lang="en-US" sz="2400" b="1" i="1" smtClean="0">
                            <a:latin typeface="Cambria Math" panose="02040503050406030204" pitchFamily="18" charset="0"/>
                          </a:rPr>
                          <m:t>𝒓</m:t>
                        </m:r>
                      </m:e>
                    </m:d>
                  </m:oMath>
                </a14:m>
                <a:r>
                  <a:rPr lang="en-US" sz="2400" b="1" dirty="0" smtClean="0"/>
                  <a:t> as a </a:t>
                </a:r>
                <a14:m>
                  <m:oMath xmlns:m="http://schemas.openxmlformats.org/officeDocument/2006/math">
                    <m:sSub>
                      <m:sSubPr>
                        <m:ctrlPr>
                          <a:rPr lang="en-US" sz="2400" b="1" i="1">
                            <a:latin typeface="Cambria Math" panose="02040503050406030204" pitchFamily="18" charset="0"/>
                          </a:rPr>
                        </m:ctrlPr>
                      </m:sSubPr>
                      <m:e>
                        <m:r>
                          <a:rPr lang="el-GR" sz="2400" b="1" i="1">
                            <a:latin typeface="Cambria Math" panose="02040503050406030204" pitchFamily="18" charset="0"/>
                          </a:rPr>
                          <m:t>𝝌</m:t>
                        </m:r>
                      </m:e>
                      <m:sub>
                        <m:r>
                          <a:rPr lang="en-US" sz="2400" b="1" i="1">
                            <a:latin typeface="Cambria Math" panose="02040503050406030204" pitchFamily="18" charset="0"/>
                          </a:rPr>
                          <m:t>𝒅</m:t>
                        </m:r>
                      </m:sub>
                    </m:sSub>
                  </m:oMath>
                </a14:m>
                <a:r>
                  <a:rPr lang="en-US" sz="2400" b="1" dirty="0" smtClean="0"/>
                  <a:t> distribution:</a:t>
                </a:r>
              </a:p>
              <a:p>
                <a:pPr marL="342900" indent="-342900">
                  <a:buFont typeface="+mj-lt"/>
                  <a:buAutoNum type="arabicPeriod"/>
                </a:pPr>
                <a:r>
                  <a:rPr lang="en-US" sz="2400" dirty="0"/>
                  <a:t>Collect some samples </a:t>
                </a:r>
                <a:r>
                  <a:rPr lang="en-US" sz="2400" dirty="0" smtClean="0"/>
                  <a:t>of </a:t>
                </a:r>
                <a14:m>
                  <m:oMath xmlns:m="http://schemas.openxmlformats.org/officeDocument/2006/math">
                    <m:d>
                      <m:dPr>
                        <m:begChr m:val="‖"/>
                        <m:endChr m:val="‖"/>
                        <m:ctrlPr>
                          <a:rPr lang="en-US" sz="2400" i="1">
                            <a:latin typeface="Cambria Math" panose="02040503050406030204" pitchFamily="18" charset="0"/>
                          </a:rPr>
                        </m:ctrlPr>
                      </m:dPr>
                      <m:e>
                        <m:r>
                          <a:rPr lang="en-US" sz="2400" i="1">
                            <a:latin typeface="Cambria Math" panose="02040503050406030204" pitchFamily="18" charset="0"/>
                          </a:rPr>
                          <m:t>𝑟</m:t>
                        </m:r>
                      </m:e>
                    </m:d>
                  </m:oMath>
                </a14:m>
                <a:r>
                  <a:rPr lang="en-US" sz="2400" dirty="0" smtClean="0"/>
                  <a:t> </a:t>
                </a:r>
              </a:p>
              <a:p>
                <a:pPr marL="342900" indent="-342900">
                  <a:buFont typeface="+mj-lt"/>
                  <a:buAutoNum type="arabicPeriod"/>
                </a:pPr>
                <a:r>
                  <a:rPr lang="en-US" sz="2400" dirty="0" smtClean="0"/>
                  <a:t>Fit </a:t>
                </a:r>
                <a14:m>
                  <m:oMath xmlns:m="http://schemas.openxmlformats.org/officeDocument/2006/math">
                    <m:sSub>
                      <m:sSubPr>
                        <m:ctrlPr>
                          <a:rPr lang="en-US" sz="2400" i="1">
                            <a:latin typeface="Cambria Math" panose="02040503050406030204" pitchFamily="18" charset="0"/>
                          </a:rPr>
                        </m:ctrlPr>
                      </m:sSubPr>
                      <m:e>
                        <m:r>
                          <m:rPr>
                            <m:sty m:val="p"/>
                          </m:rPr>
                          <a:rPr lang="el-GR" sz="2400" i="1">
                            <a:latin typeface="Cambria Math" panose="02040503050406030204" pitchFamily="18" charset="0"/>
                          </a:rPr>
                          <m:t>χ</m:t>
                        </m:r>
                      </m:e>
                      <m:sub>
                        <m:r>
                          <a:rPr lang="en-US" sz="2400" i="1">
                            <a:latin typeface="Cambria Math" panose="02040503050406030204" pitchFamily="18" charset="0"/>
                          </a:rPr>
                          <m:t>𝑑</m:t>
                        </m:r>
                      </m:sub>
                    </m:sSub>
                  </m:oMath>
                </a14:m>
                <a:r>
                  <a:rPr lang="en-US" sz="2400" dirty="0"/>
                  <a:t> </a:t>
                </a:r>
                <a:r>
                  <a:rPr lang="en-US" sz="2400" dirty="0" smtClean="0"/>
                  <a:t>distribution to </a:t>
                </a:r>
                <a:r>
                  <a:rPr lang="en-US" sz="2400" dirty="0"/>
                  <a:t>collected </a:t>
                </a:r>
                <a14:m>
                  <m:oMath xmlns:m="http://schemas.openxmlformats.org/officeDocument/2006/math">
                    <m:d>
                      <m:dPr>
                        <m:begChr m:val="‖"/>
                        <m:endChr m:val="‖"/>
                        <m:ctrlPr>
                          <a:rPr lang="en-US" sz="2400" i="1">
                            <a:latin typeface="Cambria Math" panose="02040503050406030204" pitchFamily="18" charset="0"/>
                          </a:rPr>
                        </m:ctrlPr>
                      </m:dPr>
                      <m:e>
                        <m:r>
                          <a:rPr lang="en-US" sz="2400" i="1">
                            <a:latin typeface="Cambria Math" panose="02040503050406030204" pitchFamily="18" charset="0"/>
                          </a:rPr>
                          <m:t>𝑟</m:t>
                        </m:r>
                      </m:e>
                    </m:d>
                  </m:oMath>
                </a14:m>
                <a:endParaRPr lang="en-US" sz="2400" dirty="0" smtClean="0"/>
              </a:p>
              <a:p>
                <a:pPr marL="342900" indent="-342900">
                  <a:buFont typeface="+mj-lt"/>
                  <a:buAutoNum type="arabicPeriod"/>
                </a:pPr>
                <a:r>
                  <a:rPr lang="en-US" sz="2400" dirty="0"/>
                  <a:t>C</a:t>
                </a:r>
                <a:r>
                  <a:rPr lang="en-US" sz="2400" dirty="0" smtClean="0"/>
                  <a:t>hoose </a:t>
                </a:r>
                <a:r>
                  <a:rPr lang="en-US" sz="2400" i="1" dirty="0" smtClean="0"/>
                  <a:t>Threshold </a:t>
                </a:r>
                <a:r>
                  <a:rPr lang="en-US" sz="2400" dirty="0" smtClean="0"/>
                  <a:t>such </a:t>
                </a:r>
                <a:r>
                  <a:rPr lang="en-US" sz="2400" dirty="0"/>
                  <a:t>that </a:t>
                </a:r>
                <a14:m>
                  <m:oMath xmlns:m="http://schemas.openxmlformats.org/officeDocument/2006/math">
                    <m:r>
                      <m:rPr>
                        <m:sty m:val="p"/>
                      </m:rPr>
                      <a:rPr lang="en-US" sz="2400" b="0" i="0" smtClean="0">
                        <a:latin typeface="Cambria Math" panose="02040503050406030204" pitchFamily="18" charset="0"/>
                      </a:rPr>
                      <m:t>Pr</m:t>
                    </m:r>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 </m:t>
                        </m:r>
                        <m:d>
                          <m:dPr>
                            <m:begChr m:val="‖"/>
                            <m:endChr m:val="‖"/>
                            <m:ctrlPr>
                              <a:rPr lang="en-US" sz="2400" i="1">
                                <a:latin typeface="Cambria Math" panose="02040503050406030204" pitchFamily="18" charset="0"/>
                              </a:rPr>
                            </m:ctrlPr>
                          </m:dPr>
                          <m:e>
                            <m:r>
                              <a:rPr lang="en-US" sz="2400" i="1">
                                <a:latin typeface="Cambria Math" panose="02040503050406030204" pitchFamily="18" charset="0"/>
                              </a:rPr>
                              <m:t>𝑟</m:t>
                            </m:r>
                          </m:e>
                        </m:d>
                        <m:r>
                          <a:rPr lang="en-US" sz="2400" i="1">
                            <a:latin typeface="Cambria Math" panose="02040503050406030204" pitchFamily="18" charset="0"/>
                          </a:rPr>
                          <m:t>≤</m:t>
                        </m:r>
                        <m:r>
                          <a:rPr lang="en-US" sz="2400" i="1">
                            <a:latin typeface="Cambria Math" panose="02040503050406030204" pitchFamily="18" charset="0"/>
                          </a:rPr>
                          <m:t>𝑇</m:t>
                        </m:r>
                        <m:r>
                          <a:rPr lang="en-US" sz="2400" i="1">
                            <a:latin typeface="Cambria Math" panose="02040503050406030204" pitchFamily="18" charset="0"/>
                          </a:rPr>
                          <m:t>h</m:t>
                        </m:r>
                        <m:r>
                          <a:rPr lang="en-US" sz="2400" i="1">
                            <a:latin typeface="Cambria Math" panose="02040503050406030204" pitchFamily="18" charset="0"/>
                          </a:rPr>
                          <m:t>𝑟𝑒𝑠</m:t>
                        </m:r>
                        <m:r>
                          <a:rPr lang="en-US" sz="2400" i="1">
                            <a:latin typeface="Cambria Math" panose="02040503050406030204" pitchFamily="18" charset="0"/>
                          </a:rPr>
                          <m:t>h</m:t>
                        </m:r>
                        <m:r>
                          <a:rPr lang="en-US" sz="2400" i="1">
                            <a:latin typeface="Cambria Math" panose="02040503050406030204" pitchFamily="18" charset="0"/>
                          </a:rPr>
                          <m:t>𝑜𝑙𝑑</m:t>
                        </m:r>
                        <m:r>
                          <a:rPr lang="en-US" sz="2400" b="0" i="1" smtClean="0">
                            <a:latin typeface="Cambria Math" panose="02040503050406030204" pitchFamily="18" charset="0"/>
                          </a:rPr>
                          <m:t> </m:t>
                        </m:r>
                      </m:e>
                    </m:d>
                    <m:r>
                      <a:rPr lang="en-US" sz="2400" b="0" i="1" smtClean="0">
                        <a:latin typeface="Cambria Math" panose="02040503050406030204" pitchFamily="18" charset="0"/>
                      </a:rPr>
                      <m:t>&gt;</m:t>
                    </m:r>
                    <m:r>
                      <a:rPr lang="en-US" sz="2400" b="0" i="1" smtClean="0">
                        <a:latin typeface="Cambria Math" panose="02040503050406030204" pitchFamily="18" charset="0"/>
                      </a:rPr>
                      <m:t>𝛼</m:t>
                    </m:r>
                  </m:oMath>
                </a14:m>
                <a:endParaRPr lang="en-US" sz="2400" dirty="0" smtClean="0"/>
              </a:p>
              <a:p>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1064" t="-154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normAutofit lnSpcReduction="10000"/>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657E7479-A17A-4BFD-B497-E7D9DEAE79DE}" type="slidenum">
              <a:rPr kumimoji="0" lang="en-US" sz="3600" b="0" i="0" u="none" strike="noStrike" kern="1200" cap="none" spc="0" normalizeH="0" baseline="0" noProof="0" smtClean="0">
                <a:ln>
                  <a:noFill/>
                </a:ln>
                <a:solidFill>
                  <a:srgbClr val="44546A">
                    <a:lumMod val="60000"/>
                    <a:lumOff val="40000"/>
                  </a:srgbClr>
                </a:solidFill>
                <a:effectLst/>
                <a:uLnTx/>
                <a:uFillTx/>
                <a:latin typeface="Century Schoolbook" panose="020406040505050203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22</a:t>
            </a:fld>
            <a:endParaRPr kumimoji="0" lang="en-US" sz="3600" b="0" i="0" u="none" strike="noStrike" kern="1200" cap="none" spc="0" normalizeH="0" baseline="0" noProof="0">
              <a:ln>
                <a:noFill/>
              </a:ln>
              <a:solidFill>
                <a:srgbClr val="44546A">
                  <a:lumMod val="60000"/>
                  <a:lumOff val="40000"/>
                </a:srgbClr>
              </a:solidFill>
              <a:effectLst/>
              <a:uLnTx/>
              <a:uFillTx/>
              <a:latin typeface="Century Schoolbook" panose="02040604050505020304"/>
              <a:ea typeface="+mn-ea"/>
              <a:cs typeface="+mn-cs"/>
            </a:endParaRPr>
          </a:p>
        </p:txBody>
      </p:sp>
      <p:cxnSp>
        <p:nvCxnSpPr>
          <p:cNvPr id="8" name="Straight Arrow Connector 7"/>
          <p:cNvCxnSpPr/>
          <p:nvPr/>
        </p:nvCxnSpPr>
        <p:spPr>
          <a:xfrm flipV="1">
            <a:off x="3657600" y="4413380"/>
            <a:ext cx="0" cy="1576873"/>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3" name="TextBox 12"/>
              <p:cNvSpPr txBox="1"/>
              <p:nvPr/>
            </p:nvSpPr>
            <p:spPr>
              <a:xfrm>
                <a:off x="4278856" y="5344896"/>
                <a:ext cx="1101012"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𝛼</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95</m:t>
                      </m:r>
                    </m:oMath>
                  </m:oMathPara>
                </a14:m>
                <a:endParaRPr kumimoji="0" lang="en-US" sz="1800" b="0" i="0" u="none" strike="noStrike" kern="1200" cap="none" spc="0" normalizeH="0" baseline="0" noProof="0" dirty="0">
                  <a:ln>
                    <a:noFill/>
                  </a:ln>
                  <a:solidFill>
                    <a:prstClr val="black"/>
                  </a:solidFill>
                  <a:effectLst/>
                  <a:uLnTx/>
                  <a:uFillTx/>
                  <a:latin typeface="Century Schoolbook" panose="02040604050505020304"/>
                  <a:ea typeface="+mn-ea"/>
                  <a:cs typeface="+mn-cs"/>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4278856" y="5344896"/>
                <a:ext cx="1101012" cy="36933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5458408" y="6086830"/>
                <a:ext cx="1101012"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𝑇</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h</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𝑟𝑒𝑠</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h</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𝑜𝑙𝑑</m:t>
                      </m:r>
                    </m:oMath>
                  </m:oMathPara>
                </a14:m>
                <a:endParaRPr kumimoji="0" lang="en-US" sz="1800" b="0" i="0" u="none" strike="noStrike" kern="1200" cap="none" spc="0" normalizeH="0" baseline="0" noProof="0" dirty="0">
                  <a:ln>
                    <a:noFill/>
                  </a:ln>
                  <a:solidFill>
                    <a:prstClr val="black"/>
                  </a:solidFill>
                  <a:effectLst/>
                  <a:uLnTx/>
                  <a:uFillTx/>
                  <a:latin typeface="Century Schoolbook" panose="02040604050505020304"/>
                  <a:ea typeface="+mn-ea"/>
                  <a:cs typeface="+mn-cs"/>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5458408" y="6086830"/>
                <a:ext cx="1101012" cy="369332"/>
              </a:xfrm>
              <a:prstGeom prst="rect">
                <a:avLst/>
              </a:prstGeom>
              <a:blipFill>
                <a:blip r:embed="rId5"/>
                <a:stretch>
                  <a:fillRect r="-110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7954347" y="5995471"/>
                <a:ext cx="1101012"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d>
                        <m:dPr>
                          <m:begChr m:val="‖"/>
                          <m:end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𝑟</m:t>
                          </m:r>
                        </m:e>
                      </m:d>
                    </m:oMath>
                  </m:oMathPara>
                </a14:m>
                <a:endParaRPr kumimoji="0" lang="en-US" sz="1800" b="0" i="0" u="none" strike="noStrike" kern="1200" cap="none" spc="0" normalizeH="0" baseline="0" noProof="0" dirty="0">
                  <a:ln>
                    <a:noFill/>
                  </a:ln>
                  <a:solidFill>
                    <a:prstClr val="black"/>
                  </a:solidFill>
                  <a:effectLst/>
                  <a:uLnTx/>
                  <a:uFillTx/>
                  <a:latin typeface="Century Schoolbook" panose="02040604050505020304"/>
                  <a:ea typeface="+mn-ea"/>
                  <a:cs typeface="+mn-cs"/>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7954347" y="5995471"/>
                <a:ext cx="1101012" cy="369332"/>
              </a:xfrm>
              <a:prstGeom prst="rect">
                <a:avLst/>
              </a:prstGeom>
              <a:blipFill>
                <a:blip r:embed="rId6"/>
                <a:stretch>
                  <a:fillRect/>
                </a:stretch>
              </a:blipFill>
            </p:spPr>
            <p:txBody>
              <a:bodyPr/>
              <a:lstStyle/>
              <a:p>
                <a:r>
                  <a:rPr lang="en-US">
                    <a:noFill/>
                  </a:rPr>
                  <a:t> </a:t>
                </a:r>
              </a:p>
            </p:txBody>
          </p:sp>
        </mc:Fallback>
      </mc:AlternateContent>
      <p:cxnSp>
        <p:nvCxnSpPr>
          <p:cNvPr id="12" name="Straight Connector 11"/>
          <p:cNvCxnSpPr/>
          <p:nvPr/>
        </p:nvCxnSpPr>
        <p:spPr>
          <a:xfrm>
            <a:off x="6008914" y="4646611"/>
            <a:ext cx="0" cy="1455609"/>
          </a:xfrm>
          <a:prstGeom prst="line">
            <a:avLst/>
          </a:prstGeom>
          <a:ln w="19050">
            <a:prstDash val="dash"/>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1" name="TextBox 30"/>
              <p:cNvSpPr txBox="1"/>
              <p:nvPr/>
            </p:nvSpPr>
            <p:spPr>
              <a:xfrm>
                <a:off x="2694993" y="4135877"/>
                <a:ext cx="1101012"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𝑓</m:t>
                      </m:r>
                      <m:d>
                        <m:d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d>
                            <m:dPr>
                              <m:begChr m:val="‖"/>
                              <m:endChr m:val="‖"/>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𝑟</m:t>
                              </m:r>
                            </m:e>
                          </m:d>
                        </m:e>
                      </m:d>
                    </m:oMath>
                  </m:oMathPara>
                </a14:m>
                <a:endParaRPr kumimoji="0" lang="en-US" sz="1800" b="0" i="0" u="none" strike="noStrike" kern="1200" cap="none" spc="0" normalizeH="0" baseline="0" noProof="0" dirty="0">
                  <a:ln>
                    <a:noFill/>
                  </a:ln>
                  <a:solidFill>
                    <a:prstClr val="black"/>
                  </a:solidFill>
                  <a:effectLst/>
                  <a:uLnTx/>
                  <a:uFillTx/>
                  <a:latin typeface="Century Schoolbook" panose="02040604050505020304"/>
                  <a:ea typeface="+mn-ea"/>
                  <a:cs typeface="+mn-cs"/>
                </a:endParaRPr>
              </a:p>
            </p:txBody>
          </p:sp>
        </mc:Choice>
        <mc:Fallback xmlns="">
          <p:sp>
            <p:nvSpPr>
              <p:cNvPr id="31" name="TextBox 30"/>
              <p:cNvSpPr txBox="1">
                <a:spLocks noRot="1" noChangeAspect="1" noMove="1" noResize="1" noEditPoints="1" noAdjustHandles="1" noChangeArrowheads="1" noChangeShapeType="1" noTextEdit="1"/>
              </p:cNvSpPr>
              <p:nvPr/>
            </p:nvSpPr>
            <p:spPr>
              <a:xfrm>
                <a:off x="2694993" y="4135877"/>
                <a:ext cx="1101012" cy="369332"/>
              </a:xfrm>
              <a:prstGeom prst="rect">
                <a:avLst/>
              </a:prstGeom>
              <a:blipFill>
                <a:blip r:embed="rId7"/>
                <a:stretch>
                  <a:fillRect b="-16393"/>
                </a:stretch>
              </a:blipFill>
            </p:spPr>
            <p:txBody>
              <a:bodyPr/>
              <a:lstStyle/>
              <a:p>
                <a:r>
                  <a:rPr lang="en-US">
                    <a:noFill/>
                  </a:rPr>
                  <a:t> </a:t>
                </a:r>
              </a:p>
            </p:txBody>
          </p:sp>
        </mc:Fallback>
      </mc:AlternateContent>
      <p:pic>
        <p:nvPicPr>
          <p:cNvPr id="32" name="Picture 31"/>
          <p:cNvPicPr>
            <a:picLocks noChangeAspect="1"/>
          </p:cNvPicPr>
          <p:nvPr/>
        </p:nvPicPr>
        <p:blipFill rotWithShape="1">
          <a:blip r:embed="rId8">
            <a:extLst>
              <a:ext uri="{28A0092B-C50C-407E-A947-70E740481C1C}">
                <a14:useLocalDpi xmlns:a14="http://schemas.microsoft.com/office/drawing/2010/main" val="0"/>
              </a:ext>
            </a:extLst>
          </a:blip>
          <a:srcRect l="69152"/>
          <a:stretch/>
        </p:blipFill>
        <p:spPr>
          <a:xfrm>
            <a:off x="6018245" y="4658833"/>
            <a:ext cx="1056925" cy="1341236"/>
          </a:xfrm>
          <a:prstGeom prst="rect">
            <a:avLst/>
          </a:prstGeom>
        </p:spPr>
      </p:pic>
      <p:cxnSp>
        <p:nvCxnSpPr>
          <p:cNvPr id="10" name="Straight Arrow Connector 9"/>
          <p:cNvCxnSpPr/>
          <p:nvPr/>
        </p:nvCxnSpPr>
        <p:spPr>
          <a:xfrm>
            <a:off x="3657600" y="5990253"/>
            <a:ext cx="4935894"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3191906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DRUiD</a:t>
            </a:r>
            <a:r>
              <a:rPr lang="en-US" dirty="0" smtClean="0"/>
              <a:t> Algorithm</a:t>
            </a:r>
            <a:br>
              <a:rPr lang="en-US" dirty="0" smtClean="0"/>
            </a:br>
            <a:endParaRPr lang="en-US" dirty="0"/>
          </a:p>
        </p:txBody>
      </p:sp>
      <p:sp>
        <p:nvSpPr>
          <p:cNvPr id="4" name="Slide Number Placeholder 3"/>
          <p:cNvSpPr>
            <a:spLocks noGrp="1"/>
          </p:cNvSpPr>
          <p:nvPr>
            <p:ph type="sldNum" sz="quarter" idx="12"/>
          </p:nvPr>
        </p:nvSpPr>
        <p:spPr/>
        <p:txBody>
          <a:bodyPr>
            <a:normAutofit/>
          </a:bodyPr>
          <a:lstStyle/>
          <a:p>
            <a:fld id="{657E7479-A17A-4BFD-B497-E7D9DEAE79DE}" type="slidenum">
              <a:rPr lang="en-US" smtClean="0"/>
              <a:t>23</a:t>
            </a:fld>
            <a:endParaRPr lang="en-US"/>
          </a:p>
        </p:txBody>
      </p:sp>
      <mc:AlternateContent xmlns:mc="http://schemas.openxmlformats.org/markup-compatibility/2006" xmlns:a14="http://schemas.microsoft.com/office/drawing/2010/main">
        <mc:Choice Requires="a14">
          <p:sp>
            <p:nvSpPr>
              <p:cNvPr id="5" name="Rounded Rectangle 4"/>
              <p:cNvSpPr/>
              <p:nvPr/>
            </p:nvSpPr>
            <p:spPr>
              <a:xfrm>
                <a:off x="289148" y="1303029"/>
                <a:ext cx="2911645" cy="5293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New sample arrives </a:t>
                </a:r>
                <a14:m>
                  <m:oMath xmlns:m="http://schemas.openxmlformats.org/officeDocument/2006/math">
                    <m:r>
                      <a:rPr lang="en-US" sz="1600" b="0" i="1" smtClean="0">
                        <a:latin typeface="Cambria Math" panose="02040503050406030204" pitchFamily="18" charset="0"/>
                      </a:rPr>
                      <m:t>(</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𝑥</m:t>
                        </m:r>
                      </m:e>
                      <m:sub>
                        <m:r>
                          <a:rPr lang="en-US" sz="1600" b="0" i="1" smtClean="0">
                            <a:latin typeface="Cambria Math" panose="02040503050406030204" pitchFamily="18" charset="0"/>
                          </a:rPr>
                          <m:t>𝑖</m:t>
                        </m:r>
                      </m:sub>
                    </m:sSub>
                    <m:r>
                      <a:rPr lang="en-US" sz="1600" b="0" i="1" smtClean="0">
                        <a:latin typeface="Cambria Math" panose="02040503050406030204" pitchFamily="18" charset="0"/>
                      </a:rPr>
                      <m:t>,</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𝑦</m:t>
                        </m:r>
                      </m:e>
                      <m:sub>
                        <m:r>
                          <a:rPr lang="en-US" sz="1600" b="0" i="1" smtClean="0">
                            <a:latin typeface="Cambria Math" panose="02040503050406030204" pitchFamily="18" charset="0"/>
                          </a:rPr>
                          <m:t>𝑖</m:t>
                        </m:r>
                      </m:sub>
                    </m:sSub>
                    <m:r>
                      <a:rPr lang="en-US" sz="1600" b="0" i="1" smtClean="0">
                        <a:latin typeface="Cambria Math" panose="02040503050406030204" pitchFamily="18" charset="0"/>
                      </a:rPr>
                      <m:t>)</m:t>
                    </m:r>
                  </m:oMath>
                </a14:m>
                <a:r>
                  <a:rPr lang="en-US" sz="1600" dirty="0" smtClean="0"/>
                  <a:t>:</a:t>
                </a:r>
              </a:p>
              <a:p>
                <a:pPr algn="ctr"/>
                <a14:m>
                  <m:oMathPara xmlns:m="http://schemas.openxmlformats.org/officeDocument/2006/math">
                    <m:oMathParaPr>
                      <m:jc m:val="centerGroup"/>
                    </m:oMathParaPr>
                    <m:oMath xmlns:m="http://schemas.openxmlformats.org/officeDocument/2006/math">
                      <m:sSub>
                        <m:sSubPr>
                          <m:ctrlPr>
                            <a:rPr lang="en-US" sz="1600" i="1">
                              <a:latin typeface="Cambria Math" panose="02040503050406030204" pitchFamily="18" charset="0"/>
                            </a:rPr>
                          </m:ctrlPr>
                        </m:sSubPr>
                        <m:e>
                          <m:r>
                            <a:rPr lang="en-US" sz="1600" i="1">
                              <a:latin typeface="Cambria Math" panose="02040503050406030204" pitchFamily="18" charset="0"/>
                            </a:rPr>
                            <m:t>𝑛</m:t>
                          </m:r>
                        </m:e>
                        <m:sub>
                          <m:r>
                            <a:rPr lang="en-US" sz="1600" i="1">
                              <a:latin typeface="Cambria Math" panose="02040503050406030204" pitchFamily="18" charset="0"/>
                            </a:rPr>
                            <m:t>𝓐</m:t>
                          </m:r>
                        </m:sub>
                      </m:sSub>
                      <m:r>
                        <a:rPr lang="en-US" sz="1600" i="1">
                          <a:latin typeface="Cambria Math" panose="02040503050406030204" pitchFamily="18" charset="0"/>
                        </a:rPr>
                        <m:t>+=1</m:t>
                      </m:r>
                      <m:r>
                        <a:rPr lang="en-US" sz="1600" b="0" i="1" smtClean="0">
                          <a:latin typeface="Cambria Math" panose="02040503050406030204" pitchFamily="18" charset="0"/>
                        </a:rPr>
                        <m:t>    </m:t>
                      </m:r>
                      <m:sSub>
                        <m:sSubPr>
                          <m:ctrlPr>
                            <a:rPr lang="en-US" sz="1600" i="1">
                              <a:latin typeface="Cambria Math" panose="02040503050406030204" pitchFamily="18" charset="0"/>
                            </a:rPr>
                          </m:ctrlPr>
                        </m:sSubPr>
                        <m:e>
                          <m:r>
                            <a:rPr lang="en-US" sz="1600" b="0" i="1" smtClean="0">
                              <a:latin typeface="Cambria Math" panose="02040503050406030204" pitchFamily="18" charset="0"/>
                            </a:rPr>
                            <m:t>(</m:t>
                          </m:r>
                          <m:r>
                            <a:rPr lang="en-US" sz="1600" i="1">
                              <a:latin typeface="Cambria Math" panose="02040503050406030204" pitchFamily="18" charset="0"/>
                            </a:rPr>
                            <m:t>𝑛</m:t>
                          </m:r>
                        </m:e>
                        <m:sub>
                          <m:r>
                            <a:rPr lang="en-US" sz="1600" i="1">
                              <a:latin typeface="Cambria Math" panose="02040503050406030204" pitchFamily="18" charset="0"/>
                            </a:rPr>
                            <m:t>𝓡</m:t>
                          </m:r>
                        </m:sub>
                      </m:sSub>
                      <m:r>
                        <a:rPr lang="en-US" sz="1600" i="1">
                          <a:latin typeface="Cambria Math" panose="02040503050406030204" pitchFamily="18" charset="0"/>
                        </a:rPr>
                        <m:t>+=1</m:t>
                      </m:r>
                      <m:r>
                        <a:rPr lang="en-US" sz="1600" b="0" i="1" smtClean="0">
                          <a:latin typeface="Cambria Math" panose="02040503050406030204" pitchFamily="18" charset="0"/>
                        </a:rPr>
                        <m:t>)</m:t>
                      </m:r>
                    </m:oMath>
                  </m:oMathPara>
                </a14:m>
                <a:endParaRPr lang="en-US" sz="1600" dirty="0"/>
              </a:p>
            </p:txBody>
          </p:sp>
        </mc:Choice>
        <mc:Fallback xmlns="">
          <p:sp>
            <p:nvSpPr>
              <p:cNvPr id="5" name="Rounded Rectangle 4"/>
              <p:cNvSpPr>
                <a:spLocks noRot="1" noChangeAspect="1" noMove="1" noResize="1" noEditPoints="1" noAdjustHandles="1" noChangeArrowheads="1" noChangeShapeType="1" noTextEdit="1"/>
              </p:cNvSpPr>
              <p:nvPr/>
            </p:nvSpPr>
            <p:spPr>
              <a:xfrm>
                <a:off x="289148" y="1303029"/>
                <a:ext cx="2911645" cy="529389"/>
              </a:xfrm>
              <a:prstGeom prst="roundRect">
                <a:avLst/>
              </a:prstGeom>
              <a:blipFill>
                <a:blip r:embed="rId3"/>
                <a:stretch>
                  <a:fillRect t="-6742" b="-1236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ounded Rectangle 5"/>
              <p:cNvSpPr/>
              <p:nvPr/>
            </p:nvSpPr>
            <p:spPr>
              <a:xfrm>
                <a:off x="3665012" y="1137869"/>
                <a:ext cx="3155276" cy="86515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Update sliding window </a:t>
                </a:r>
                <a14:m>
                  <m:oMath xmlns:m="http://schemas.openxmlformats.org/officeDocument/2006/math">
                    <m:r>
                      <a:rPr lang="en-US" sz="1600" b="0" i="1" smtClean="0">
                        <a:latin typeface="Cambria Math" panose="02040503050406030204" pitchFamily="18" charset="0"/>
                      </a:rPr>
                      <m:t>𝑊</m:t>
                    </m:r>
                  </m:oMath>
                </a14:m>
                <a:r>
                  <a:rPr lang="en-US" sz="1600" dirty="0" smtClean="0"/>
                  <a:t>: </a:t>
                </a:r>
              </a:p>
              <a:p>
                <a:pPr algn="ctr"/>
                <a:r>
                  <a:rPr lang="en-US" sz="1600" dirty="0" smtClean="0"/>
                  <a:t>remove oldest sample </a:t>
                </a:r>
                <a14:m>
                  <m:oMath xmlns:m="http://schemas.openxmlformats.org/officeDocument/2006/math">
                    <m:r>
                      <a:rPr lang="en-US" sz="1600" b="0" i="1" smtClean="0">
                        <a:latin typeface="Cambria Math" panose="02040503050406030204" pitchFamily="18" charset="0"/>
                      </a:rPr>
                      <m:t>(</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𝑥</m:t>
                        </m:r>
                      </m:e>
                      <m:sub>
                        <m:r>
                          <a:rPr lang="en-US" sz="1600" b="0" i="1" smtClean="0">
                            <a:latin typeface="Cambria Math" panose="02040503050406030204" pitchFamily="18" charset="0"/>
                          </a:rPr>
                          <m:t>𝑟</m:t>
                        </m:r>
                      </m:sub>
                    </m:sSub>
                    <m:r>
                      <a:rPr lang="en-US" sz="1600" b="0" i="1" smtClean="0">
                        <a:latin typeface="Cambria Math" panose="02040503050406030204" pitchFamily="18" charset="0"/>
                      </a:rPr>
                      <m:t>,</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𝑦</m:t>
                        </m:r>
                      </m:e>
                      <m:sub>
                        <m:r>
                          <a:rPr lang="en-US" sz="1600" b="0" i="1" smtClean="0">
                            <a:latin typeface="Cambria Math" panose="02040503050406030204" pitchFamily="18" charset="0"/>
                          </a:rPr>
                          <m:t>𝑟</m:t>
                        </m:r>
                      </m:sub>
                    </m:sSub>
                    <m:r>
                      <a:rPr lang="en-US" sz="1600" b="0" i="1" smtClean="0">
                        <a:latin typeface="Cambria Math" panose="02040503050406030204" pitchFamily="18" charset="0"/>
                      </a:rPr>
                      <m:t>)</m:t>
                    </m:r>
                  </m:oMath>
                </a14:m>
                <a:r>
                  <a:rPr lang="en-US" sz="1600" dirty="0" smtClean="0"/>
                  <a:t>,</a:t>
                </a:r>
              </a:p>
              <a:p>
                <a:pPr algn="ctr"/>
                <a:r>
                  <a:rPr lang="en-US" sz="1600" dirty="0" smtClean="0"/>
                  <a:t>add new sample </a:t>
                </a:r>
                <a14:m>
                  <m:oMath xmlns:m="http://schemas.openxmlformats.org/officeDocument/2006/math">
                    <m:r>
                      <a:rPr lang="en-US" sz="1600" b="0" i="1" smtClean="0">
                        <a:latin typeface="Cambria Math" panose="02040503050406030204" pitchFamily="18" charset="0"/>
                      </a:rPr>
                      <m:t>(</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𝑥</m:t>
                        </m:r>
                      </m:e>
                      <m:sub>
                        <m:r>
                          <a:rPr lang="en-US" sz="1600" b="0" i="1" smtClean="0">
                            <a:latin typeface="Cambria Math" panose="02040503050406030204" pitchFamily="18" charset="0"/>
                          </a:rPr>
                          <m:t>𝑖</m:t>
                        </m:r>
                      </m:sub>
                    </m:sSub>
                    <m:r>
                      <a:rPr lang="en-US" sz="1600" b="0" i="1" smtClean="0">
                        <a:latin typeface="Cambria Math" panose="02040503050406030204" pitchFamily="18" charset="0"/>
                      </a:rPr>
                      <m:t>,</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𝑦</m:t>
                        </m:r>
                      </m:e>
                      <m:sub>
                        <m:r>
                          <a:rPr lang="en-US" sz="1600" b="0" i="1" smtClean="0">
                            <a:latin typeface="Cambria Math" panose="02040503050406030204" pitchFamily="18" charset="0"/>
                          </a:rPr>
                          <m:t>𝑖</m:t>
                        </m:r>
                      </m:sub>
                    </m:sSub>
                    <m:r>
                      <a:rPr lang="en-US" sz="1600" b="0" i="1" smtClean="0">
                        <a:latin typeface="Cambria Math" panose="02040503050406030204" pitchFamily="18" charset="0"/>
                      </a:rPr>
                      <m:t>)</m:t>
                    </m:r>
                  </m:oMath>
                </a14:m>
                <a:endParaRPr lang="en-US" sz="1600" dirty="0"/>
              </a:p>
            </p:txBody>
          </p:sp>
        </mc:Choice>
        <mc:Fallback xmlns="">
          <p:sp>
            <p:nvSpPr>
              <p:cNvPr id="6" name="Rounded Rectangle 5"/>
              <p:cNvSpPr>
                <a:spLocks noRot="1" noChangeAspect="1" noMove="1" noResize="1" noEditPoints="1" noAdjustHandles="1" noChangeArrowheads="1" noChangeShapeType="1" noTextEdit="1"/>
              </p:cNvSpPr>
              <p:nvPr/>
            </p:nvSpPr>
            <p:spPr>
              <a:xfrm>
                <a:off x="3665012" y="1137869"/>
                <a:ext cx="3155276" cy="865153"/>
              </a:xfrm>
              <a:prstGeom prst="roundRect">
                <a:avLst/>
              </a:prstGeom>
              <a:blipFill>
                <a:blip r:embed="rId4"/>
                <a:stretch>
                  <a:fillRect b="-55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ounded Rectangle 6"/>
              <p:cNvSpPr/>
              <p:nvPr/>
            </p:nvSpPr>
            <p:spPr>
              <a:xfrm>
                <a:off x="7284507" y="1251635"/>
                <a:ext cx="2989846" cy="6371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Update </a:t>
                </a:r>
                <a14:m>
                  <m:oMath xmlns:m="http://schemas.openxmlformats.org/officeDocument/2006/math">
                    <m:r>
                      <a:rPr lang="en-US" sz="160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𝑔</m:t>
                    </m:r>
                  </m:oMath>
                </a14:m>
                <a:r>
                  <a:rPr lang="en-US" sz="1600" dirty="0" smtClean="0"/>
                  <a:t>: </a:t>
                </a:r>
              </a:p>
              <a:p>
                <a:pPr algn="ct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𝑔</m:t>
                      </m:r>
                      <m:r>
                        <a:rPr lang="en-US" sz="1600" b="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𝑔</m:t>
                      </m:r>
                      <m:r>
                        <a:rPr lang="en-US" sz="1600" b="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m:t>
                      </m:r>
                      <m:sSub>
                        <m:sSubPr>
                          <m:ctrlPr>
                            <a:rPr lang="en-US" sz="1600" b="0" i="1" smtClean="0">
                              <a:latin typeface="Cambria Math" panose="02040503050406030204" pitchFamily="18" charset="0"/>
                              <a:ea typeface="Cambria Math" panose="02040503050406030204" pitchFamily="18" charset="0"/>
                            </a:rPr>
                          </m:ctrlPr>
                        </m:sSubPr>
                        <m:e>
                          <m:r>
                            <m:rPr>
                              <m:nor/>
                            </m:rPr>
                            <a:rPr lang="en-US" sz="1600" dirty="0">
                              <a:latin typeface="Cambria Math" panose="02040503050406030204" pitchFamily="18" charset="0"/>
                              <a:ea typeface="Cambria Math" panose="02040503050406030204" pitchFamily="18" charset="0"/>
                            </a:rPr>
                            <m:t>𝓁</m:t>
                          </m:r>
                        </m:e>
                        <m:sub>
                          <m:r>
                            <a:rPr lang="en-US" sz="1600" b="0" i="1" smtClean="0">
                              <a:latin typeface="Cambria Math" panose="02040503050406030204" pitchFamily="18" charset="0"/>
                              <a:ea typeface="Cambria Math" panose="02040503050406030204" pitchFamily="18" charset="0"/>
                            </a:rPr>
                            <m:t>𝑖</m:t>
                          </m:r>
                        </m:sub>
                      </m:sSub>
                      <m:d>
                        <m:dPr>
                          <m:ctrlPr>
                            <a:rPr lang="en-US" sz="1600" b="0" i="1" smtClean="0">
                              <a:latin typeface="Cambria Math" panose="02040503050406030204" pitchFamily="18" charset="0"/>
                              <a:ea typeface="Cambria Math" panose="02040503050406030204" pitchFamily="18" charset="0"/>
                            </a:rPr>
                          </m:ctrlPr>
                        </m:dPr>
                        <m:e>
                          <m:sSubSup>
                            <m:sSubSupPr>
                              <m:ctrlPr>
                                <a:rPr lang="en-US" sz="1600" b="0" i="1" smtClean="0">
                                  <a:latin typeface="Cambria Math" panose="02040503050406030204" pitchFamily="18" charset="0"/>
                                  <a:ea typeface="Cambria Math" panose="02040503050406030204" pitchFamily="18" charset="0"/>
                                </a:rPr>
                              </m:ctrlPr>
                            </m:sSubSupPr>
                            <m:e>
                              <m:r>
                                <a:rPr lang="en-US" sz="1600" b="0" i="1" smtClean="0">
                                  <a:latin typeface="Cambria Math" panose="02040503050406030204" pitchFamily="18" charset="0"/>
                                  <a:ea typeface="Cambria Math" panose="02040503050406030204" pitchFamily="18" charset="0"/>
                                </a:rPr>
                                <m:t>𝛽</m:t>
                              </m:r>
                            </m:e>
                            <m:sub>
                              <m:r>
                                <a:rPr lang="en-US" sz="1600" b="0" i="1" smtClean="0">
                                  <a:latin typeface="Cambria Math" panose="02040503050406030204" pitchFamily="18" charset="0"/>
                                  <a:ea typeface="Cambria Math" panose="02040503050406030204" pitchFamily="18" charset="0"/>
                                </a:rPr>
                                <m:t>1</m:t>
                              </m:r>
                            </m:sub>
                            <m:sup>
                              <m:r>
                                <a:rPr lang="en-US" sz="1600" b="0" i="1" smtClean="0">
                                  <a:latin typeface="Cambria Math" panose="02040503050406030204" pitchFamily="18" charset="0"/>
                                  <a:ea typeface="Cambria Math" panose="02040503050406030204" pitchFamily="18" charset="0"/>
                                </a:rPr>
                                <m:t>∗</m:t>
                              </m:r>
                            </m:sup>
                          </m:sSubSup>
                        </m:e>
                      </m:d>
                      <m:r>
                        <a:rPr lang="en-US" sz="1600" b="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m:t>
                      </m:r>
                      <m:sSub>
                        <m:sSubPr>
                          <m:ctrlPr>
                            <a:rPr lang="en-US" sz="1600" b="0" i="1" smtClean="0">
                              <a:latin typeface="Cambria Math" panose="02040503050406030204" pitchFamily="18" charset="0"/>
                              <a:ea typeface="Cambria Math" panose="02040503050406030204" pitchFamily="18" charset="0"/>
                            </a:rPr>
                          </m:ctrlPr>
                        </m:sSubPr>
                        <m:e>
                          <m:r>
                            <m:rPr>
                              <m:nor/>
                            </m:rPr>
                            <a:rPr lang="en-US" sz="1600" dirty="0">
                              <a:latin typeface="Cambria Math" panose="02040503050406030204" pitchFamily="18" charset="0"/>
                              <a:ea typeface="Cambria Math" panose="02040503050406030204" pitchFamily="18" charset="0"/>
                            </a:rPr>
                            <m:t>𝓁</m:t>
                          </m:r>
                        </m:e>
                        <m:sub>
                          <m:r>
                            <a:rPr lang="en-US" sz="1600" b="0" i="1" smtClean="0">
                              <a:latin typeface="Cambria Math" panose="02040503050406030204" pitchFamily="18" charset="0"/>
                              <a:ea typeface="Cambria Math" panose="02040503050406030204" pitchFamily="18" charset="0"/>
                            </a:rPr>
                            <m:t>𝑟</m:t>
                          </m:r>
                        </m:sub>
                      </m:sSub>
                      <m:r>
                        <a:rPr lang="en-US" sz="1600" b="0" i="1" smtClean="0">
                          <a:latin typeface="Cambria Math" panose="02040503050406030204" pitchFamily="18" charset="0"/>
                          <a:ea typeface="Cambria Math" panose="02040503050406030204" pitchFamily="18" charset="0"/>
                        </a:rPr>
                        <m:t>(</m:t>
                      </m:r>
                      <m:sSubSup>
                        <m:sSubSupPr>
                          <m:ctrlPr>
                            <a:rPr lang="en-US" sz="1600" b="0" i="1" smtClean="0">
                              <a:latin typeface="Cambria Math" panose="02040503050406030204" pitchFamily="18" charset="0"/>
                              <a:ea typeface="Cambria Math" panose="02040503050406030204" pitchFamily="18" charset="0"/>
                            </a:rPr>
                          </m:ctrlPr>
                        </m:sSubSupPr>
                        <m:e>
                          <m:r>
                            <a:rPr lang="en-US" sz="1600" b="0" i="1" smtClean="0">
                              <a:latin typeface="Cambria Math" panose="02040503050406030204" pitchFamily="18" charset="0"/>
                              <a:ea typeface="Cambria Math" panose="02040503050406030204" pitchFamily="18" charset="0"/>
                            </a:rPr>
                            <m:t>𝛽</m:t>
                          </m:r>
                        </m:e>
                        <m:sub>
                          <m:r>
                            <a:rPr lang="en-US" sz="1600" b="0" i="1" smtClean="0">
                              <a:latin typeface="Cambria Math" panose="02040503050406030204" pitchFamily="18" charset="0"/>
                              <a:ea typeface="Cambria Math" panose="02040503050406030204" pitchFamily="18" charset="0"/>
                            </a:rPr>
                            <m:t>𝑟</m:t>
                          </m:r>
                        </m:sub>
                        <m:sup>
                          <m:r>
                            <a:rPr lang="en-US" sz="1600" b="0" i="1" smtClean="0">
                              <a:latin typeface="Cambria Math" panose="02040503050406030204" pitchFamily="18" charset="0"/>
                              <a:ea typeface="Cambria Math" panose="02040503050406030204" pitchFamily="18" charset="0"/>
                            </a:rPr>
                            <m:t>∗</m:t>
                          </m:r>
                        </m:sup>
                      </m:sSubSup>
                      <m:r>
                        <a:rPr lang="en-US" sz="1600" b="0" i="1" smtClean="0">
                          <a:latin typeface="Cambria Math" panose="02040503050406030204" pitchFamily="18" charset="0"/>
                          <a:ea typeface="Cambria Math" panose="02040503050406030204" pitchFamily="18" charset="0"/>
                        </a:rPr>
                        <m:t>)</m:t>
                      </m:r>
                    </m:oMath>
                  </m:oMathPara>
                </a14:m>
                <a:endParaRPr lang="en-US" sz="1600" dirty="0"/>
              </a:p>
            </p:txBody>
          </p:sp>
        </mc:Choice>
        <mc:Fallback xmlns="">
          <p:sp>
            <p:nvSpPr>
              <p:cNvPr id="7" name="Rounded Rectangle 6"/>
              <p:cNvSpPr>
                <a:spLocks noRot="1" noChangeAspect="1" noMove="1" noResize="1" noEditPoints="1" noAdjustHandles="1" noChangeArrowheads="1" noChangeShapeType="1" noTextEdit="1"/>
              </p:cNvSpPr>
              <p:nvPr/>
            </p:nvSpPr>
            <p:spPr>
              <a:xfrm>
                <a:off x="7284507" y="1251635"/>
                <a:ext cx="2989846" cy="637120"/>
              </a:xfrm>
              <a:prstGeom prst="roundRect">
                <a:avLst/>
              </a:prstGeom>
              <a:blipFill>
                <a:blip r:embed="rId5"/>
                <a:stretch>
                  <a:fillRect b="-186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ounded Rectangle 10"/>
              <p:cNvSpPr/>
              <p:nvPr/>
            </p:nvSpPr>
            <p:spPr>
              <a:xfrm>
                <a:off x="9186129" y="2754771"/>
                <a:ext cx="2032329" cy="4980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Collect more </a:t>
                </a:r>
                <a14:m>
                  <m:oMath xmlns:m="http://schemas.openxmlformats.org/officeDocument/2006/math">
                    <m:d>
                      <m:dPr>
                        <m:begChr m:val="‖"/>
                        <m:endChr m:val="‖"/>
                        <m:ctrlPr>
                          <a:rPr lang="en-US" sz="1600" i="1" smtClean="0">
                            <a:latin typeface="Cambria Math" panose="02040503050406030204" pitchFamily="18" charset="0"/>
                            <a:ea typeface="Cambria Math" panose="02040503050406030204" pitchFamily="18" charset="0"/>
                          </a:rPr>
                        </m:ctrlPr>
                      </m:dPr>
                      <m:e>
                        <m:r>
                          <a:rPr lang="en-US" sz="1600" i="1">
                            <a:latin typeface="Cambria Math" panose="02040503050406030204" pitchFamily="18" charset="0"/>
                            <a:ea typeface="Cambria Math" panose="02040503050406030204" pitchFamily="18" charset="0"/>
                          </a:rPr>
                          <m:t>∆</m:t>
                        </m:r>
                        <m:r>
                          <a:rPr lang="en-US" sz="1600" i="1">
                            <a:latin typeface="Cambria Math" panose="02040503050406030204" pitchFamily="18" charset="0"/>
                            <a:ea typeface="Cambria Math" panose="02040503050406030204" pitchFamily="18" charset="0"/>
                          </a:rPr>
                          <m:t>𝑔</m:t>
                        </m:r>
                      </m:e>
                    </m:d>
                  </m:oMath>
                </a14:m>
                <a:endParaRPr lang="en-US" sz="1600" dirty="0" smtClean="0"/>
              </a:p>
            </p:txBody>
          </p:sp>
        </mc:Choice>
        <mc:Fallback xmlns="">
          <p:sp>
            <p:nvSpPr>
              <p:cNvPr id="11" name="Rounded Rectangle 10"/>
              <p:cNvSpPr>
                <a:spLocks noRot="1" noChangeAspect="1" noMove="1" noResize="1" noEditPoints="1" noAdjustHandles="1" noChangeArrowheads="1" noChangeShapeType="1" noTextEdit="1"/>
              </p:cNvSpPr>
              <p:nvPr/>
            </p:nvSpPr>
            <p:spPr>
              <a:xfrm>
                <a:off x="9186129" y="2754771"/>
                <a:ext cx="2032329" cy="498024"/>
              </a:xfrm>
              <a:prstGeom prst="round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ounded Rectangle 11"/>
              <p:cNvSpPr/>
              <p:nvPr/>
            </p:nvSpPr>
            <p:spPr>
              <a:xfrm>
                <a:off x="3025551" y="3369421"/>
                <a:ext cx="3381880" cy="71038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Fit </a:t>
                </a:r>
                <a14:m>
                  <m:oMath xmlns:m="http://schemas.openxmlformats.org/officeDocument/2006/math">
                    <m:sSub>
                      <m:sSubPr>
                        <m:ctrlPr>
                          <a:rPr lang="en-US" sz="1600" b="0" i="1" smtClean="0">
                            <a:latin typeface="Cambria Math" panose="02040503050406030204" pitchFamily="18" charset="0"/>
                          </a:rPr>
                        </m:ctrlPr>
                      </m:sSubPr>
                      <m:e>
                        <m:r>
                          <m:rPr>
                            <m:sty m:val="p"/>
                          </m:rPr>
                          <a:rPr lang="el-GR" sz="1600" i="1" smtClean="0">
                            <a:latin typeface="Cambria Math" panose="02040503050406030204" pitchFamily="18" charset="0"/>
                          </a:rPr>
                          <m:t>χ</m:t>
                        </m:r>
                      </m:e>
                      <m:sub>
                        <m:r>
                          <a:rPr lang="en-US" sz="1600" b="0" i="1" smtClean="0">
                            <a:latin typeface="Cambria Math" panose="02040503050406030204" pitchFamily="18" charset="0"/>
                          </a:rPr>
                          <m:t>𝑑</m:t>
                        </m:r>
                      </m:sub>
                    </m:sSub>
                  </m:oMath>
                </a14:m>
                <a:r>
                  <a:rPr lang="en-US" sz="1600" dirty="0" smtClean="0"/>
                  <a:t> to collected </a:t>
                </a:r>
                <a14:m>
                  <m:oMath xmlns:m="http://schemas.openxmlformats.org/officeDocument/2006/math">
                    <m:d>
                      <m:dPr>
                        <m:begChr m:val="‖"/>
                        <m:endChr m:val="‖"/>
                        <m:ctrlPr>
                          <a:rPr lang="en-US" sz="1600" i="1" smtClean="0">
                            <a:latin typeface="Cambria Math" panose="02040503050406030204" pitchFamily="18" charset="0"/>
                            <a:ea typeface="Cambria Math" panose="02040503050406030204" pitchFamily="18" charset="0"/>
                          </a:rPr>
                        </m:ctrlPr>
                      </m:dPr>
                      <m:e>
                        <m:r>
                          <a:rPr lang="en-US" sz="1600" i="1">
                            <a:latin typeface="Cambria Math" panose="02040503050406030204" pitchFamily="18" charset="0"/>
                            <a:ea typeface="Cambria Math" panose="02040503050406030204" pitchFamily="18" charset="0"/>
                          </a:rPr>
                          <m:t>∆</m:t>
                        </m:r>
                        <m:r>
                          <a:rPr lang="en-US" sz="1600" i="1">
                            <a:latin typeface="Cambria Math" panose="02040503050406030204" pitchFamily="18" charset="0"/>
                            <a:ea typeface="Cambria Math" panose="02040503050406030204" pitchFamily="18" charset="0"/>
                          </a:rPr>
                          <m:t>𝑔</m:t>
                        </m:r>
                      </m:e>
                    </m:d>
                  </m:oMath>
                </a14:m>
                <a:r>
                  <a:rPr lang="en-US" sz="1600" dirty="0" smtClean="0"/>
                  <a:t>.</a:t>
                </a:r>
              </a:p>
              <a:p>
                <a:pPr algn="ctr"/>
                <a:r>
                  <a:rPr lang="en-US" sz="1600" dirty="0" smtClean="0"/>
                  <a:t>Choose </a:t>
                </a:r>
                <a14:m>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𝑇</m:t>
                        </m:r>
                      </m:e>
                      <m:sub>
                        <m:r>
                          <a:rPr lang="en-US" sz="1600" b="0" i="1" smtClean="0">
                            <a:latin typeface="Cambria Math" panose="02040503050406030204" pitchFamily="18" charset="0"/>
                          </a:rPr>
                          <m:t>𝛼</m:t>
                        </m:r>
                      </m:sub>
                    </m:sSub>
                  </m:oMath>
                </a14:m>
                <a:r>
                  <a:rPr lang="en-US" sz="1600" dirty="0" smtClean="0"/>
                  <a:t> </a:t>
                </a:r>
                <a:r>
                  <a:rPr lang="en-US" sz="1600" dirty="0" err="1" smtClean="0"/>
                  <a:t>s.t.</a:t>
                </a:r>
                <a:r>
                  <a:rPr lang="en-US" sz="1600" dirty="0" smtClean="0"/>
                  <a:t> </a:t>
                </a:r>
                <a14:m>
                  <m:oMath xmlns:m="http://schemas.openxmlformats.org/officeDocument/2006/math">
                    <m:func>
                      <m:funcPr>
                        <m:ctrlPr>
                          <a:rPr lang="en-US" sz="1600" i="1">
                            <a:latin typeface="Cambria Math" panose="02040503050406030204" pitchFamily="18" charset="0"/>
                          </a:rPr>
                        </m:ctrlPr>
                      </m:funcPr>
                      <m:fName>
                        <m:r>
                          <m:rPr>
                            <m:sty m:val="p"/>
                          </m:rPr>
                          <a:rPr lang="en-US" sz="1600">
                            <a:latin typeface="Cambria Math" panose="02040503050406030204" pitchFamily="18" charset="0"/>
                          </a:rPr>
                          <m:t>Pr</m:t>
                        </m:r>
                      </m:fName>
                      <m:e>
                        <m:d>
                          <m:dPr>
                            <m:begChr m:val="["/>
                            <m:endChr m:val="]"/>
                            <m:ctrlPr>
                              <a:rPr lang="en-US" sz="1600" i="1">
                                <a:latin typeface="Cambria Math" panose="02040503050406030204" pitchFamily="18" charset="0"/>
                              </a:rPr>
                            </m:ctrlPr>
                          </m:dPr>
                          <m:e>
                            <m:d>
                              <m:dPr>
                                <m:begChr m:val="‖"/>
                                <m:endChr m:val="‖"/>
                                <m:ctrlPr>
                                  <a:rPr lang="en-US" sz="1600" i="1">
                                    <a:latin typeface="Cambria Math" panose="02040503050406030204" pitchFamily="18" charset="0"/>
                                    <a:ea typeface="Cambria Math" panose="02040503050406030204" pitchFamily="18" charset="0"/>
                                  </a:rPr>
                                </m:ctrlPr>
                              </m:dPr>
                              <m:e>
                                <m:r>
                                  <a:rPr lang="en-US" sz="1600" i="1">
                                    <a:latin typeface="Cambria Math" panose="02040503050406030204" pitchFamily="18" charset="0"/>
                                    <a:ea typeface="Cambria Math" panose="02040503050406030204" pitchFamily="18" charset="0"/>
                                  </a:rPr>
                                  <m:t>∆</m:t>
                                </m:r>
                                <m:r>
                                  <a:rPr lang="en-US" sz="1600" i="1">
                                    <a:latin typeface="Cambria Math" panose="02040503050406030204" pitchFamily="18" charset="0"/>
                                    <a:ea typeface="Cambria Math" panose="02040503050406030204" pitchFamily="18" charset="0"/>
                                  </a:rPr>
                                  <m:t>𝑔</m:t>
                                </m:r>
                              </m:e>
                            </m:d>
                            <m:r>
                              <a:rPr lang="en-US" sz="1600" i="1">
                                <a:latin typeface="Cambria Math" panose="02040503050406030204" pitchFamily="18" charset="0"/>
                                <a:ea typeface="Cambria Math" panose="02040503050406030204" pitchFamily="18" charset="0"/>
                              </a:rPr>
                              <m:t>≤</m:t>
                            </m:r>
                            <m:sSub>
                              <m:sSubPr>
                                <m:ctrlPr>
                                  <a:rPr lang="en-US" sz="1600" i="1">
                                    <a:latin typeface="Cambria Math" panose="02040503050406030204" pitchFamily="18" charset="0"/>
                                    <a:ea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𝑇</m:t>
                                </m:r>
                              </m:e>
                              <m:sub>
                                <m:r>
                                  <a:rPr lang="en-US" sz="1600" i="1">
                                    <a:latin typeface="Cambria Math" panose="02040503050406030204" pitchFamily="18" charset="0"/>
                                    <a:ea typeface="Cambria Math" panose="02040503050406030204" pitchFamily="18" charset="0"/>
                                  </a:rPr>
                                  <m:t>𝛼</m:t>
                                </m:r>
                              </m:sub>
                            </m:sSub>
                          </m:e>
                        </m:d>
                      </m:e>
                    </m:func>
                    <m:r>
                      <a:rPr lang="en-US" sz="1600" b="0" i="1" smtClean="0">
                        <a:latin typeface="Cambria Math" panose="02040503050406030204" pitchFamily="18" charset="0"/>
                        <a:ea typeface="Cambria Math" panose="02040503050406030204" pitchFamily="18" charset="0"/>
                      </a:rPr>
                      <m:t>&gt;</m:t>
                    </m:r>
                    <m:r>
                      <a:rPr lang="en-US" sz="1600" b="0" i="1" smtClean="0">
                        <a:latin typeface="Cambria Math" panose="02040503050406030204" pitchFamily="18" charset="0"/>
                        <a:ea typeface="Cambria Math" panose="02040503050406030204" pitchFamily="18" charset="0"/>
                      </a:rPr>
                      <m:t>𝛼</m:t>
                    </m:r>
                  </m:oMath>
                </a14:m>
                <a:endParaRPr lang="en-US" sz="1600" dirty="0" smtClean="0"/>
              </a:p>
            </p:txBody>
          </p:sp>
        </mc:Choice>
        <mc:Fallback xmlns="">
          <p:sp>
            <p:nvSpPr>
              <p:cNvPr id="12" name="Rounded Rectangle 11"/>
              <p:cNvSpPr>
                <a:spLocks noRot="1" noChangeAspect="1" noMove="1" noResize="1" noEditPoints="1" noAdjustHandles="1" noChangeArrowheads="1" noChangeShapeType="1" noTextEdit="1"/>
              </p:cNvSpPr>
              <p:nvPr/>
            </p:nvSpPr>
            <p:spPr>
              <a:xfrm>
                <a:off x="3025551" y="3369421"/>
                <a:ext cx="3381880" cy="710383"/>
              </a:xfrm>
              <a:prstGeom prst="roundRect">
                <a:avLst/>
              </a:prstGeom>
              <a:blipFill>
                <a:blip r:embed="rId7"/>
                <a:stretch>
                  <a:fillRect b="-8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ounded Rectangle 13"/>
              <p:cNvSpPr/>
              <p:nvPr/>
            </p:nvSpPr>
            <p:spPr>
              <a:xfrm>
                <a:off x="8210568" y="4264137"/>
                <a:ext cx="2185915" cy="4980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numWarnings </a:t>
                </a:r>
                <a14:m>
                  <m:oMath xmlns:m="http://schemas.openxmlformats.org/officeDocument/2006/math">
                    <m:r>
                      <a:rPr lang="en-US" sz="1600" b="0" i="1" smtClean="0">
                        <a:latin typeface="Cambria Math" panose="02040503050406030204" pitchFamily="18" charset="0"/>
                        <a:ea typeface="Cambria Math" panose="02040503050406030204" pitchFamily="18" charset="0"/>
                      </a:rPr>
                      <m:t>=0</m:t>
                    </m:r>
                  </m:oMath>
                </a14:m>
                <a:endParaRPr lang="en-US" sz="1600" dirty="0" smtClean="0"/>
              </a:p>
            </p:txBody>
          </p:sp>
        </mc:Choice>
        <mc:Fallback xmlns="">
          <p:sp>
            <p:nvSpPr>
              <p:cNvPr id="14" name="Rounded Rectangle 13"/>
              <p:cNvSpPr>
                <a:spLocks noRot="1" noChangeAspect="1" noMove="1" noResize="1" noEditPoints="1" noAdjustHandles="1" noChangeArrowheads="1" noChangeShapeType="1" noTextEdit="1"/>
              </p:cNvSpPr>
              <p:nvPr/>
            </p:nvSpPr>
            <p:spPr>
              <a:xfrm>
                <a:off x="8210568" y="4264137"/>
                <a:ext cx="2185915" cy="498024"/>
              </a:xfrm>
              <a:prstGeom prst="round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ounded Rectangle 14"/>
              <p:cNvSpPr/>
              <p:nvPr/>
            </p:nvSpPr>
            <p:spPr>
              <a:xfrm>
                <a:off x="5550196" y="4267168"/>
                <a:ext cx="2426769" cy="4980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numWarnings </a:t>
                </a:r>
                <a14:m>
                  <m:oMath xmlns:m="http://schemas.openxmlformats.org/officeDocument/2006/math">
                    <m:r>
                      <a:rPr lang="en-US" sz="1600" dirty="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=1</m:t>
                    </m:r>
                  </m:oMath>
                </a14:m>
                <a:endParaRPr lang="en-US" sz="1600" dirty="0" smtClean="0"/>
              </a:p>
            </p:txBody>
          </p:sp>
        </mc:Choice>
        <mc:Fallback xmlns="">
          <p:sp>
            <p:nvSpPr>
              <p:cNvPr id="15" name="Rounded Rectangle 14"/>
              <p:cNvSpPr>
                <a:spLocks noRot="1" noChangeAspect="1" noMove="1" noResize="1" noEditPoints="1" noAdjustHandles="1" noChangeArrowheads="1" noChangeShapeType="1" noTextEdit="1"/>
              </p:cNvSpPr>
              <p:nvPr/>
            </p:nvSpPr>
            <p:spPr>
              <a:xfrm>
                <a:off x="5550196" y="4267168"/>
                <a:ext cx="2426769" cy="498024"/>
              </a:xfrm>
              <a:prstGeom prst="round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ounded Rectangle 19"/>
              <p:cNvSpPr/>
              <p:nvPr/>
            </p:nvSpPr>
            <p:spPr>
              <a:xfrm>
                <a:off x="4250898" y="5572077"/>
                <a:ext cx="2948326" cy="68939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sSubSup>
                      <m:sSubSupPr>
                        <m:ctrlPr>
                          <a:rPr lang="en-US" sz="1600" b="0" i="1" smtClean="0">
                            <a:latin typeface="Cambria Math" panose="02040503050406030204" pitchFamily="18" charset="0"/>
                          </a:rPr>
                        </m:ctrlPr>
                      </m:sSubSupPr>
                      <m:e>
                        <m:r>
                          <a:rPr lang="en-US" sz="1600" b="0" i="1" smtClean="0">
                            <a:latin typeface="Cambria Math" panose="02040503050406030204" pitchFamily="18" charset="0"/>
                          </a:rPr>
                          <m:t>𝛽</m:t>
                        </m:r>
                      </m:e>
                      <m:sub>
                        <m:r>
                          <a:rPr lang="en-US" sz="1600" b="0" i="1" smtClean="0">
                            <a:latin typeface="Cambria Math" panose="02040503050406030204" pitchFamily="18" charset="0"/>
                          </a:rPr>
                          <m:t>1</m:t>
                        </m:r>
                      </m:sub>
                      <m:sup>
                        <m:r>
                          <a:rPr lang="en-US" sz="1600" b="0" i="1" smtClean="0">
                            <a:latin typeface="Cambria Math" panose="02040503050406030204" pitchFamily="18" charset="0"/>
                          </a:rPr>
                          <m:t>∗</m:t>
                        </m:r>
                      </m:sup>
                    </m:sSubSup>
                    <m:r>
                      <a:rPr lang="en-US" sz="1600" b="0" i="1" smtClean="0">
                        <a:latin typeface="Cambria Math" panose="02040503050406030204" pitchFamily="18" charset="0"/>
                      </a:rPr>
                      <m:t>=</m:t>
                    </m:r>
                  </m:oMath>
                </a14:m>
                <a:r>
                  <a:rPr lang="en-US" sz="1600" dirty="0" smtClean="0"/>
                  <a:t>BatchTrain</a:t>
                </a:r>
                <a14:m>
                  <m:oMath xmlns:m="http://schemas.openxmlformats.org/officeDocument/2006/math">
                    <m:d>
                      <m:dPr>
                        <m:ctrlPr>
                          <a:rPr lang="en-US" sz="1600" b="0" i="1" dirty="0" smtClean="0">
                            <a:latin typeface="Cambria Math" panose="02040503050406030204" pitchFamily="18" charset="0"/>
                          </a:rPr>
                        </m:ctrlPr>
                      </m:dPr>
                      <m:e>
                        <m:r>
                          <a:rPr lang="en-US" sz="1600" b="0" i="1" dirty="0" smtClean="0">
                            <a:latin typeface="Cambria Math" panose="02040503050406030204" pitchFamily="18" charset="0"/>
                          </a:rPr>
                          <m:t>𝑊</m:t>
                        </m:r>
                      </m:e>
                    </m:d>
                  </m:oMath>
                </a14:m>
                <a:r>
                  <a:rPr lang="en-US" sz="1600" dirty="0" smtClean="0"/>
                  <a:t>,</a:t>
                </a:r>
              </a:p>
              <a:p>
                <a:pPr algn="ctr"/>
                <a14:m>
                  <m:oMathPara xmlns:m="http://schemas.openxmlformats.org/officeDocument/2006/math">
                    <m:oMathParaPr>
                      <m:jc m:val="centerGroup"/>
                    </m:oMathParaPr>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𝑛</m:t>
                          </m:r>
                        </m:e>
                        <m:sub>
                          <m:r>
                            <a:rPr lang="en-US" sz="1600" i="1">
                              <a:latin typeface="Cambria Math" panose="02040503050406030204" pitchFamily="18" charset="0"/>
                            </a:rPr>
                            <m:t>𝓐</m:t>
                          </m:r>
                        </m:sub>
                      </m:sSub>
                      <m:r>
                        <a:rPr lang="en-US" sz="1600" b="0" i="1" smtClean="0">
                          <a:latin typeface="Cambria Math" panose="02040503050406030204" pitchFamily="18" charset="0"/>
                        </a:rPr>
                        <m:t>=0, ∆</m:t>
                      </m:r>
                      <m:r>
                        <a:rPr lang="en-US" sz="1600" b="0" i="1" smtClean="0">
                          <a:latin typeface="Cambria Math" panose="02040503050406030204" pitchFamily="18" charset="0"/>
                          <a:ea typeface="Cambria Math" panose="02040503050406030204" pitchFamily="18" charset="0"/>
                        </a:rPr>
                        <m:t>𝑔</m:t>
                      </m:r>
                      <m:r>
                        <a:rPr lang="en-US" sz="1600" b="0" i="1" smtClean="0">
                          <a:latin typeface="Cambria Math" panose="02040503050406030204" pitchFamily="18" charset="0"/>
                          <a:ea typeface="Cambria Math" panose="02040503050406030204" pitchFamily="18" charset="0"/>
                        </a:rPr>
                        <m:t>=</m:t>
                      </m:r>
                      <m:acc>
                        <m:accPr>
                          <m:chr m:val="⃗"/>
                          <m:ctrlPr>
                            <a:rPr lang="en-US" sz="1600" b="0" i="1" smtClean="0">
                              <a:latin typeface="Cambria Math" panose="02040503050406030204" pitchFamily="18" charset="0"/>
                              <a:ea typeface="Cambria Math" panose="02040503050406030204" pitchFamily="18" charset="0"/>
                            </a:rPr>
                          </m:ctrlPr>
                        </m:accPr>
                        <m:e>
                          <m:r>
                            <a:rPr lang="en-US" sz="1600" b="0" i="1" smtClean="0">
                              <a:latin typeface="Cambria Math" panose="02040503050406030204" pitchFamily="18" charset="0"/>
                              <a:ea typeface="Cambria Math" panose="02040503050406030204" pitchFamily="18" charset="0"/>
                            </a:rPr>
                            <m:t>0</m:t>
                          </m:r>
                        </m:e>
                      </m:acc>
                    </m:oMath>
                  </m:oMathPara>
                </a14:m>
                <a:endParaRPr lang="en-US" sz="1600" dirty="0" smtClean="0"/>
              </a:p>
            </p:txBody>
          </p:sp>
        </mc:Choice>
        <mc:Fallback xmlns="">
          <p:sp>
            <p:nvSpPr>
              <p:cNvPr id="20" name="Rounded Rectangle 19"/>
              <p:cNvSpPr>
                <a:spLocks noRot="1" noChangeAspect="1" noMove="1" noResize="1" noEditPoints="1" noAdjustHandles="1" noChangeArrowheads="1" noChangeShapeType="1" noTextEdit="1"/>
              </p:cNvSpPr>
              <p:nvPr/>
            </p:nvSpPr>
            <p:spPr>
              <a:xfrm>
                <a:off x="4250898" y="5572077"/>
                <a:ext cx="2948326" cy="689397"/>
              </a:xfrm>
              <a:prstGeom prst="roundRect">
                <a:avLst/>
              </a:prstGeom>
              <a:blipFill>
                <a:blip r:embed="rId10"/>
                <a:stretch>
                  <a:fillRect/>
                </a:stretch>
              </a:blipFill>
            </p:spPr>
            <p:txBody>
              <a:bodyPr/>
              <a:lstStyle/>
              <a:p>
                <a:r>
                  <a:rPr lang="en-US">
                    <a:noFill/>
                  </a:rPr>
                  <a:t> </a:t>
                </a:r>
              </a:p>
            </p:txBody>
          </p:sp>
        </mc:Fallback>
      </mc:AlternateContent>
      <p:cxnSp>
        <p:nvCxnSpPr>
          <p:cNvPr id="22" name="Straight Arrow Connector 21"/>
          <p:cNvCxnSpPr>
            <a:stCxn id="5" idx="3"/>
            <a:endCxn id="6" idx="1"/>
          </p:cNvCxnSpPr>
          <p:nvPr/>
        </p:nvCxnSpPr>
        <p:spPr>
          <a:xfrm>
            <a:off x="3200793" y="1567724"/>
            <a:ext cx="464219" cy="2722"/>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24" name="Straight Arrow Connector 23"/>
          <p:cNvCxnSpPr>
            <a:stCxn id="6" idx="3"/>
            <a:endCxn id="7" idx="1"/>
          </p:cNvCxnSpPr>
          <p:nvPr/>
        </p:nvCxnSpPr>
        <p:spPr>
          <a:xfrm flipV="1">
            <a:off x="6820288" y="1570195"/>
            <a:ext cx="464219" cy="251"/>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26" name="Straight Arrow Connector 25"/>
          <p:cNvCxnSpPr>
            <a:stCxn id="7" idx="2"/>
            <a:endCxn id="57" idx="0"/>
          </p:cNvCxnSpPr>
          <p:nvPr/>
        </p:nvCxnSpPr>
        <p:spPr>
          <a:xfrm>
            <a:off x="8779430" y="1888755"/>
            <a:ext cx="0" cy="231042"/>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40" name="Straight Arrow Connector 39"/>
          <p:cNvCxnSpPr>
            <a:stCxn id="15" idx="2"/>
            <a:endCxn id="66" idx="0"/>
          </p:cNvCxnSpPr>
          <p:nvPr/>
        </p:nvCxnSpPr>
        <p:spPr>
          <a:xfrm flipH="1">
            <a:off x="6753809" y="4765192"/>
            <a:ext cx="9772" cy="156515"/>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46" name="Straight Arrow Connector 45"/>
          <p:cNvCxnSpPr>
            <a:stCxn id="12" idx="3"/>
            <a:endCxn id="61" idx="1"/>
          </p:cNvCxnSpPr>
          <p:nvPr/>
        </p:nvCxnSpPr>
        <p:spPr>
          <a:xfrm flipV="1">
            <a:off x="6407431" y="3724612"/>
            <a:ext cx="817333" cy="1"/>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49" name="Straight Arrow Connector 48"/>
          <p:cNvCxnSpPr>
            <a:stCxn id="14" idx="2"/>
            <a:endCxn id="124" idx="0"/>
          </p:cNvCxnSpPr>
          <p:nvPr/>
        </p:nvCxnSpPr>
        <p:spPr>
          <a:xfrm flipH="1">
            <a:off x="9303525" y="4762161"/>
            <a:ext cx="1" cy="230039"/>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51" name="Straight Arrow Connector 50"/>
          <p:cNvCxnSpPr>
            <a:stCxn id="11" idx="2"/>
            <a:endCxn id="127" idx="0"/>
          </p:cNvCxnSpPr>
          <p:nvPr/>
        </p:nvCxnSpPr>
        <p:spPr>
          <a:xfrm>
            <a:off x="10202294" y="3252795"/>
            <a:ext cx="9517" cy="340664"/>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52" name="Rectangle 51"/>
              <p:cNvSpPr/>
              <p:nvPr/>
            </p:nvSpPr>
            <p:spPr>
              <a:xfrm>
                <a:off x="5895367" y="2750723"/>
                <a:ext cx="1024128" cy="36029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14:m>
                  <m:oMath xmlns:m="http://schemas.openxmlformats.org/officeDocument/2006/math">
                    <m:sSub>
                      <m:sSubPr>
                        <m:ctrlPr>
                          <a:rPr lang="en-US" sz="1600" i="1">
                            <a:latin typeface="Cambria Math" panose="02040503050406030204" pitchFamily="18" charset="0"/>
                          </a:rPr>
                        </m:ctrlPr>
                      </m:sSubPr>
                      <m:e>
                        <m:r>
                          <a:rPr lang="en-US" sz="1600" i="1">
                            <a:latin typeface="Cambria Math" panose="02040503050406030204" pitchFamily="18" charset="0"/>
                          </a:rPr>
                          <m:t>𝑛</m:t>
                        </m:r>
                      </m:e>
                      <m:sub>
                        <m:r>
                          <a:rPr lang="en-US" sz="1600" i="1">
                            <a:latin typeface="Cambria Math" panose="02040503050406030204" pitchFamily="18" charset="0"/>
                          </a:rPr>
                          <m:t>𝓐</m:t>
                        </m:r>
                      </m:sub>
                    </m:sSub>
                    <m:r>
                      <a:rPr lang="en-US" sz="1600" i="1">
                        <a:latin typeface="Cambria Math" panose="02040503050406030204" pitchFamily="18" charset="0"/>
                      </a:rPr>
                      <m:t>=</m:t>
                    </m:r>
                    <m:r>
                      <a:rPr lang="en-US" sz="1600" i="1">
                        <a:latin typeface="Cambria Math" panose="02040503050406030204" pitchFamily="18" charset="0"/>
                      </a:rPr>
                      <m:t>𝑁</m:t>
                    </m:r>
                    <m:r>
                      <a:rPr lang="en-US" sz="1600" i="1">
                        <a:latin typeface="Cambria Math" panose="02040503050406030204" pitchFamily="18" charset="0"/>
                      </a:rPr>
                      <m:t>?</m:t>
                    </m:r>
                  </m:oMath>
                </a14:m>
                <a:r>
                  <a:rPr lang="en-US" sz="1600" dirty="0"/>
                  <a:t> </a:t>
                </a:r>
              </a:p>
            </p:txBody>
          </p:sp>
        </mc:Choice>
        <mc:Fallback xmlns="">
          <p:sp>
            <p:nvSpPr>
              <p:cNvPr id="52" name="Rectangle 51"/>
              <p:cNvSpPr>
                <a:spLocks noRot="1" noChangeAspect="1" noMove="1" noResize="1" noEditPoints="1" noAdjustHandles="1" noChangeArrowheads="1" noChangeShapeType="1" noTextEdit="1"/>
              </p:cNvSpPr>
              <p:nvPr/>
            </p:nvSpPr>
            <p:spPr>
              <a:xfrm>
                <a:off x="5895367" y="2750723"/>
                <a:ext cx="1024128" cy="360297"/>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Rectangle 56"/>
              <p:cNvSpPr/>
              <p:nvPr/>
            </p:nvSpPr>
            <p:spPr>
              <a:xfrm>
                <a:off x="8267366" y="2119797"/>
                <a:ext cx="1024128" cy="36029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14:m>
                  <m:oMath xmlns:m="http://schemas.openxmlformats.org/officeDocument/2006/math">
                    <m:sSub>
                      <m:sSubPr>
                        <m:ctrlPr>
                          <a:rPr lang="en-US" sz="1600" i="1">
                            <a:latin typeface="Cambria Math" panose="02040503050406030204" pitchFamily="18" charset="0"/>
                          </a:rPr>
                        </m:ctrlPr>
                      </m:sSubPr>
                      <m:e>
                        <m:r>
                          <a:rPr lang="en-US" sz="1600" i="1">
                            <a:latin typeface="Cambria Math" panose="02040503050406030204" pitchFamily="18" charset="0"/>
                          </a:rPr>
                          <m:t>𝑛</m:t>
                        </m:r>
                      </m:e>
                      <m:sub>
                        <m:r>
                          <a:rPr lang="en-US" sz="1600" i="1">
                            <a:latin typeface="Cambria Math" panose="02040503050406030204" pitchFamily="18" charset="0"/>
                          </a:rPr>
                          <m:t>𝓐</m:t>
                        </m:r>
                      </m:sub>
                    </m:sSub>
                    <m:r>
                      <a:rPr lang="en-US" sz="1600" i="1">
                        <a:latin typeface="Cambria Math" panose="02040503050406030204" pitchFamily="18" charset="0"/>
                      </a:rPr>
                      <m:t>&lt;</m:t>
                    </m:r>
                    <m:r>
                      <a:rPr lang="en-US" sz="1600" i="1">
                        <a:latin typeface="Cambria Math" panose="02040503050406030204" pitchFamily="18" charset="0"/>
                      </a:rPr>
                      <m:t>𝑁</m:t>
                    </m:r>
                    <m:r>
                      <a:rPr lang="en-US" sz="1600" i="1">
                        <a:latin typeface="Cambria Math" panose="02040503050406030204" pitchFamily="18" charset="0"/>
                      </a:rPr>
                      <m:t>?</m:t>
                    </m:r>
                  </m:oMath>
                </a14:m>
                <a:r>
                  <a:rPr lang="en-US" sz="1600" dirty="0"/>
                  <a:t> </a:t>
                </a:r>
              </a:p>
            </p:txBody>
          </p:sp>
        </mc:Choice>
        <mc:Fallback xmlns="">
          <p:sp>
            <p:nvSpPr>
              <p:cNvPr id="57" name="Rectangle 56"/>
              <p:cNvSpPr>
                <a:spLocks noRot="1" noChangeAspect="1" noMove="1" noResize="1" noEditPoints="1" noAdjustHandles="1" noChangeArrowheads="1" noChangeShapeType="1" noTextEdit="1"/>
              </p:cNvSpPr>
              <p:nvPr/>
            </p:nvSpPr>
            <p:spPr>
              <a:xfrm>
                <a:off x="8267366" y="2119797"/>
                <a:ext cx="1024128" cy="360297"/>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1" name="Rectangle 60"/>
              <p:cNvSpPr/>
              <p:nvPr/>
            </p:nvSpPr>
            <p:spPr>
              <a:xfrm>
                <a:off x="7224764" y="3540279"/>
                <a:ext cx="1384289" cy="36866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14:m>
                  <m:oMath xmlns:m="http://schemas.openxmlformats.org/officeDocument/2006/math">
                    <m:d>
                      <m:dPr>
                        <m:begChr m:val="‖"/>
                        <m:endChr m:val="‖"/>
                        <m:ctrlPr>
                          <a:rPr lang="en-US" sz="1600" i="1">
                            <a:latin typeface="Cambria Math" panose="02040503050406030204" pitchFamily="18" charset="0"/>
                            <a:ea typeface="Cambria Math" panose="02040503050406030204" pitchFamily="18" charset="0"/>
                          </a:rPr>
                        </m:ctrlPr>
                      </m:dPr>
                      <m:e>
                        <m:r>
                          <a:rPr lang="en-US" sz="1600" i="1">
                            <a:latin typeface="Cambria Math" panose="02040503050406030204" pitchFamily="18" charset="0"/>
                            <a:ea typeface="Cambria Math" panose="02040503050406030204" pitchFamily="18" charset="0"/>
                          </a:rPr>
                          <m:t>∆</m:t>
                        </m:r>
                        <m:r>
                          <a:rPr lang="en-US" sz="1600" i="1">
                            <a:latin typeface="Cambria Math" panose="02040503050406030204" pitchFamily="18" charset="0"/>
                            <a:ea typeface="Cambria Math" panose="02040503050406030204" pitchFamily="18" charset="0"/>
                          </a:rPr>
                          <m:t>𝑔</m:t>
                        </m:r>
                      </m:e>
                    </m:d>
                    <m:r>
                      <a:rPr lang="en-US" sz="1600" i="1">
                        <a:latin typeface="Cambria Math" panose="02040503050406030204" pitchFamily="18" charset="0"/>
                        <a:ea typeface="Cambria Math" panose="02040503050406030204" pitchFamily="18" charset="0"/>
                      </a:rPr>
                      <m:t>&gt;</m:t>
                    </m:r>
                    <m:sSub>
                      <m:sSubPr>
                        <m:ctrlPr>
                          <a:rPr lang="en-US" sz="1600" i="1">
                            <a:latin typeface="Cambria Math" panose="02040503050406030204" pitchFamily="18" charset="0"/>
                            <a:ea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𝑇</m:t>
                        </m:r>
                      </m:e>
                      <m:sub>
                        <m:r>
                          <a:rPr lang="en-US" sz="1600" i="1">
                            <a:latin typeface="Cambria Math" panose="02040503050406030204" pitchFamily="18" charset="0"/>
                            <a:ea typeface="Cambria Math" panose="02040503050406030204" pitchFamily="18" charset="0"/>
                          </a:rPr>
                          <m:t>𝛼</m:t>
                        </m:r>
                      </m:sub>
                    </m:sSub>
                    <m:r>
                      <a:rPr lang="en-US" sz="1600" i="1">
                        <a:latin typeface="Cambria Math" panose="02040503050406030204" pitchFamily="18" charset="0"/>
                      </a:rPr>
                      <m:t>?</m:t>
                    </m:r>
                  </m:oMath>
                </a14:m>
                <a:r>
                  <a:rPr lang="en-US" sz="1600" dirty="0"/>
                  <a:t> </a:t>
                </a:r>
              </a:p>
            </p:txBody>
          </p:sp>
        </mc:Choice>
        <mc:Fallback xmlns="">
          <p:sp>
            <p:nvSpPr>
              <p:cNvPr id="61" name="Rectangle 60"/>
              <p:cNvSpPr>
                <a:spLocks noRot="1" noChangeAspect="1" noMove="1" noResize="1" noEditPoints="1" noAdjustHandles="1" noChangeArrowheads="1" noChangeShapeType="1" noTextEdit="1"/>
              </p:cNvSpPr>
              <p:nvPr/>
            </p:nvSpPr>
            <p:spPr>
              <a:xfrm>
                <a:off x="7224764" y="3540279"/>
                <a:ext cx="1384289" cy="368665"/>
              </a:xfrm>
              <a:prstGeom prst="rect">
                <a:avLst/>
              </a:prstGeom>
              <a:blipFill>
                <a:blip r:embed="rId13"/>
                <a:stretch>
                  <a:fillRect b="-161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6" name="Rectangle 65"/>
              <p:cNvSpPr/>
              <p:nvPr/>
            </p:nvSpPr>
            <p:spPr>
              <a:xfrm>
                <a:off x="5561961" y="4921707"/>
                <a:ext cx="2383696" cy="35686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600" dirty="0"/>
                  <a:t>numWarnings </a:t>
                </a:r>
                <a14:m>
                  <m:oMath xmlns:m="http://schemas.openxmlformats.org/officeDocument/2006/math">
                    <m:r>
                      <a:rPr lang="en-US" sz="1600" i="1" smtClean="0">
                        <a:latin typeface="Cambria Math" panose="02040503050406030204" pitchFamily="18" charset="0"/>
                        <a:ea typeface="Cambria Math" panose="02040503050406030204" pitchFamily="18" charset="0"/>
                      </a:rPr>
                      <m:t>≥</m:t>
                    </m:r>
                    <m:r>
                      <a:rPr lang="en-US" sz="1600" i="1">
                        <a:latin typeface="Cambria Math" panose="02040503050406030204" pitchFamily="18" charset="0"/>
                      </a:rPr>
                      <m:t>|</m:t>
                    </m:r>
                    <m:r>
                      <a:rPr lang="en-US" sz="1600" i="1">
                        <a:latin typeface="Cambria Math" panose="02040503050406030204" pitchFamily="18" charset="0"/>
                      </a:rPr>
                      <m:t>𝑊</m:t>
                    </m:r>
                    <m:r>
                      <a:rPr lang="en-US" sz="1600" i="1">
                        <a:latin typeface="Cambria Math" panose="02040503050406030204" pitchFamily="18" charset="0"/>
                      </a:rPr>
                      <m:t>|</m:t>
                    </m:r>
                  </m:oMath>
                </a14:m>
                <a:r>
                  <a:rPr lang="en-US" sz="1600" dirty="0"/>
                  <a:t>?</a:t>
                </a:r>
              </a:p>
            </p:txBody>
          </p:sp>
        </mc:Choice>
        <mc:Fallback xmlns="">
          <p:sp>
            <p:nvSpPr>
              <p:cNvPr id="66" name="Rectangle 65"/>
              <p:cNvSpPr>
                <a:spLocks noRot="1" noChangeAspect="1" noMove="1" noResize="1" noEditPoints="1" noAdjustHandles="1" noChangeArrowheads="1" noChangeShapeType="1" noTextEdit="1"/>
              </p:cNvSpPr>
              <p:nvPr/>
            </p:nvSpPr>
            <p:spPr>
              <a:xfrm>
                <a:off x="5561961" y="4921707"/>
                <a:ext cx="2383696" cy="356868"/>
              </a:xfrm>
              <a:prstGeom prst="rect">
                <a:avLst/>
              </a:prstGeom>
              <a:blipFill>
                <a:blip r:embed="rId14"/>
                <a:stretch>
                  <a:fillRect b="-16393"/>
                </a:stretch>
              </a:blipFill>
            </p:spPr>
            <p:txBody>
              <a:bodyPr/>
              <a:lstStyle/>
              <a:p>
                <a:r>
                  <a:rPr lang="en-US">
                    <a:noFill/>
                  </a:rPr>
                  <a:t> </a:t>
                </a:r>
              </a:p>
            </p:txBody>
          </p:sp>
        </mc:Fallback>
      </mc:AlternateContent>
      <p:cxnSp>
        <p:nvCxnSpPr>
          <p:cNvPr id="107" name="Straight Arrow Connector 106"/>
          <p:cNvCxnSpPr>
            <a:stCxn id="20" idx="2"/>
            <a:endCxn id="131" idx="0"/>
          </p:cNvCxnSpPr>
          <p:nvPr/>
        </p:nvCxnSpPr>
        <p:spPr>
          <a:xfrm>
            <a:off x="5725061" y="6261474"/>
            <a:ext cx="0" cy="192836"/>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124" name="Flowchart: Connector 123"/>
          <p:cNvSpPr/>
          <p:nvPr/>
        </p:nvSpPr>
        <p:spPr>
          <a:xfrm>
            <a:off x="8609053" y="4992200"/>
            <a:ext cx="1388944" cy="304954"/>
          </a:xfrm>
          <a:prstGeom prst="flowChartConnector">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600" dirty="0" smtClean="0"/>
              <a:t>return</a:t>
            </a:r>
            <a:endParaRPr lang="en-US" sz="1600" dirty="0"/>
          </a:p>
        </p:txBody>
      </p:sp>
      <p:sp>
        <p:nvSpPr>
          <p:cNvPr id="127" name="Flowchart: Connector 126"/>
          <p:cNvSpPr/>
          <p:nvPr/>
        </p:nvSpPr>
        <p:spPr>
          <a:xfrm>
            <a:off x="9517339" y="3593459"/>
            <a:ext cx="1388944" cy="304954"/>
          </a:xfrm>
          <a:prstGeom prst="flowChartConnector">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600" dirty="0" smtClean="0"/>
              <a:t>return</a:t>
            </a:r>
            <a:endParaRPr lang="en-US" sz="1600" dirty="0"/>
          </a:p>
        </p:txBody>
      </p:sp>
      <p:sp>
        <p:nvSpPr>
          <p:cNvPr id="129" name="Flowchart: Connector 128"/>
          <p:cNvSpPr/>
          <p:nvPr/>
        </p:nvSpPr>
        <p:spPr>
          <a:xfrm>
            <a:off x="7315027" y="5664789"/>
            <a:ext cx="1388944" cy="304954"/>
          </a:xfrm>
          <a:prstGeom prst="flowChartConnector">
            <a:avLst/>
          </a:prstGeom>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600" dirty="0" smtClean="0"/>
              <a:t>return</a:t>
            </a:r>
            <a:endParaRPr lang="en-US" sz="1600" dirty="0"/>
          </a:p>
        </p:txBody>
      </p:sp>
      <p:sp>
        <p:nvSpPr>
          <p:cNvPr id="131" name="Flowchart: Connector 130"/>
          <p:cNvSpPr/>
          <p:nvPr/>
        </p:nvSpPr>
        <p:spPr>
          <a:xfrm>
            <a:off x="5030589" y="6454310"/>
            <a:ext cx="1388944" cy="304954"/>
          </a:xfrm>
          <a:prstGeom prst="flowChartConnector">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600" dirty="0" smtClean="0"/>
              <a:t>return</a:t>
            </a:r>
            <a:endParaRPr lang="en-US" sz="1600" dirty="0"/>
          </a:p>
        </p:txBody>
      </p:sp>
      <p:cxnSp>
        <p:nvCxnSpPr>
          <p:cNvPr id="32" name="Straight Arrow Connector 31"/>
          <p:cNvCxnSpPr>
            <a:stCxn id="52" idx="2"/>
            <a:endCxn id="61" idx="0"/>
          </p:cNvCxnSpPr>
          <p:nvPr/>
        </p:nvCxnSpPr>
        <p:spPr>
          <a:xfrm>
            <a:off x="6407431" y="3111020"/>
            <a:ext cx="1509478" cy="429259"/>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44" name="Straight Arrow Connector 43"/>
          <p:cNvCxnSpPr>
            <a:stCxn id="66" idx="2"/>
            <a:endCxn id="129" idx="0"/>
          </p:cNvCxnSpPr>
          <p:nvPr/>
        </p:nvCxnSpPr>
        <p:spPr>
          <a:xfrm>
            <a:off x="6753809" y="5278575"/>
            <a:ext cx="1255690" cy="386214"/>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34" name="Straight Arrow Connector 33"/>
          <p:cNvCxnSpPr>
            <a:stCxn id="52" idx="2"/>
            <a:endCxn id="12" idx="0"/>
          </p:cNvCxnSpPr>
          <p:nvPr/>
        </p:nvCxnSpPr>
        <p:spPr>
          <a:xfrm flipH="1">
            <a:off x="4716491" y="3111020"/>
            <a:ext cx="1690940" cy="258401"/>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36" name="Straight Arrow Connector 35"/>
          <p:cNvCxnSpPr>
            <a:stCxn id="61" idx="2"/>
            <a:endCxn id="14" idx="0"/>
          </p:cNvCxnSpPr>
          <p:nvPr/>
        </p:nvCxnSpPr>
        <p:spPr>
          <a:xfrm>
            <a:off x="7916909" y="3908944"/>
            <a:ext cx="1386617" cy="355193"/>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38" name="Straight Arrow Connector 37"/>
          <p:cNvCxnSpPr>
            <a:stCxn id="61" idx="2"/>
            <a:endCxn id="15" idx="0"/>
          </p:cNvCxnSpPr>
          <p:nvPr/>
        </p:nvCxnSpPr>
        <p:spPr>
          <a:xfrm flipH="1">
            <a:off x="6763581" y="3908944"/>
            <a:ext cx="1153328" cy="358224"/>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42" name="Straight Arrow Connector 41"/>
          <p:cNvCxnSpPr>
            <a:stCxn id="66" idx="2"/>
            <a:endCxn id="20" idx="0"/>
          </p:cNvCxnSpPr>
          <p:nvPr/>
        </p:nvCxnSpPr>
        <p:spPr>
          <a:xfrm flipH="1">
            <a:off x="5725061" y="5278575"/>
            <a:ext cx="1028748" cy="293502"/>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28" name="Straight Arrow Connector 27"/>
          <p:cNvCxnSpPr>
            <a:stCxn id="57" idx="2"/>
            <a:endCxn id="11" idx="0"/>
          </p:cNvCxnSpPr>
          <p:nvPr/>
        </p:nvCxnSpPr>
        <p:spPr>
          <a:xfrm>
            <a:off x="8779430" y="2480094"/>
            <a:ext cx="1422864" cy="274677"/>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30" name="Straight Arrow Connector 29"/>
          <p:cNvCxnSpPr>
            <a:stCxn id="57" idx="2"/>
            <a:endCxn id="52" idx="0"/>
          </p:cNvCxnSpPr>
          <p:nvPr/>
        </p:nvCxnSpPr>
        <p:spPr>
          <a:xfrm flipH="1">
            <a:off x="6407431" y="2480094"/>
            <a:ext cx="2371999" cy="270629"/>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178" name="TextBox 177"/>
          <p:cNvSpPr txBox="1"/>
          <p:nvPr/>
        </p:nvSpPr>
        <p:spPr>
          <a:xfrm>
            <a:off x="9668312" y="2349378"/>
            <a:ext cx="728171" cy="338554"/>
          </a:xfrm>
          <a:prstGeom prst="rect">
            <a:avLst/>
          </a:prstGeom>
          <a:noFill/>
        </p:spPr>
        <p:txBody>
          <a:bodyPr wrap="square" rtlCol="0">
            <a:spAutoFit/>
          </a:bodyPr>
          <a:lstStyle/>
          <a:p>
            <a:r>
              <a:rPr lang="en-US" sz="1600" dirty="0" smtClean="0"/>
              <a:t>yes</a:t>
            </a:r>
            <a:endParaRPr lang="en-US" sz="1600" dirty="0"/>
          </a:p>
        </p:txBody>
      </p:sp>
      <p:sp>
        <p:nvSpPr>
          <p:cNvPr id="179" name="TextBox 178"/>
          <p:cNvSpPr txBox="1"/>
          <p:nvPr/>
        </p:nvSpPr>
        <p:spPr>
          <a:xfrm>
            <a:off x="6816097" y="3849502"/>
            <a:ext cx="728171" cy="338554"/>
          </a:xfrm>
          <a:prstGeom prst="rect">
            <a:avLst/>
          </a:prstGeom>
          <a:noFill/>
        </p:spPr>
        <p:txBody>
          <a:bodyPr wrap="square" rtlCol="0">
            <a:spAutoFit/>
          </a:bodyPr>
          <a:lstStyle/>
          <a:p>
            <a:r>
              <a:rPr lang="en-US" sz="1600" dirty="0" smtClean="0"/>
              <a:t>yes</a:t>
            </a:r>
            <a:endParaRPr lang="en-US" sz="1600" dirty="0"/>
          </a:p>
        </p:txBody>
      </p:sp>
      <p:sp>
        <p:nvSpPr>
          <p:cNvPr id="180" name="TextBox 179"/>
          <p:cNvSpPr txBox="1"/>
          <p:nvPr/>
        </p:nvSpPr>
        <p:spPr>
          <a:xfrm>
            <a:off x="5331872" y="5231388"/>
            <a:ext cx="728171" cy="338554"/>
          </a:xfrm>
          <a:prstGeom prst="rect">
            <a:avLst/>
          </a:prstGeom>
          <a:noFill/>
        </p:spPr>
        <p:txBody>
          <a:bodyPr wrap="square" rtlCol="0">
            <a:spAutoFit/>
          </a:bodyPr>
          <a:lstStyle/>
          <a:p>
            <a:r>
              <a:rPr lang="en-US" sz="1600" dirty="0" smtClean="0"/>
              <a:t>yes</a:t>
            </a:r>
            <a:endParaRPr lang="en-US" sz="1600" dirty="0"/>
          </a:p>
        </p:txBody>
      </p:sp>
      <p:sp>
        <p:nvSpPr>
          <p:cNvPr id="181" name="TextBox 180"/>
          <p:cNvSpPr txBox="1"/>
          <p:nvPr/>
        </p:nvSpPr>
        <p:spPr>
          <a:xfrm>
            <a:off x="5111825" y="2947019"/>
            <a:ext cx="728171" cy="338554"/>
          </a:xfrm>
          <a:prstGeom prst="rect">
            <a:avLst/>
          </a:prstGeom>
          <a:noFill/>
        </p:spPr>
        <p:txBody>
          <a:bodyPr wrap="square" rtlCol="0">
            <a:spAutoFit/>
          </a:bodyPr>
          <a:lstStyle/>
          <a:p>
            <a:r>
              <a:rPr lang="en-US" sz="1600" dirty="0" smtClean="0"/>
              <a:t>yes</a:t>
            </a:r>
            <a:endParaRPr lang="en-US" sz="1600" dirty="0"/>
          </a:p>
        </p:txBody>
      </p:sp>
      <p:sp>
        <p:nvSpPr>
          <p:cNvPr id="182" name="TextBox 181"/>
          <p:cNvSpPr txBox="1"/>
          <p:nvPr/>
        </p:nvSpPr>
        <p:spPr>
          <a:xfrm>
            <a:off x="7306891" y="2302438"/>
            <a:ext cx="728171" cy="338554"/>
          </a:xfrm>
          <a:prstGeom prst="rect">
            <a:avLst/>
          </a:prstGeom>
          <a:noFill/>
        </p:spPr>
        <p:txBody>
          <a:bodyPr wrap="square" rtlCol="0">
            <a:spAutoFit/>
          </a:bodyPr>
          <a:lstStyle/>
          <a:p>
            <a:r>
              <a:rPr lang="en-US" sz="1600" dirty="0" smtClean="0"/>
              <a:t>no</a:t>
            </a:r>
            <a:endParaRPr lang="en-US" sz="1600" dirty="0"/>
          </a:p>
        </p:txBody>
      </p:sp>
      <p:sp>
        <p:nvSpPr>
          <p:cNvPr id="183" name="TextBox 182"/>
          <p:cNvSpPr txBox="1"/>
          <p:nvPr/>
        </p:nvSpPr>
        <p:spPr>
          <a:xfrm>
            <a:off x="7057277" y="3018845"/>
            <a:ext cx="728171" cy="338554"/>
          </a:xfrm>
          <a:prstGeom prst="rect">
            <a:avLst/>
          </a:prstGeom>
          <a:noFill/>
        </p:spPr>
        <p:txBody>
          <a:bodyPr wrap="square" rtlCol="0">
            <a:spAutoFit/>
          </a:bodyPr>
          <a:lstStyle/>
          <a:p>
            <a:r>
              <a:rPr lang="en-US" sz="1600" dirty="0" smtClean="0"/>
              <a:t>no</a:t>
            </a:r>
            <a:endParaRPr lang="en-US" sz="1600" dirty="0"/>
          </a:p>
        </p:txBody>
      </p:sp>
      <p:sp>
        <p:nvSpPr>
          <p:cNvPr id="184" name="TextBox 183"/>
          <p:cNvSpPr txBox="1"/>
          <p:nvPr/>
        </p:nvSpPr>
        <p:spPr>
          <a:xfrm>
            <a:off x="8612295" y="3814172"/>
            <a:ext cx="728171" cy="338554"/>
          </a:xfrm>
          <a:prstGeom prst="rect">
            <a:avLst/>
          </a:prstGeom>
          <a:noFill/>
        </p:spPr>
        <p:txBody>
          <a:bodyPr wrap="square" rtlCol="0">
            <a:spAutoFit/>
          </a:bodyPr>
          <a:lstStyle/>
          <a:p>
            <a:r>
              <a:rPr lang="en-US" sz="1600" dirty="0" smtClean="0"/>
              <a:t>no</a:t>
            </a:r>
            <a:endParaRPr lang="en-US" sz="1600" dirty="0"/>
          </a:p>
        </p:txBody>
      </p:sp>
      <p:sp>
        <p:nvSpPr>
          <p:cNvPr id="185" name="TextBox 184"/>
          <p:cNvSpPr txBox="1"/>
          <p:nvPr/>
        </p:nvSpPr>
        <p:spPr>
          <a:xfrm>
            <a:off x="7591343" y="5269968"/>
            <a:ext cx="728171" cy="338554"/>
          </a:xfrm>
          <a:prstGeom prst="rect">
            <a:avLst/>
          </a:prstGeom>
          <a:noFill/>
        </p:spPr>
        <p:txBody>
          <a:bodyPr wrap="square" rtlCol="0">
            <a:spAutoFit/>
          </a:bodyPr>
          <a:lstStyle/>
          <a:p>
            <a:r>
              <a:rPr lang="en-US" sz="1600" dirty="0" smtClean="0"/>
              <a:t>no</a:t>
            </a:r>
            <a:endParaRPr lang="en-US" sz="1600" dirty="0"/>
          </a:p>
        </p:txBody>
      </p:sp>
      <p:sp>
        <p:nvSpPr>
          <p:cNvPr id="8" name="Rounded Rectangular Callout 7"/>
          <p:cNvSpPr/>
          <p:nvPr/>
        </p:nvSpPr>
        <p:spPr>
          <a:xfrm>
            <a:off x="8708393" y="5976404"/>
            <a:ext cx="2486894" cy="789521"/>
          </a:xfrm>
          <a:prstGeom prst="wedgeRoundRectCallout">
            <a:avLst>
              <a:gd name="adj1" fmla="val -71387"/>
              <a:gd name="adj2" fmla="val -48919"/>
              <a:gd name="adj3" fmla="val 16667"/>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600" dirty="0" smtClean="0"/>
              <a:t>Use incremental algorithm for prediction in this case</a:t>
            </a:r>
            <a:endParaRPr lang="en-US" sz="1600" dirty="0"/>
          </a:p>
        </p:txBody>
      </p:sp>
    </p:spTree>
    <p:extLst>
      <p:ext uri="{BB962C8B-B14F-4D97-AF65-F5344CB8AC3E}">
        <p14:creationId xmlns:p14="http://schemas.microsoft.com/office/powerpoint/2010/main" val="40673562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2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7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8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8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2"/>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4"/>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46"/>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32"/>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83"/>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61"/>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36"/>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84"/>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4"/>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49"/>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24"/>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179"/>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15"/>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38"/>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40"/>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66"/>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nodeType="clickEffect">
                                  <p:stCondLst>
                                    <p:cond delay="0"/>
                                  </p:stCondLst>
                                  <p:childTnLst>
                                    <p:set>
                                      <p:cBhvr>
                                        <p:cTn id="92" dur="1" fill="hold">
                                          <p:stCondLst>
                                            <p:cond delay="0"/>
                                          </p:stCondLst>
                                        </p:cTn>
                                        <p:tgtEl>
                                          <p:spTgt spid="44"/>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185"/>
                                        </p:tgtEl>
                                        <p:attrNameLst>
                                          <p:attrName>style.visibility</p:attrName>
                                        </p:attrNameLst>
                                      </p:cBhvr>
                                      <p:to>
                                        <p:strVal val="visible"/>
                                      </p:to>
                                    </p:set>
                                  </p:childTnLst>
                                </p:cTn>
                              </p:par>
                              <p:par>
                                <p:cTn id="95" presetID="1" presetClass="entr" presetSubtype="0" fill="hold" grpId="0" nodeType="withEffect">
                                  <p:stCondLst>
                                    <p:cond delay="0"/>
                                  </p:stCondLst>
                                  <p:iterate type="lt">
                                    <p:tmAbs val="0"/>
                                  </p:iterate>
                                  <p:childTnLst>
                                    <p:set>
                                      <p:cBhvr>
                                        <p:cTn id="96" dur="1" fill="hold">
                                          <p:stCondLst>
                                            <p:cond delay="0"/>
                                          </p:stCondLst>
                                        </p:cTn>
                                        <p:tgtEl>
                                          <p:spTgt spid="129"/>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180"/>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42"/>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20"/>
                                        </p:tgtEl>
                                        <p:attrNameLst>
                                          <p:attrName>style.visibility</p:attrName>
                                        </p:attrNameLst>
                                      </p:cBhvr>
                                      <p:to>
                                        <p:strVal val="visible"/>
                                      </p:to>
                                    </p:set>
                                  </p:childTnLst>
                                </p:cTn>
                              </p:par>
                              <p:par>
                                <p:cTn id="105" presetID="1" presetClass="entr" presetSubtype="0" fill="hold" nodeType="withEffect">
                                  <p:stCondLst>
                                    <p:cond delay="0"/>
                                  </p:stCondLst>
                                  <p:childTnLst>
                                    <p:set>
                                      <p:cBhvr>
                                        <p:cTn id="106" dur="1" fill="hold">
                                          <p:stCondLst>
                                            <p:cond delay="0"/>
                                          </p:stCondLst>
                                        </p:cTn>
                                        <p:tgtEl>
                                          <p:spTgt spid="107"/>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131"/>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30" presetClass="emph" presetSubtype="0" fill="hold" grpId="1" nodeType="clickEffect">
                                  <p:stCondLst>
                                    <p:cond delay="0"/>
                                  </p:stCondLst>
                                  <p:iterate type="lt">
                                    <p:tmPct val="0"/>
                                  </p:iterate>
                                  <p:childTnLst>
                                    <p:animClr clrSpc="hsl" dir="cw">
                                      <p:cBhvr override="childStyle">
                                        <p:cTn id="112" dur="500" fill="hold"/>
                                        <p:tgtEl>
                                          <p:spTgt spid="129"/>
                                        </p:tgtEl>
                                        <p:attrNameLst>
                                          <p:attrName>style.color</p:attrName>
                                        </p:attrNameLst>
                                      </p:cBhvr>
                                      <p:by>
                                        <p:hsl h="0" s="12549" l="25098"/>
                                      </p:by>
                                    </p:animClr>
                                    <p:animClr clrSpc="hsl" dir="cw">
                                      <p:cBhvr>
                                        <p:cTn id="113" dur="500" fill="hold"/>
                                        <p:tgtEl>
                                          <p:spTgt spid="129"/>
                                        </p:tgtEl>
                                        <p:attrNameLst>
                                          <p:attrName>fillcolor</p:attrName>
                                        </p:attrNameLst>
                                      </p:cBhvr>
                                      <p:by>
                                        <p:hsl h="0" s="12549" l="25098"/>
                                      </p:by>
                                    </p:animClr>
                                    <p:animClr clrSpc="hsl" dir="cw">
                                      <p:cBhvr>
                                        <p:cTn id="114" dur="500" fill="hold"/>
                                        <p:tgtEl>
                                          <p:spTgt spid="129"/>
                                        </p:tgtEl>
                                        <p:attrNameLst>
                                          <p:attrName>stroke.color</p:attrName>
                                        </p:attrNameLst>
                                      </p:cBhvr>
                                      <p:by>
                                        <p:hsl h="0" s="12549" l="25098"/>
                                      </p:by>
                                    </p:animClr>
                                    <p:set>
                                      <p:cBhvr>
                                        <p:cTn id="115" dur="500" fill="hold"/>
                                        <p:tgtEl>
                                          <p:spTgt spid="129"/>
                                        </p:tgtEl>
                                        <p:attrNameLst>
                                          <p:attrName>fill.type</p:attrName>
                                        </p:attrNameLst>
                                      </p:cBhvr>
                                      <p:to>
                                        <p:strVal val="solid"/>
                                      </p:to>
                                    </p:set>
                                  </p:childTnLst>
                                </p:cTn>
                              </p:par>
                            </p:childTnLst>
                          </p:cTn>
                        </p:par>
                      </p:childTnLst>
                    </p:cTn>
                  </p:par>
                  <p:par>
                    <p:cTn id="116" fill="hold">
                      <p:stCondLst>
                        <p:cond delay="indefinite"/>
                      </p:stCondLst>
                      <p:childTnLst>
                        <p:par>
                          <p:cTn id="117" fill="hold">
                            <p:stCondLst>
                              <p:cond delay="0"/>
                            </p:stCondLst>
                            <p:childTnLst>
                              <p:par>
                                <p:cTn id="118" presetID="1" presetClass="entr" presetSubtype="0" fill="hold" grpId="0" nodeType="clickEffect">
                                  <p:stCondLst>
                                    <p:cond delay="0"/>
                                  </p:stCondLst>
                                  <p:childTnLst>
                                    <p:set>
                                      <p:cBhvr>
                                        <p:cTn id="119"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1" grpId="0" animBg="1"/>
      <p:bldP spid="12" grpId="0" animBg="1"/>
      <p:bldP spid="14" grpId="0" animBg="1"/>
      <p:bldP spid="15" grpId="0" animBg="1"/>
      <p:bldP spid="20" grpId="0" animBg="1"/>
      <p:bldP spid="52" grpId="0" animBg="1"/>
      <p:bldP spid="57" grpId="0" animBg="1"/>
      <p:bldP spid="61" grpId="0" animBg="1"/>
      <p:bldP spid="66" grpId="0" animBg="1"/>
      <p:bldP spid="124" grpId="0" animBg="1"/>
      <p:bldP spid="127" grpId="0" animBg="1"/>
      <p:bldP spid="129" grpId="0" animBg="1"/>
      <p:bldP spid="129" grpId="1" animBg="1"/>
      <p:bldP spid="131" grpId="0" animBg="1"/>
      <p:bldP spid="178" grpId="0"/>
      <p:bldP spid="179" grpId="0"/>
      <p:bldP spid="180" grpId="0"/>
      <p:bldP spid="181" grpId="0"/>
      <p:bldP spid="182" grpId="0"/>
      <p:bldP spid="183" grpId="0"/>
      <p:bldP spid="184" grpId="0"/>
      <p:bldP spid="185" grpId="0"/>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normAutofit/>
          </a:bodyPr>
          <a:lstStyle/>
          <a:p>
            <a:r>
              <a:rPr lang="en-US" sz="2400" dirty="0" smtClean="0">
                <a:solidFill>
                  <a:schemeClr val="bg2">
                    <a:lumMod val="75000"/>
                  </a:schemeClr>
                </a:solidFill>
              </a:rPr>
              <a:t>Introduction and Motivation</a:t>
            </a:r>
          </a:p>
          <a:p>
            <a:r>
              <a:rPr lang="en-US" sz="2400" dirty="0" smtClean="0">
                <a:solidFill>
                  <a:schemeClr val="bg2">
                    <a:lumMod val="75000"/>
                  </a:schemeClr>
                </a:solidFill>
              </a:rPr>
              <a:t>Our </a:t>
            </a:r>
            <a:r>
              <a:rPr lang="en-US" sz="2400" dirty="0">
                <a:solidFill>
                  <a:schemeClr val="bg2">
                    <a:lumMod val="75000"/>
                  </a:schemeClr>
                </a:solidFill>
              </a:rPr>
              <a:t>Contribution</a:t>
            </a:r>
          </a:p>
          <a:p>
            <a:r>
              <a:rPr lang="en-US" sz="2400" dirty="0"/>
              <a:t>Experimental </a:t>
            </a:r>
            <a:r>
              <a:rPr lang="en-US" sz="2400" dirty="0" smtClean="0"/>
              <a:t>Results</a:t>
            </a:r>
          </a:p>
          <a:p>
            <a:r>
              <a:rPr lang="en-US" sz="2400" dirty="0">
                <a:solidFill>
                  <a:schemeClr val="bg2">
                    <a:lumMod val="75000"/>
                  </a:schemeClr>
                </a:solidFill>
              </a:rPr>
              <a:t>Non-Linear </a:t>
            </a:r>
            <a:r>
              <a:rPr lang="en-US" sz="2400" dirty="0" smtClean="0">
                <a:solidFill>
                  <a:schemeClr val="bg2">
                    <a:lumMod val="75000"/>
                  </a:schemeClr>
                </a:solidFill>
              </a:rPr>
              <a:t>Problems</a:t>
            </a:r>
            <a:endParaRPr lang="en-US" sz="2400" dirty="0"/>
          </a:p>
          <a:p>
            <a:r>
              <a:rPr lang="en-US" sz="2400" dirty="0">
                <a:solidFill>
                  <a:schemeClr val="bg2">
                    <a:lumMod val="75000"/>
                  </a:schemeClr>
                </a:solidFill>
              </a:rPr>
              <a:t>Conclusions</a:t>
            </a:r>
          </a:p>
        </p:txBody>
      </p:sp>
      <p:sp>
        <p:nvSpPr>
          <p:cNvPr id="4" name="Slide Number Placeholder 3"/>
          <p:cNvSpPr>
            <a:spLocks noGrp="1"/>
          </p:cNvSpPr>
          <p:nvPr>
            <p:ph type="sldNum" sz="quarter" idx="12"/>
          </p:nvPr>
        </p:nvSpPr>
        <p:spPr/>
        <p:txBody>
          <a:bodyPr>
            <a:normAutofit/>
          </a:bodyPr>
          <a:lstStyle/>
          <a:p>
            <a:fld id="{657E7479-A17A-4BFD-B497-E7D9DEAE79DE}" type="slidenum">
              <a:rPr lang="en-US" smtClean="0"/>
              <a:t>24</a:t>
            </a:fld>
            <a:endParaRPr lang="en-US"/>
          </a:p>
        </p:txBody>
      </p:sp>
    </p:spTree>
    <p:extLst>
      <p:ext uri="{BB962C8B-B14F-4D97-AF65-F5344CB8AC3E}">
        <p14:creationId xmlns:p14="http://schemas.microsoft.com/office/powerpoint/2010/main" val="134015651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rmAutofit lnSpcReduction="10000"/>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657E7479-A17A-4BFD-B497-E7D9DEAE79DE}" type="slidenum">
              <a:rPr kumimoji="0" lang="en-US" sz="3600" b="0" i="0" u="none" strike="noStrike" kern="1200" cap="none" spc="0" normalizeH="0" baseline="0" noProof="0" smtClean="0">
                <a:ln>
                  <a:noFill/>
                </a:ln>
                <a:solidFill>
                  <a:srgbClr val="44546A">
                    <a:lumMod val="60000"/>
                    <a:lumOff val="40000"/>
                  </a:srgbClr>
                </a:solidFill>
                <a:effectLst/>
                <a:uLnTx/>
                <a:uFillTx/>
                <a:latin typeface="Century Schoolbook" panose="020406040505050203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25</a:t>
            </a:fld>
            <a:endParaRPr kumimoji="0" lang="en-US" sz="3600" b="0" i="0" u="none" strike="noStrike" kern="1200" cap="none" spc="0" normalizeH="0" baseline="0" noProof="0">
              <a:ln>
                <a:noFill/>
              </a:ln>
              <a:solidFill>
                <a:srgbClr val="44546A">
                  <a:lumMod val="60000"/>
                  <a:lumOff val="40000"/>
                </a:srgbClr>
              </a:solidFill>
              <a:effectLst/>
              <a:uLnTx/>
              <a:uFillTx/>
              <a:latin typeface="Century Schoolbook" panose="02040604050505020304"/>
              <a:ea typeface="+mn-ea"/>
              <a:cs typeface="+mn-cs"/>
            </a:endParaRPr>
          </a:p>
        </p:txBody>
      </p:sp>
      <p:sp>
        <p:nvSpPr>
          <p:cNvPr id="9" name="Title 1"/>
          <p:cNvSpPr>
            <a:spLocks noGrp="1"/>
          </p:cNvSpPr>
          <p:nvPr>
            <p:ph type="title"/>
          </p:nvPr>
        </p:nvSpPr>
        <p:spPr>
          <a:xfrm>
            <a:off x="1261872" y="365760"/>
            <a:ext cx="9692640" cy="1325562"/>
          </a:xfrm>
        </p:spPr>
        <p:txBody>
          <a:bodyPr/>
          <a:lstStyle/>
          <a:p>
            <a:r>
              <a:rPr lang="en-US" dirty="0" smtClean="0"/>
              <a:t>Baselines</a:t>
            </a:r>
            <a:endParaRPr lang="en-US" dirty="0"/>
          </a:p>
        </p:txBody>
      </p:sp>
      <p:sp>
        <p:nvSpPr>
          <p:cNvPr id="10" name="Content Placeholder 2"/>
          <p:cNvSpPr>
            <a:spLocks noGrp="1"/>
          </p:cNvSpPr>
          <p:nvPr>
            <p:ph idx="1"/>
          </p:nvPr>
        </p:nvSpPr>
        <p:spPr>
          <a:xfrm>
            <a:off x="1261871" y="1828800"/>
            <a:ext cx="9550507" cy="4351337"/>
          </a:xfrm>
        </p:spPr>
        <p:txBody>
          <a:bodyPr/>
          <a:lstStyle/>
          <a:p>
            <a:pPr lvl="0">
              <a:buClr>
                <a:srgbClr val="5B9BD5"/>
              </a:buClr>
            </a:pPr>
            <a:r>
              <a:rPr lang="en-US" sz="2400" dirty="0">
                <a:solidFill>
                  <a:prstClr val="black"/>
                </a:solidFill>
              </a:rPr>
              <a:t>Sliding Window </a:t>
            </a:r>
            <a:r>
              <a:rPr lang="en-US" sz="2400" dirty="0">
                <a:solidFill>
                  <a:srgbClr val="ED7D31">
                    <a:lumMod val="75000"/>
                  </a:srgbClr>
                </a:solidFill>
              </a:rPr>
              <a:t>– different period</a:t>
            </a:r>
          </a:p>
          <a:p>
            <a:pPr lvl="0">
              <a:buClr>
                <a:srgbClr val="5B9BD5"/>
              </a:buClr>
            </a:pPr>
            <a:r>
              <a:rPr lang="en-US" sz="2400" dirty="0">
                <a:solidFill>
                  <a:prstClr val="black"/>
                </a:solidFill>
              </a:rPr>
              <a:t>Incremental SGD</a:t>
            </a:r>
          </a:p>
          <a:p>
            <a:pPr lvl="0">
              <a:buClr>
                <a:srgbClr val="5B9BD5"/>
              </a:buClr>
            </a:pPr>
            <a:r>
              <a:rPr lang="en-US" sz="2400" dirty="0">
                <a:solidFill>
                  <a:prstClr val="black"/>
                </a:solidFill>
              </a:rPr>
              <a:t>DDM </a:t>
            </a:r>
            <a:r>
              <a:rPr lang="en-US" sz="2400" dirty="0">
                <a:solidFill>
                  <a:srgbClr val="ED7D31">
                    <a:lumMod val="75000"/>
                  </a:srgbClr>
                </a:solidFill>
              </a:rPr>
              <a:t>– different sensitivity</a:t>
            </a:r>
          </a:p>
          <a:p>
            <a:pPr lvl="0">
              <a:buClr>
                <a:srgbClr val="5B9BD5"/>
              </a:buClr>
            </a:pPr>
            <a:r>
              <a:rPr lang="en-US" sz="2400" dirty="0">
                <a:solidFill>
                  <a:prstClr val="black"/>
                </a:solidFill>
              </a:rPr>
              <a:t>EDDM </a:t>
            </a:r>
            <a:r>
              <a:rPr lang="en-US" sz="2400" dirty="0">
                <a:solidFill>
                  <a:srgbClr val="ED7D31">
                    <a:lumMod val="75000"/>
                  </a:srgbClr>
                </a:solidFill>
              </a:rPr>
              <a:t>– different sensitivity</a:t>
            </a:r>
          </a:p>
          <a:p>
            <a:pPr lvl="0">
              <a:buClr>
                <a:srgbClr val="5B9BD5"/>
              </a:buClr>
            </a:pPr>
            <a:r>
              <a:rPr lang="en-US" sz="2400" dirty="0">
                <a:solidFill>
                  <a:prstClr val="black"/>
                </a:solidFill>
              </a:rPr>
              <a:t>ADWIN </a:t>
            </a:r>
            <a:r>
              <a:rPr lang="en-US" sz="2400" dirty="0">
                <a:solidFill>
                  <a:srgbClr val="ED7D31">
                    <a:lumMod val="75000"/>
                  </a:srgbClr>
                </a:solidFill>
              </a:rPr>
              <a:t>– different sensitivity</a:t>
            </a:r>
          </a:p>
          <a:p>
            <a:pPr lvl="0">
              <a:buClr>
                <a:srgbClr val="5B9BD5"/>
              </a:buClr>
            </a:pPr>
            <a:r>
              <a:rPr lang="en-US" sz="2400" dirty="0" err="1">
                <a:solidFill>
                  <a:prstClr val="black"/>
                </a:solidFill>
              </a:rPr>
              <a:t>PredSign</a:t>
            </a:r>
            <a:r>
              <a:rPr lang="en-US" sz="2400" dirty="0">
                <a:solidFill>
                  <a:prstClr val="black"/>
                </a:solidFill>
              </a:rPr>
              <a:t> (</a:t>
            </a:r>
            <a:r>
              <a:rPr lang="en-US" sz="2400" dirty="0" smtClean="0">
                <a:solidFill>
                  <a:prstClr val="black"/>
                </a:solidFill>
              </a:rPr>
              <a:t>based </a:t>
            </a:r>
            <a:r>
              <a:rPr lang="en-US" sz="2400" dirty="0">
                <a:solidFill>
                  <a:prstClr val="black"/>
                </a:solidFill>
              </a:rPr>
              <a:t>on Okumura et al. 2015) </a:t>
            </a:r>
            <a:r>
              <a:rPr lang="en-US" sz="2400" dirty="0">
                <a:solidFill>
                  <a:srgbClr val="ED7D31">
                    <a:lumMod val="75000"/>
                  </a:srgbClr>
                </a:solidFill>
              </a:rPr>
              <a:t>– different sensitivity</a:t>
            </a:r>
          </a:p>
          <a:p>
            <a:pPr lvl="0">
              <a:buClr>
                <a:srgbClr val="5B9BD5"/>
              </a:buClr>
            </a:pPr>
            <a:endParaRPr lang="en-US" sz="2000" dirty="0">
              <a:solidFill>
                <a:prstClr val="black"/>
              </a:solidFill>
            </a:endParaRPr>
          </a:p>
          <a:p>
            <a:endParaRPr lang="en-US" dirty="0" smtClean="0"/>
          </a:p>
        </p:txBody>
      </p:sp>
      <p:sp>
        <p:nvSpPr>
          <p:cNvPr id="11" name="Left Brace 10"/>
          <p:cNvSpPr/>
          <p:nvPr/>
        </p:nvSpPr>
        <p:spPr>
          <a:xfrm flipH="1">
            <a:off x="6393814" y="2955759"/>
            <a:ext cx="384209" cy="1487904"/>
          </a:xfrm>
          <a:prstGeom prst="leftBrace">
            <a:avLst>
              <a:gd name="adj1" fmla="val 54166"/>
              <a:gd name="adj2" fmla="val 50000"/>
            </a:avLst>
          </a:prstGeom>
          <a:ln w="19050"/>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12" name="TextBox 11"/>
          <p:cNvSpPr txBox="1"/>
          <p:nvPr/>
        </p:nvSpPr>
        <p:spPr>
          <a:xfrm>
            <a:off x="6778023" y="3284212"/>
            <a:ext cx="2124944"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Century Schoolbook" panose="02040604050505020304"/>
                <a:ea typeface="+mn-ea"/>
                <a:cs typeface="+mn-cs"/>
              </a:rPr>
              <a:t>Concept drift detectors</a:t>
            </a:r>
            <a:endParaRPr kumimoji="0" lang="en-US" sz="2400" b="0" i="0" u="none" strike="noStrike" kern="1200" cap="none" spc="0" normalizeH="0" baseline="0" noProof="0" dirty="0">
              <a:ln>
                <a:noFill/>
              </a:ln>
              <a:solidFill>
                <a:prstClr val="black"/>
              </a:solidFill>
              <a:effectLst/>
              <a:uLnTx/>
              <a:uFillTx/>
              <a:latin typeface="Century Schoolbook" panose="02040604050505020304"/>
              <a:ea typeface="+mn-ea"/>
              <a:cs typeface="+mn-cs"/>
            </a:endParaRPr>
          </a:p>
        </p:txBody>
      </p:sp>
    </p:spTree>
    <p:extLst>
      <p:ext uri="{BB962C8B-B14F-4D97-AF65-F5344CB8AC3E}">
        <p14:creationId xmlns:p14="http://schemas.microsoft.com/office/powerpoint/2010/main" val="340885863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rmAutofit lnSpcReduction="10000"/>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657E7479-A17A-4BFD-B497-E7D9DEAE79DE}" type="slidenum">
              <a:rPr kumimoji="0" lang="en-US" sz="3600" b="0" i="0" u="none" strike="noStrike" kern="1200" cap="none" spc="0" normalizeH="0" baseline="0" noProof="0" smtClean="0">
                <a:ln>
                  <a:noFill/>
                </a:ln>
                <a:solidFill>
                  <a:srgbClr val="44546A">
                    <a:lumMod val="60000"/>
                    <a:lumOff val="40000"/>
                  </a:srgbClr>
                </a:solidFill>
                <a:effectLst/>
                <a:uLnTx/>
                <a:uFillTx/>
                <a:latin typeface="Century Schoolbook" panose="020406040505050203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26</a:t>
            </a:fld>
            <a:endParaRPr kumimoji="0" lang="en-US" sz="3600" b="0" i="0" u="none" strike="noStrike" kern="1200" cap="none" spc="0" normalizeH="0" baseline="0" noProof="0">
              <a:ln>
                <a:noFill/>
              </a:ln>
              <a:solidFill>
                <a:srgbClr val="44546A">
                  <a:lumMod val="60000"/>
                  <a:lumOff val="40000"/>
                </a:srgbClr>
              </a:solidFill>
              <a:effectLst/>
              <a:uLnTx/>
              <a:uFillTx/>
              <a:latin typeface="Century Schoolbook" panose="02040604050505020304"/>
              <a:ea typeface="+mn-ea"/>
              <a:cs typeface="+mn-cs"/>
            </a:endParaRPr>
          </a:p>
        </p:txBody>
      </p:sp>
      <p:sp>
        <p:nvSpPr>
          <p:cNvPr id="20" name="Title 1"/>
          <p:cNvSpPr>
            <a:spLocks noGrp="1"/>
          </p:cNvSpPr>
          <p:nvPr>
            <p:ph type="title"/>
          </p:nvPr>
        </p:nvSpPr>
        <p:spPr>
          <a:xfrm>
            <a:off x="1261872" y="365760"/>
            <a:ext cx="9692640" cy="1325562"/>
          </a:xfrm>
        </p:spPr>
        <p:txBody>
          <a:bodyPr/>
          <a:lstStyle/>
          <a:p>
            <a:r>
              <a:rPr lang="en-US" dirty="0" smtClean="0"/>
              <a:t>E</a:t>
            </a:r>
            <a:r>
              <a:rPr lang="en-US" dirty="0"/>
              <a:t>lectricity Pricing Dataset</a:t>
            </a:r>
          </a:p>
        </p:txBody>
      </p:sp>
      <p:pic>
        <p:nvPicPr>
          <p:cNvPr id="21" name="Picture 20"/>
          <p:cNvPicPr>
            <a:picLocks noChangeAspect="1"/>
          </p:cNvPicPr>
          <p:nvPr/>
        </p:nvPicPr>
        <p:blipFill rotWithShape="1">
          <a:blip r:embed="rId3">
            <a:extLst>
              <a:ext uri="{28A0092B-C50C-407E-A947-70E740481C1C}">
                <a14:useLocalDpi xmlns:a14="http://schemas.microsoft.com/office/drawing/2010/main" val="0"/>
              </a:ext>
            </a:extLst>
          </a:blip>
          <a:srcRect b="10585"/>
          <a:stretch/>
        </p:blipFill>
        <p:spPr>
          <a:xfrm>
            <a:off x="1261872" y="2304661"/>
            <a:ext cx="7585138" cy="4069378"/>
          </a:xfrm>
          <a:prstGeom prst="rect">
            <a:avLst/>
          </a:prstGeom>
        </p:spPr>
      </p:pic>
      <p:sp>
        <p:nvSpPr>
          <p:cNvPr id="24" name="Rectangle 23"/>
          <p:cNvSpPr/>
          <p:nvPr/>
        </p:nvSpPr>
        <p:spPr>
          <a:xfrm>
            <a:off x="1931437" y="2388636"/>
            <a:ext cx="6811347" cy="324705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912776" y="2407298"/>
            <a:ext cx="6718040" cy="14462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3713584" y="3638939"/>
            <a:ext cx="2696547" cy="7091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2022090" y="4245430"/>
            <a:ext cx="4388041" cy="13902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2416629" y="4245430"/>
            <a:ext cx="3993502" cy="13902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3284375" y="4245430"/>
            <a:ext cx="3125755" cy="13902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p:cNvPicPr>
            <a:picLocks noChangeAspect="1"/>
          </p:cNvPicPr>
          <p:nvPr/>
        </p:nvPicPr>
        <p:blipFill rotWithShape="1">
          <a:blip r:embed="rId4">
            <a:extLst>
              <a:ext uri="{28A0092B-C50C-407E-A947-70E740481C1C}">
                <a14:useLocalDpi xmlns:a14="http://schemas.microsoft.com/office/drawing/2010/main" val="0"/>
              </a:ext>
            </a:extLst>
          </a:blip>
          <a:srcRect l="38910" t="5484" r="36642" b="12117"/>
          <a:stretch/>
        </p:blipFill>
        <p:spPr>
          <a:xfrm>
            <a:off x="9032407" y="2407298"/>
            <a:ext cx="1922105" cy="2699304"/>
          </a:xfrm>
          <a:prstGeom prst="rect">
            <a:avLst/>
          </a:prstGeom>
        </p:spPr>
      </p:pic>
      <p:sp>
        <p:nvSpPr>
          <p:cNvPr id="31" name="Rectangle 30"/>
          <p:cNvSpPr/>
          <p:nvPr/>
        </p:nvSpPr>
        <p:spPr>
          <a:xfrm>
            <a:off x="8937663" y="2211355"/>
            <a:ext cx="2212419" cy="15115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8855014" y="4096140"/>
            <a:ext cx="2212419" cy="16002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3357162" y="3477111"/>
            <a:ext cx="1774143" cy="1077218"/>
          </a:xfrm>
          <a:prstGeom prst="rect">
            <a:avLst/>
          </a:prstGeom>
          <a:noFill/>
        </p:spPr>
        <p:txBody>
          <a:bodyPr wrap="square" rtlCol="0">
            <a:spAutoFit/>
          </a:bodyPr>
          <a:lstStyle/>
          <a:p>
            <a:r>
              <a:rPr lang="en-US" sz="3200" dirty="0" smtClean="0"/>
              <a:t>Better tradeoff</a:t>
            </a:r>
            <a:endParaRPr lang="en-US" sz="3200" dirty="0"/>
          </a:p>
        </p:txBody>
      </p:sp>
      <p:sp>
        <p:nvSpPr>
          <p:cNvPr id="34" name="Down Arrow 33"/>
          <p:cNvSpPr/>
          <p:nvPr/>
        </p:nvSpPr>
        <p:spPr>
          <a:xfrm rot="7972084">
            <a:off x="2370554" y="2214870"/>
            <a:ext cx="508860" cy="1728361"/>
          </a:xfrm>
          <a:prstGeom prst="downArrow">
            <a:avLst>
              <a:gd name="adj1" fmla="val 50000"/>
              <a:gd name="adj2" fmla="val 9719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5099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2"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grpId="2"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par>
                                <p:cTn id="11" presetID="1" presetClass="entr" presetSubtype="0" fill="hold" grpId="2"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34"/>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33"/>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2"/>
                                        </p:tgtEl>
                                        <p:attrNameLst>
                                          <p:attrName>style.visibility</p:attrName>
                                        </p:attrNameLst>
                                      </p:cBhvr>
                                      <p:to>
                                        <p:strVal val="visible"/>
                                      </p:to>
                                    </p:set>
                                  </p:childTnLst>
                                </p:cTn>
                              </p:par>
                              <p:par>
                                <p:cTn id="35" presetID="1" presetClass="exit" presetSubtype="0" fill="hold" grpId="0" nodeType="withEffect">
                                  <p:stCondLst>
                                    <p:cond delay="0"/>
                                  </p:stCondLst>
                                  <p:childTnLst>
                                    <p:set>
                                      <p:cBhvr>
                                        <p:cTn id="36" dur="1" fill="hold">
                                          <p:stCondLst>
                                            <p:cond delay="0"/>
                                          </p:stCondLst>
                                        </p:cTn>
                                        <p:tgtEl>
                                          <p:spTgt spid="24"/>
                                        </p:tgtEl>
                                        <p:attrNameLst>
                                          <p:attrName>style.visibility</p:attrName>
                                        </p:attrNameLst>
                                      </p:cBhvr>
                                      <p:to>
                                        <p:strVal val="hidden"/>
                                      </p:to>
                                    </p:set>
                                  </p:childTnLst>
                                </p:cTn>
                              </p:par>
                              <p:par>
                                <p:cTn id="37" presetID="1" presetClass="entr" presetSubtype="0" fill="hold" nodeType="withEffect">
                                  <p:stCondLst>
                                    <p:cond delay="0"/>
                                  </p:stCondLst>
                                  <p:childTnLst>
                                    <p:set>
                                      <p:cBhvr>
                                        <p:cTn id="38" dur="1" fill="hold">
                                          <p:stCondLst>
                                            <p:cond delay="0"/>
                                          </p:stCondLst>
                                        </p:cTn>
                                        <p:tgtEl>
                                          <p:spTgt spid="3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8"/>
                                        </p:tgtEl>
                                        <p:attrNameLst>
                                          <p:attrName>style.visibility</p:attrName>
                                        </p:attrNameLst>
                                      </p:cBhvr>
                                      <p:to>
                                        <p:strVal val="visible"/>
                                      </p:to>
                                    </p:set>
                                  </p:childTnLst>
                                </p:cTn>
                              </p:par>
                              <p:par>
                                <p:cTn id="45" presetID="1" presetClass="exit" presetSubtype="0" fill="hold" grpId="1" nodeType="withEffect">
                                  <p:stCondLst>
                                    <p:cond delay="0"/>
                                  </p:stCondLst>
                                  <p:childTnLst>
                                    <p:set>
                                      <p:cBhvr>
                                        <p:cTn id="46" dur="1" fill="hold">
                                          <p:stCondLst>
                                            <p:cond delay="0"/>
                                          </p:stCondLst>
                                        </p:cTn>
                                        <p:tgtEl>
                                          <p:spTgt spid="27"/>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9"/>
                                        </p:tgtEl>
                                        <p:attrNameLst>
                                          <p:attrName>style.visibility</p:attrName>
                                        </p:attrNameLst>
                                      </p:cBhvr>
                                      <p:to>
                                        <p:strVal val="visible"/>
                                      </p:to>
                                    </p:set>
                                  </p:childTnLst>
                                </p:cTn>
                              </p:par>
                              <p:par>
                                <p:cTn id="51" presetID="1" presetClass="exit" presetSubtype="0" fill="hold" grpId="1" nodeType="withEffect">
                                  <p:stCondLst>
                                    <p:cond delay="0"/>
                                  </p:stCondLst>
                                  <p:childTnLst>
                                    <p:set>
                                      <p:cBhvr>
                                        <p:cTn id="52" dur="1" fill="hold">
                                          <p:stCondLst>
                                            <p:cond delay="0"/>
                                          </p:stCondLst>
                                        </p:cTn>
                                        <p:tgtEl>
                                          <p:spTgt spid="28"/>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 presetClass="exit" presetSubtype="0" fill="hold" grpId="1" nodeType="clickEffect">
                                  <p:stCondLst>
                                    <p:cond delay="0"/>
                                  </p:stCondLst>
                                  <p:childTnLst>
                                    <p:set>
                                      <p:cBhvr>
                                        <p:cTn id="56" dur="1" fill="hold">
                                          <p:stCondLst>
                                            <p:cond delay="0"/>
                                          </p:stCondLst>
                                        </p:cTn>
                                        <p:tgtEl>
                                          <p:spTgt spid="29"/>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1" presetClass="exit" presetSubtype="0" fill="hold" grpId="1" nodeType="clickEffect">
                                  <p:stCondLst>
                                    <p:cond delay="0"/>
                                  </p:stCondLst>
                                  <p:childTnLst>
                                    <p:set>
                                      <p:cBhvr>
                                        <p:cTn id="60" dur="1" fill="hold">
                                          <p:stCondLst>
                                            <p:cond delay="0"/>
                                          </p:stCondLst>
                                        </p:cTn>
                                        <p:tgtEl>
                                          <p:spTgt spid="25"/>
                                        </p:tgtEl>
                                        <p:attrNameLst>
                                          <p:attrName>style.visibility</p:attrName>
                                        </p:attrNameLst>
                                      </p:cBhvr>
                                      <p:to>
                                        <p:strVal val="hidden"/>
                                      </p:to>
                                    </p:set>
                                  </p:childTnLst>
                                </p:cTn>
                              </p:par>
                              <p:par>
                                <p:cTn id="61" presetID="1" presetClass="exit" presetSubtype="0" fill="hold" grpId="1" nodeType="withEffect">
                                  <p:stCondLst>
                                    <p:cond delay="0"/>
                                  </p:stCondLst>
                                  <p:childTnLst>
                                    <p:set>
                                      <p:cBhvr>
                                        <p:cTn id="62" dur="1" fill="hold">
                                          <p:stCondLst>
                                            <p:cond delay="0"/>
                                          </p:stCondLst>
                                        </p:cTn>
                                        <p:tgtEl>
                                          <p:spTgt spid="26"/>
                                        </p:tgtEl>
                                        <p:attrNameLst>
                                          <p:attrName>style.visibility</p:attrName>
                                        </p:attrNameLst>
                                      </p:cBhvr>
                                      <p:to>
                                        <p:strVal val="hidden"/>
                                      </p:to>
                                    </p:set>
                                  </p:childTnLst>
                                </p:cTn>
                              </p:par>
                              <p:par>
                                <p:cTn id="63" presetID="1" presetClass="exit" presetSubtype="0" fill="hold" grpId="1" nodeType="withEffect">
                                  <p:stCondLst>
                                    <p:cond delay="0"/>
                                  </p:stCondLst>
                                  <p:childTnLst>
                                    <p:set>
                                      <p:cBhvr>
                                        <p:cTn id="64" dur="1" fill="hold">
                                          <p:stCondLst>
                                            <p:cond delay="0"/>
                                          </p:stCondLst>
                                        </p:cTn>
                                        <p:tgtEl>
                                          <p:spTgt spid="32"/>
                                        </p:tgtEl>
                                        <p:attrNameLst>
                                          <p:attrName>style.visibility</p:attrName>
                                        </p:attrNameLst>
                                      </p:cBhvr>
                                      <p:to>
                                        <p:strVal val="hidden"/>
                                      </p:to>
                                    </p:set>
                                  </p:childTnLst>
                                </p:cTn>
                              </p:par>
                              <p:par>
                                <p:cTn id="65" presetID="1" presetClass="exit" presetSubtype="0" fill="hold" grpId="1" nodeType="withEffect">
                                  <p:stCondLst>
                                    <p:cond delay="0"/>
                                  </p:stCondLst>
                                  <p:childTnLst>
                                    <p:set>
                                      <p:cBhvr>
                                        <p:cTn id="66" dur="1" fill="hold">
                                          <p:stCondLst>
                                            <p:cond delay="0"/>
                                          </p:stCondLst>
                                        </p:cTn>
                                        <p:tgtEl>
                                          <p:spTgt spid="3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5" grpId="1" animBg="1"/>
      <p:bldP spid="25" grpId="2" animBg="1"/>
      <p:bldP spid="26" grpId="0" animBg="1"/>
      <p:bldP spid="26" grpId="1" animBg="1"/>
      <p:bldP spid="26" grpId="2" animBg="1"/>
      <p:bldP spid="27" grpId="0" animBg="1"/>
      <p:bldP spid="27" grpId="1" animBg="1"/>
      <p:bldP spid="27" grpId="2" animBg="1"/>
      <p:bldP spid="28" grpId="0" animBg="1"/>
      <p:bldP spid="28" grpId="1" animBg="1"/>
      <p:bldP spid="29" grpId="0" animBg="1"/>
      <p:bldP spid="29" grpId="1" animBg="1"/>
      <p:bldP spid="31" grpId="0" animBg="1"/>
      <p:bldP spid="31" grpId="1" animBg="1"/>
      <p:bldP spid="32" grpId="0" animBg="1"/>
      <p:bldP spid="32" grpId="1" animBg="1"/>
      <p:bldP spid="33" grpId="0"/>
      <p:bldP spid="33" grpId="1"/>
      <p:bldP spid="34" grpId="0" animBg="1"/>
      <p:bldP spid="34"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t>
            </a:r>
            <a:r>
              <a:rPr lang="en-US" dirty="0"/>
              <a:t>orest </a:t>
            </a:r>
            <a:r>
              <a:rPr lang="en-US" dirty="0" err="1"/>
              <a:t>Covertype</a:t>
            </a:r>
            <a:endParaRPr lang="en-US" dirty="0"/>
          </a:p>
        </p:txBody>
      </p:sp>
      <p:sp>
        <p:nvSpPr>
          <p:cNvPr id="4" name="Slide Number Placeholder 3"/>
          <p:cNvSpPr>
            <a:spLocks noGrp="1"/>
          </p:cNvSpPr>
          <p:nvPr>
            <p:ph type="sldNum" sz="quarter" idx="12"/>
          </p:nvPr>
        </p:nvSpPr>
        <p:spPr/>
        <p:txBody>
          <a:bodyPr>
            <a:normAutofit/>
          </a:bodyPr>
          <a:lstStyle/>
          <a:p>
            <a:fld id="{657E7479-A17A-4BFD-B497-E7D9DEAE79DE}" type="slidenum">
              <a:rPr lang="en-US" smtClean="0"/>
              <a:t>27</a:t>
            </a:fld>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273" y="2245093"/>
            <a:ext cx="7688178" cy="4612907"/>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38910" t="5484" r="36642" b="12117"/>
          <a:stretch/>
        </p:blipFill>
        <p:spPr>
          <a:xfrm>
            <a:off x="9032407" y="2407298"/>
            <a:ext cx="1922105" cy="2699304"/>
          </a:xfrm>
          <a:prstGeom prst="rect">
            <a:avLst/>
          </a:prstGeom>
        </p:spPr>
      </p:pic>
    </p:spTree>
    <p:extLst>
      <p:ext uri="{BB962C8B-B14F-4D97-AF65-F5344CB8AC3E}">
        <p14:creationId xmlns:p14="http://schemas.microsoft.com/office/powerpoint/2010/main" val="209177379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Sine1+</a:t>
            </a:r>
            <a:endParaRPr lang="en-US" dirty="0"/>
          </a:p>
        </p:txBody>
      </p:sp>
      <p:sp>
        <p:nvSpPr>
          <p:cNvPr id="4" name="Slide Number Placeholder 3"/>
          <p:cNvSpPr>
            <a:spLocks noGrp="1"/>
          </p:cNvSpPr>
          <p:nvPr>
            <p:ph type="sldNum" sz="quarter" idx="12"/>
          </p:nvPr>
        </p:nvSpPr>
        <p:spPr/>
        <p:txBody>
          <a:bodyPr>
            <a:normAutofit lnSpcReduction="10000"/>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657E7479-A17A-4BFD-B497-E7D9DEAE79DE}" type="slidenum">
              <a:rPr kumimoji="0" lang="en-US" sz="3600" b="0" i="0" u="none" strike="noStrike" kern="1200" cap="none" spc="0" normalizeH="0" baseline="0" noProof="0" smtClean="0">
                <a:ln>
                  <a:noFill/>
                </a:ln>
                <a:solidFill>
                  <a:srgbClr val="44546A">
                    <a:lumMod val="60000"/>
                    <a:lumOff val="40000"/>
                  </a:srgbClr>
                </a:solidFill>
                <a:effectLst/>
                <a:uLnTx/>
                <a:uFillTx/>
                <a:latin typeface="Century Schoolbook" panose="020406040505050203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28</a:t>
            </a:fld>
            <a:endParaRPr kumimoji="0" lang="en-US" sz="3600" b="0" i="0" u="none" strike="noStrike" kern="1200" cap="none" spc="0" normalizeH="0" baseline="0" noProof="0">
              <a:ln>
                <a:noFill/>
              </a:ln>
              <a:solidFill>
                <a:srgbClr val="44546A">
                  <a:lumMod val="60000"/>
                  <a:lumOff val="40000"/>
                </a:srgbClr>
              </a:solidFill>
              <a:effectLst/>
              <a:uLnTx/>
              <a:uFillTx/>
              <a:latin typeface="Century Schoolbook" panose="02040604050505020304"/>
              <a:ea typeface="+mn-ea"/>
              <a:cs typeface="+mn-cs"/>
            </a:endParaRPr>
          </a:p>
        </p:txBody>
      </p:sp>
      <p:pic>
        <p:nvPicPr>
          <p:cNvPr id="5" name="Picture 4"/>
          <p:cNvPicPr>
            <a:picLocks noChangeAspect="1"/>
          </p:cNvPicPr>
          <p:nvPr/>
        </p:nvPicPr>
        <p:blipFill>
          <a:blip r:embed="rId3"/>
          <a:stretch>
            <a:fillRect/>
          </a:stretch>
        </p:blipFill>
        <p:spPr>
          <a:xfrm>
            <a:off x="1380931" y="3777270"/>
            <a:ext cx="8993211" cy="2821130"/>
          </a:xfrm>
          <a:prstGeom prst="rect">
            <a:avLst/>
          </a:prstGeom>
        </p:spPr>
      </p:pic>
      <p:pic>
        <p:nvPicPr>
          <p:cNvPr id="10" name="Picture 9"/>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1609" t="30156" r="6817" b="25013"/>
          <a:stretch/>
        </p:blipFill>
        <p:spPr>
          <a:xfrm>
            <a:off x="5559129" y="1733669"/>
            <a:ext cx="5359078" cy="1967696"/>
          </a:xfrm>
          <a:prstGeom prst="rect">
            <a:avLst/>
          </a:prstGeom>
        </p:spPr>
      </p:pic>
      <mc:AlternateContent xmlns:mc="http://schemas.openxmlformats.org/markup-compatibility/2006" xmlns:a14="http://schemas.microsoft.com/office/drawing/2010/main">
        <mc:Choice Requires="a14">
          <p:sp>
            <p:nvSpPr>
              <p:cNvPr id="16" name="TextBox 15"/>
              <p:cNvSpPr txBox="1"/>
              <p:nvPr/>
            </p:nvSpPr>
            <p:spPr>
              <a:xfrm>
                <a:off x="3918857" y="1982910"/>
                <a:ext cx="1509643" cy="129266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srgbClr val="5B9BD5">
                        <a:lumMod val="50000"/>
                      </a:srgbClr>
                    </a:solidFill>
                    <a:effectLst/>
                    <a:uLnTx/>
                    <a:uFillTx/>
                    <a:latin typeface="Century Schoolbook" panose="02040604050505020304"/>
                    <a:ea typeface="+mn-ea"/>
                    <a:cs typeface="+mn-cs"/>
                  </a:rPr>
                  <a:t>Stretch feature 1 </a:t>
                </a:r>
                <a:r>
                  <a:rPr kumimoji="0" lang="en-US" sz="2000" b="0" i="0" u="none" strike="noStrike" kern="1200" cap="none" spc="0" normalizeH="0" baseline="0" noProof="0" dirty="0">
                    <a:ln>
                      <a:noFill/>
                    </a:ln>
                    <a:solidFill>
                      <a:srgbClr val="5B9BD5">
                        <a:lumMod val="50000"/>
                      </a:srgbClr>
                    </a:solidFill>
                    <a:effectLst/>
                    <a:uLnTx/>
                    <a:uFillTx/>
                    <a:latin typeface="Century Schoolbook" panose="02040604050505020304"/>
                    <a:ea typeface="+mn-ea"/>
                    <a:cs typeface="+mn-cs"/>
                  </a:rPr>
                  <a:t>by </a:t>
                </a:r>
                <a14:m>
                  <m:oMath xmlns:m="http://schemas.openxmlformats.org/officeDocument/2006/math">
                    <m:r>
                      <a:rPr kumimoji="0" lang="en-US" sz="2000" b="0" i="1" u="none" strike="noStrike" kern="1200" cap="none" spc="0" normalizeH="0" baseline="0" noProof="0">
                        <a:ln>
                          <a:noFill/>
                        </a:ln>
                        <a:solidFill>
                          <a:srgbClr val="5B9BD5">
                            <a:lumMod val="50000"/>
                          </a:srgbClr>
                        </a:solidFill>
                        <a:effectLst/>
                        <a:uLnTx/>
                        <a:uFillTx/>
                        <a:latin typeface="Cambria Math" panose="02040503050406030204" pitchFamily="18" charset="0"/>
                        <a:ea typeface="+mn-ea"/>
                        <a:cs typeface="+mn-cs"/>
                      </a:rPr>
                      <m:t>𝜎</m:t>
                    </m:r>
                  </m:oMath>
                </a14:m>
                <a:r>
                  <a:rPr kumimoji="0" lang="en-US" sz="2000" b="0" i="0" u="none" strike="noStrike" kern="1200" cap="none" spc="0" normalizeH="0" baseline="0" noProof="0" dirty="0" smtClean="0">
                    <a:ln>
                      <a:noFill/>
                    </a:ln>
                    <a:solidFill>
                      <a:srgbClr val="5B9BD5">
                        <a:lumMod val="50000"/>
                      </a:srgbClr>
                    </a:solidFill>
                    <a:effectLst/>
                    <a:uLnTx/>
                    <a:uFillTx/>
                    <a:latin typeface="Century Schoolbook" panose="02040604050505020304"/>
                    <a:ea typeface="+mn-ea"/>
                    <a:cs typeface="+mn-cs"/>
                  </a:rPr>
                  <a:t>=4</a:t>
                </a:r>
                <a:endParaRPr kumimoji="0" lang="en-US" sz="2000" b="0" i="0" u="none" strike="noStrike" kern="1200" cap="none" spc="0" normalizeH="0" baseline="0" noProof="0" dirty="0">
                  <a:ln>
                    <a:noFill/>
                  </a:ln>
                  <a:solidFill>
                    <a:srgbClr val="5B9BD5">
                      <a:lumMod val="50000"/>
                    </a:srgbClr>
                  </a:solidFill>
                  <a:effectLst/>
                  <a:uLnTx/>
                  <a:uFillTx/>
                  <a:latin typeface="Century Schoolbook" panose="020406040505050203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Schoolbook" panose="02040604050505020304"/>
                  <a:ea typeface="+mn-ea"/>
                  <a:cs typeface="+mn-cs"/>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3918857" y="1982910"/>
                <a:ext cx="1509643" cy="1292662"/>
              </a:xfrm>
              <a:prstGeom prst="rect">
                <a:avLst/>
              </a:prstGeom>
              <a:blipFill>
                <a:blip r:embed="rId5"/>
                <a:stretch>
                  <a:fillRect t="-2358"/>
                </a:stretch>
              </a:blipFill>
            </p:spPr>
            <p:txBody>
              <a:bodyPr/>
              <a:lstStyle/>
              <a:p>
                <a:r>
                  <a:rPr lang="en-US">
                    <a:noFill/>
                  </a:rPr>
                  <a:t> </a:t>
                </a:r>
              </a:p>
            </p:txBody>
          </p:sp>
        </mc:Fallback>
      </mc:AlternateContent>
      <p:pic>
        <p:nvPicPr>
          <p:cNvPr id="21" name="Picture 20"/>
          <p:cNvPicPr>
            <a:picLocks noChangeAspect="1"/>
          </p:cNvPicPr>
          <p:nvPr/>
        </p:nvPicPr>
        <p:blipFill rotWithShape="1">
          <a:blip r:embed="rId6">
            <a:extLst>
              <a:ext uri="{28A0092B-C50C-407E-A947-70E740481C1C}">
                <a14:useLocalDpi xmlns:a14="http://schemas.microsoft.com/office/drawing/2010/main" val="0"/>
              </a:ext>
            </a:extLst>
          </a:blip>
          <a:srcRect b="14834"/>
          <a:stretch/>
        </p:blipFill>
        <p:spPr>
          <a:xfrm>
            <a:off x="1019974" y="1857257"/>
            <a:ext cx="2768254" cy="1768202"/>
          </a:xfrm>
          <a:prstGeom prst="rect">
            <a:avLst/>
          </a:prstGeom>
        </p:spPr>
      </p:pic>
      <p:cxnSp>
        <p:nvCxnSpPr>
          <p:cNvPr id="6" name="Straight Arrow Connector 5"/>
          <p:cNvCxnSpPr/>
          <p:nvPr/>
        </p:nvCxnSpPr>
        <p:spPr>
          <a:xfrm>
            <a:off x="3918857" y="3011521"/>
            <a:ext cx="1640272" cy="0"/>
          </a:xfrm>
          <a:prstGeom prst="straightConnector1">
            <a:avLst/>
          </a:prstGeom>
          <a:ln w="38100">
            <a:solidFill>
              <a:schemeClr val="accent1">
                <a:lumMod val="50000"/>
              </a:schemeClr>
            </a:solidFill>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753335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Sine1+ (Cont.)</a:t>
            </a:r>
            <a:endParaRPr lang="en-US" dirty="0"/>
          </a:p>
        </p:txBody>
      </p:sp>
      <p:sp>
        <p:nvSpPr>
          <p:cNvPr id="4" name="Slide Number Placeholder 3"/>
          <p:cNvSpPr>
            <a:spLocks noGrp="1"/>
          </p:cNvSpPr>
          <p:nvPr>
            <p:ph type="sldNum" sz="quarter" idx="12"/>
          </p:nvPr>
        </p:nvSpPr>
        <p:spPr/>
        <p:txBody>
          <a:bodyPr>
            <a:normAutofit lnSpcReduction="10000"/>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657E7479-A17A-4BFD-B497-E7D9DEAE79DE}" type="slidenum">
              <a:rPr kumimoji="0" lang="en-US" sz="3600" b="0" i="0" u="none" strike="noStrike" kern="1200" cap="none" spc="0" normalizeH="0" baseline="0" noProof="0" smtClean="0">
                <a:ln>
                  <a:noFill/>
                </a:ln>
                <a:solidFill>
                  <a:srgbClr val="44546A">
                    <a:lumMod val="60000"/>
                    <a:lumOff val="40000"/>
                  </a:srgbClr>
                </a:solidFill>
                <a:effectLst/>
                <a:uLnTx/>
                <a:uFillTx/>
                <a:latin typeface="Century Schoolbook" panose="020406040505050203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29</a:t>
            </a:fld>
            <a:endParaRPr kumimoji="0" lang="en-US" sz="3600" b="0" i="0" u="none" strike="noStrike" kern="1200" cap="none" spc="0" normalizeH="0" baseline="0" noProof="0">
              <a:ln>
                <a:noFill/>
              </a:ln>
              <a:solidFill>
                <a:srgbClr val="44546A">
                  <a:lumMod val="60000"/>
                  <a:lumOff val="40000"/>
                </a:srgbClr>
              </a:solidFill>
              <a:effectLst/>
              <a:uLnTx/>
              <a:uFillTx/>
              <a:latin typeface="Century Schoolbook" panose="02040604050505020304"/>
              <a:ea typeface="+mn-ea"/>
              <a:cs typeface="+mn-cs"/>
            </a:endParaRPr>
          </a:p>
        </p:txBody>
      </p:sp>
      <p:pic>
        <p:nvPicPr>
          <p:cNvPr id="6" name="Picture 5"/>
          <p:cNvPicPr>
            <a:picLocks noChangeAspect="1"/>
          </p:cNvPicPr>
          <p:nvPr/>
        </p:nvPicPr>
        <p:blipFill>
          <a:blip r:embed="rId3"/>
          <a:stretch>
            <a:fillRect/>
          </a:stretch>
        </p:blipFill>
        <p:spPr>
          <a:xfrm>
            <a:off x="1558212" y="2705878"/>
            <a:ext cx="8348318" cy="4060047"/>
          </a:xfrm>
          <a:prstGeom prst="rect">
            <a:avLst/>
          </a:prstGeom>
        </p:spPr>
      </p:pic>
      <p:sp>
        <p:nvSpPr>
          <p:cNvPr id="8" name="Content Placeholder 2"/>
          <p:cNvSpPr>
            <a:spLocks noGrp="1"/>
          </p:cNvSpPr>
          <p:nvPr>
            <p:ph idx="1"/>
          </p:nvPr>
        </p:nvSpPr>
        <p:spPr>
          <a:xfrm>
            <a:off x="1261871" y="1828800"/>
            <a:ext cx="9542978" cy="4351337"/>
          </a:xfrm>
        </p:spPr>
        <p:txBody>
          <a:bodyPr>
            <a:normAutofit/>
          </a:bodyPr>
          <a:lstStyle/>
          <a:p>
            <a:pPr marL="0" indent="0">
              <a:buNone/>
            </a:pPr>
            <a:r>
              <a:rPr lang="en-US" sz="2000" dirty="0" err="1"/>
              <a:t>DRUiD’s</a:t>
            </a:r>
            <a:r>
              <a:rPr lang="en-US" sz="2000" dirty="0"/>
              <a:t> batch mode computation performs well on ill-conditioned problems, </a:t>
            </a:r>
            <a:r>
              <a:rPr lang="en-US" sz="2000" dirty="0" smtClean="0"/>
              <a:t>while incremental </a:t>
            </a:r>
            <a:r>
              <a:rPr lang="en-US" sz="2000" dirty="0"/>
              <a:t>algorithms perform poorly [Boyd et al., p. 467 (2004)].</a:t>
            </a:r>
          </a:p>
          <a:p>
            <a:endParaRPr lang="en-US" sz="2000" dirty="0"/>
          </a:p>
        </p:txBody>
      </p:sp>
    </p:spTree>
    <p:extLst>
      <p:ext uri="{BB962C8B-B14F-4D97-AF65-F5344CB8AC3E}">
        <p14:creationId xmlns:p14="http://schemas.microsoft.com/office/powerpoint/2010/main" val="8150833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normAutofit/>
          </a:bodyPr>
          <a:lstStyle/>
          <a:p>
            <a:r>
              <a:rPr lang="en-US" sz="2400" dirty="0" smtClean="0"/>
              <a:t>Introduction and Motivation</a:t>
            </a:r>
          </a:p>
          <a:p>
            <a:r>
              <a:rPr lang="en-US" sz="2400" dirty="0" smtClean="0">
                <a:solidFill>
                  <a:schemeClr val="bg2">
                    <a:lumMod val="75000"/>
                  </a:schemeClr>
                </a:solidFill>
              </a:rPr>
              <a:t>Our </a:t>
            </a:r>
            <a:r>
              <a:rPr lang="en-US" sz="2400" dirty="0">
                <a:solidFill>
                  <a:schemeClr val="bg2">
                    <a:lumMod val="75000"/>
                  </a:schemeClr>
                </a:solidFill>
              </a:rPr>
              <a:t>Contribution</a:t>
            </a:r>
          </a:p>
          <a:p>
            <a:r>
              <a:rPr lang="en-US" sz="2400" dirty="0" smtClean="0">
                <a:solidFill>
                  <a:schemeClr val="bg2">
                    <a:lumMod val="75000"/>
                  </a:schemeClr>
                </a:solidFill>
              </a:rPr>
              <a:t>Experimental Results</a:t>
            </a:r>
          </a:p>
          <a:p>
            <a:r>
              <a:rPr lang="en-US" sz="2400" dirty="0">
                <a:solidFill>
                  <a:schemeClr val="bg2">
                    <a:lumMod val="75000"/>
                  </a:schemeClr>
                </a:solidFill>
              </a:rPr>
              <a:t>Non-Linear </a:t>
            </a:r>
            <a:r>
              <a:rPr lang="en-US" sz="2400" dirty="0" smtClean="0">
                <a:solidFill>
                  <a:schemeClr val="bg2">
                    <a:lumMod val="75000"/>
                  </a:schemeClr>
                </a:solidFill>
              </a:rPr>
              <a:t>Problems</a:t>
            </a:r>
          </a:p>
          <a:p>
            <a:r>
              <a:rPr lang="en-US" sz="2400" dirty="0">
                <a:solidFill>
                  <a:schemeClr val="bg2">
                    <a:lumMod val="75000"/>
                  </a:schemeClr>
                </a:solidFill>
              </a:rPr>
              <a:t>Conclusions</a:t>
            </a:r>
          </a:p>
        </p:txBody>
      </p:sp>
      <p:sp>
        <p:nvSpPr>
          <p:cNvPr id="4" name="Slide Number Placeholder 3"/>
          <p:cNvSpPr>
            <a:spLocks noGrp="1"/>
          </p:cNvSpPr>
          <p:nvPr>
            <p:ph type="sldNum" sz="quarter" idx="12"/>
          </p:nvPr>
        </p:nvSpPr>
        <p:spPr/>
        <p:txBody>
          <a:bodyPr>
            <a:normAutofit/>
          </a:bodyPr>
          <a:lstStyle/>
          <a:p>
            <a:fld id="{657E7479-A17A-4BFD-B497-E7D9DEAE79DE}" type="slidenum">
              <a:rPr lang="en-US" smtClean="0"/>
              <a:t>3</a:t>
            </a:fld>
            <a:endParaRPr lang="en-US"/>
          </a:p>
        </p:txBody>
      </p:sp>
    </p:spTree>
    <p:extLst>
      <p:ext uri="{BB962C8B-B14F-4D97-AF65-F5344CB8AC3E}">
        <p14:creationId xmlns:p14="http://schemas.microsoft.com/office/powerpoint/2010/main" val="42974994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Ridge Regression</a:t>
            </a:r>
            <a:endParaRPr lang="en-US" dirty="0"/>
          </a:p>
        </p:txBody>
      </p:sp>
      <p:sp>
        <p:nvSpPr>
          <p:cNvPr id="4" name="Slide Number Placeholder 3"/>
          <p:cNvSpPr>
            <a:spLocks noGrp="1"/>
          </p:cNvSpPr>
          <p:nvPr>
            <p:ph type="sldNum" sz="quarter" idx="12"/>
          </p:nvPr>
        </p:nvSpPr>
        <p:spPr/>
        <p:txBody>
          <a:bodyPr>
            <a:normAutofit/>
          </a:bodyPr>
          <a:lstStyle/>
          <a:p>
            <a:fld id="{657E7479-A17A-4BFD-B497-E7D9DEAE79DE}" type="slidenum">
              <a:rPr lang="en-US" smtClean="0"/>
              <a:t>30</a:t>
            </a:fld>
            <a:endParaRPr lang="en-US"/>
          </a:p>
        </p:txBody>
      </p:sp>
      <p:pic>
        <p:nvPicPr>
          <p:cNvPr id="6" name="Picture 5"/>
          <p:cNvPicPr>
            <a:picLocks noChangeAspect="1"/>
          </p:cNvPicPr>
          <p:nvPr/>
        </p:nvPicPr>
        <p:blipFill>
          <a:blip r:embed="rId3"/>
          <a:stretch>
            <a:fillRect/>
          </a:stretch>
        </p:blipFill>
        <p:spPr>
          <a:xfrm>
            <a:off x="2176272" y="1828800"/>
            <a:ext cx="7519802" cy="2252565"/>
          </a:xfrm>
          <a:prstGeom prst="rect">
            <a:avLst/>
          </a:prstGeom>
        </p:spPr>
      </p:pic>
      <p:pic>
        <p:nvPicPr>
          <p:cNvPr id="7" name="Picture 6"/>
          <p:cNvPicPr>
            <a:picLocks noChangeAspect="1"/>
          </p:cNvPicPr>
          <p:nvPr/>
        </p:nvPicPr>
        <p:blipFill>
          <a:blip r:embed="rId4"/>
          <a:stretch>
            <a:fillRect/>
          </a:stretch>
        </p:blipFill>
        <p:spPr>
          <a:xfrm>
            <a:off x="2261937" y="4351779"/>
            <a:ext cx="7315200" cy="2029320"/>
          </a:xfrm>
          <a:prstGeom prst="rect">
            <a:avLst/>
          </a:prstGeom>
        </p:spPr>
      </p:pic>
    </p:spTree>
    <p:extLst>
      <p:ext uri="{BB962C8B-B14F-4D97-AF65-F5344CB8AC3E}">
        <p14:creationId xmlns:p14="http://schemas.microsoft.com/office/powerpoint/2010/main" val="339357634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normAutofit/>
          </a:bodyPr>
          <a:lstStyle/>
          <a:p>
            <a:r>
              <a:rPr lang="en-US" sz="2400" dirty="0">
                <a:solidFill>
                  <a:schemeClr val="bg2">
                    <a:lumMod val="75000"/>
                  </a:schemeClr>
                </a:solidFill>
              </a:rPr>
              <a:t>Introduction and Motivation</a:t>
            </a:r>
          </a:p>
          <a:p>
            <a:r>
              <a:rPr lang="en-US" sz="2400" dirty="0" smtClean="0">
                <a:solidFill>
                  <a:schemeClr val="bg2">
                    <a:lumMod val="75000"/>
                  </a:schemeClr>
                </a:solidFill>
              </a:rPr>
              <a:t>Our </a:t>
            </a:r>
            <a:r>
              <a:rPr lang="en-US" sz="2400" dirty="0">
                <a:solidFill>
                  <a:schemeClr val="bg2">
                    <a:lumMod val="75000"/>
                  </a:schemeClr>
                </a:solidFill>
              </a:rPr>
              <a:t>Contribution</a:t>
            </a:r>
          </a:p>
          <a:p>
            <a:r>
              <a:rPr lang="en-US" sz="2400" dirty="0" smtClean="0">
                <a:solidFill>
                  <a:schemeClr val="bg2">
                    <a:lumMod val="75000"/>
                  </a:schemeClr>
                </a:solidFill>
              </a:rPr>
              <a:t>Experimental Results</a:t>
            </a:r>
          </a:p>
          <a:p>
            <a:r>
              <a:rPr lang="en-US" sz="2400" dirty="0" smtClean="0"/>
              <a:t>Non-Linear Problems</a:t>
            </a:r>
          </a:p>
          <a:p>
            <a:r>
              <a:rPr lang="en-US" sz="2400" dirty="0">
                <a:solidFill>
                  <a:schemeClr val="bg2">
                    <a:lumMod val="75000"/>
                  </a:schemeClr>
                </a:solidFill>
              </a:rPr>
              <a:t>Conclusions</a:t>
            </a:r>
          </a:p>
        </p:txBody>
      </p:sp>
      <p:sp>
        <p:nvSpPr>
          <p:cNvPr id="4" name="Slide Number Placeholder 3"/>
          <p:cNvSpPr>
            <a:spLocks noGrp="1"/>
          </p:cNvSpPr>
          <p:nvPr>
            <p:ph type="sldNum" sz="quarter" idx="12"/>
          </p:nvPr>
        </p:nvSpPr>
        <p:spPr/>
        <p:txBody>
          <a:bodyPr>
            <a:normAutofit/>
          </a:bodyPr>
          <a:lstStyle/>
          <a:p>
            <a:fld id="{657E7479-A17A-4BFD-B497-E7D9DEAE79DE}" type="slidenum">
              <a:rPr lang="en-US" smtClean="0"/>
              <a:t>31</a:t>
            </a:fld>
            <a:endParaRPr lang="en-US"/>
          </a:p>
        </p:txBody>
      </p:sp>
    </p:spTree>
    <p:extLst>
      <p:ext uri="{BB962C8B-B14F-4D97-AF65-F5344CB8AC3E}">
        <p14:creationId xmlns:p14="http://schemas.microsoft.com/office/powerpoint/2010/main" val="49122430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 Linearly Separable Problems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261872" y="1828800"/>
                <a:ext cx="9692640" cy="4351337"/>
              </a:xfrm>
            </p:spPr>
            <p:txBody>
              <a:bodyPr>
                <a:normAutofit/>
              </a:bodyPr>
              <a:lstStyle/>
              <a:p>
                <a:r>
                  <a:rPr lang="en-US" sz="2400" dirty="0" smtClean="0"/>
                  <a:t>In many classification problems the </a:t>
                </a:r>
                <a:r>
                  <a:rPr lang="en-US" sz="2400" dirty="0"/>
                  <a:t>data is not linearly </a:t>
                </a:r>
                <a:r>
                  <a:rPr lang="en-US" sz="2400" dirty="0" smtClean="0"/>
                  <a:t>separable</a:t>
                </a:r>
              </a:p>
              <a:p>
                <a:r>
                  <a:rPr lang="en-US" sz="2400" dirty="0" smtClean="0"/>
                  <a:t>Feature </a:t>
                </a:r>
                <a:r>
                  <a:rPr lang="en-US" sz="2400" dirty="0"/>
                  <a:t>map </a:t>
                </a:r>
                <a:r>
                  <a:rPr lang="en-US" sz="2400" dirty="0" smtClean="0"/>
                  <a:t>function </a:t>
                </a:r>
                <a14:m>
                  <m:oMath xmlns:m="http://schemas.openxmlformats.org/officeDocument/2006/math">
                    <m:r>
                      <m:rPr>
                        <m:sty m:val="p"/>
                      </m:rPr>
                      <a:rPr lang="en-US" sz="2400" b="0" i="0" smtClean="0">
                        <a:latin typeface="Cambria Math" panose="02040503050406030204" pitchFamily="18" charset="0"/>
                      </a:rPr>
                      <m:t>Φ</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𝑥</m:t>
                        </m:r>
                      </m:e>
                    </m:d>
                    <m:r>
                      <a:rPr lang="en-US" sz="2400" b="0" i="1" smtClean="0">
                        <a:latin typeface="Cambria Math" panose="02040503050406030204" pitchFamily="18" charset="0"/>
                      </a:rPr>
                      <m:t>:</m:t>
                    </m:r>
                    <m:r>
                      <a:rPr lang="en-US" sz="2400" b="0" i="1" smtClean="0">
                        <a:latin typeface="Cambria Math" panose="02040503050406030204" pitchFamily="18" charset="0"/>
                      </a:rPr>
                      <m:t>𝑋</m:t>
                    </m:r>
                    <m:r>
                      <a:rPr lang="en-US" sz="2400" b="0" i="1" smtClean="0">
                        <a:latin typeface="Cambria Math" panose="02040503050406030204" pitchFamily="18" charset="0"/>
                      </a:rPr>
                      <m:t>→</m:t>
                    </m:r>
                    <m:r>
                      <a:rPr lang="en-US" sz="2400" b="0" i="1" smtClean="0">
                        <a:latin typeface="Cambria Math" panose="02040503050406030204" pitchFamily="18" charset="0"/>
                      </a:rPr>
                      <m:t>𝐻</m:t>
                    </m:r>
                  </m:oMath>
                </a14:m>
                <a:r>
                  <a:rPr lang="en-US" sz="2400" dirty="0" smtClean="0"/>
                  <a:t> can be used</a:t>
                </a:r>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261872" y="1828800"/>
                <a:ext cx="9692640" cy="4351337"/>
              </a:xfrm>
              <a:blipFill>
                <a:blip r:embed="rId3"/>
                <a:stretch>
                  <a:fillRect l="-440" t="-1541" r="-629"/>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normAutofit/>
          </a:bodyPr>
          <a:lstStyle/>
          <a:p>
            <a:fld id="{657E7479-A17A-4BFD-B497-E7D9DEAE79DE}" type="slidenum">
              <a:rPr lang="en-US" smtClean="0"/>
              <a:t>32</a:t>
            </a:fld>
            <a:endParaRPr lang="en-US"/>
          </a:p>
        </p:txBody>
      </p:sp>
      <p:cxnSp>
        <p:nvCxnSpPr>
          <p:cNvPr id="6" name="Straight Arrow Connector 5"/>
          <p:cNvCxnSpPr/>
          <p:nvPr/>
        </p:nvCxnSpPr>
        <p:spPr>
          <a:xfrm flipV="1">
            <a:off x="2234665" y="4432434"/>
            <a:ext cx="0" cy="170848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2234665" y="6140918"/>
            <a:ext cx="2538663"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3100939" y="4793381"/>
            <a:ext cx="192505" cy="192505"/>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3211228" y="5078128"/>
            <a:ext cx="192505" cy="192505"/>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3578191" y="5138287"/>
            <a:ext cx="192505" cy="192505"/>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3722490" y="4793380"/>
            <a:ext cx="192505" cy="192505"/>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2810176" y="4655903"/>
            <a:ext cx="1582071" cy="851437"/>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4356699" y="4565666"/>
            <a:ext cx="180473" cy="180473"/>
            <a:chOff x="4601999" y="4061543"/>
            <a:chExt cx="180473" cy="180473"/>
          </a:xfrm>
        </p:grpSpPr>
        <p:cxnSp>
          <p:nvCxnSpPr>
            <p:cNvPr id="16" name="Straight Connector 15"/>
            <p:cNvCxnSpPr/>
            <p:nvPr/>
          </p:nvCxnSpPr>
          <p:spPr>
            <a:xfrm>
              <a:off x="4601999" y="4061543"/>
              <a:ext cx="180473" cy="180473"/>
            </a:xfrm>
            <a:prstGeom prst="lin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cxnSp>
        <p:cxnSp>
          <p:nvCxnSpPr>
            <p:cNvPr id="18" name="Straight Connector 17"/>
            <p:cNvCxnSpPr/>
            <p:nvPr/>
          </p:nvCxnSpPr>
          <p:spPr>
            <a:xfrm flipH="1">
              <a:off x="4607933" y="4067477"/>
              <a:ext cx="174539" cy="174539"/>
            </a:xfrm>
            <a:prstGeom prst="lin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25" name="Group 24"/>
          <p:cNvGrpSpPr/>
          <p:nvPr/>
        </p:nvGrpSpPr>
        <p:grpSpPr>
          <a:xfrm>
            <a:off x="2629703" y="5529345"/>
            <a:ext cx="180473" cy="180473"/>
            <a:chOff x="4601999" y="4061543"/>
            <a:chExt cx="180473" cy="180473"/>
          </a:xfrm>
        </p:grpSpPr>
        <p:cxnSp>
          <p:nvCxnSpPr>
            <p:cNvPr id="26" name="Straight Connector 25"/>
            <p:cNvCxnSpPr/>
            <p:nvPr/>
          </p:nvCxnSpPr>
          <p:spPr>
            <a:xfrm>
              <a:off x="4601999" y="4061543"/>
              <a:ext cx="180473" cy="180473"/>
            </a:xfrm>
            <a:prstGeom prst="lin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cxnSp>
        <p:cxnSp>
          <p:nvCxnSpPr>
            <p:cNvPr id="27" name="Straight Connector 26"/>
            <p:cNvCxnSpPr/>
            <p:nvPr/>
          </p:nvCxnSpPr>
          <p:spPr>
            <a:xfrm flipH="1">
              <a:off x="4607933" y="4067477"/>
              <a:ext cx="174539" cy="174539"/>
            </a:xfrm>
            <a:prstGeom prst="lin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28" name="Group 27"/>
          <p:cNvGrpSpPr/>
          <p:nvPr/>
        </p:nvGrpSpPr>
        <p:grpSpPr>
          <a:xfrm>
            <a:off x="2813626" y="4475429"/>
            <a:ext cx="180473" cy="180473"/>
            <a:chOff x="4601999" y="4061543"/>
            <a:chExt cx="180473" cy="180473"/>
          </a:xfrm>
        </p:grpSpPr>
        <p:cxnSp>
          <p:nvCxnSpPr>
            <p:cNvPr id="29" name="Straight Connector 28"/>
            <p:cNvCxnSpPr/>
            <p:nvPr/>
          </p:nvCxnSpPr>
          <p:spPr>
            <a:xfrm>
              <a:off x="4601999" y="4061543"/>
              <a:ext cx="180473" cy="180473"/>
            </a:xfrm>
            <a:prstGeom prst="lin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cxnSp>
        <p:cxnSp>
          <p:nvCxnSpPr>
            <p:cNvPr id="30" name="Straight Connector 29"/>
            <p:cNvCxnSpPr/>
            <p:nvPr/>
          </p:nvCxnSpPr>
          <p:spPr>
            <a:xfrm flipH="1">
              <a:off x="4607933" y="4067477"/>
              <a:ext cx="174539" cy="174539"/>
            </a:xfrm>
            <a:prstGeom prst="lin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31" name="Group 30"/>
          <p:cNvGrpSpPr/>
          <p:nvPr/>
        </p:nvGrpSpPr>
        <p:grpSpPr>
          <a:xfrm>
            <a:off x="4231634" y="5642360"/>
            <a:ext cx="180473" cy="180473"/>
            <a:chOff x="4601999" y="4061543"/>
            <a:chExt cx="180473" cy="180473"/>
          </a:xfrm>
        </p:grpSpPr>
        <p:cxnSp>
          <p:nvCxnSpPr>
            <p:cNvPr id="32" name="Straight Connector 31"/>
            <p:cNvCxnSpPr/>
            <p:nvPr/>
          </p:nvCxnSpPr>
          <p:spPr>
            <a:xfrm>
              <a:off x="4601999" y="4061543"/>
              <a:ext cx="180473" cy="180473"/>
            </a:xfrm>
            <a:prstGeom prst="lin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cxnSp>
        <p:cxnSp>
          <p:nvCxnSpPr>
            <p:cNvPr id="33" name="Straight Connector 32"/>
            <p:cNvCxnSpPr/>
            <p:nvPr/>
          </p:nvCxnSpPr>
          <p:spPr>
            <a:xfrm flipH="1">
              <a:off x="4607933" y="4067477"/>
              <a:ext cx="174539" cy="174539"/>
            </a:xfrm>
            <a:prstGeom prst="lin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cxnSp>
      </p:grpSp>
      <p:cxnSp>
        <p:nvCxnSpPr>
          <p:cNvPr id="34" name="Straight Arrow Connector 33"/>
          <p:cNvCxnSpPr/>
          <p:nvPr/>
        </p:nvCxnSpPr>
        <p:spPr>
          <a:xfrm flipV="1">
            <a:off x="5938770" y="4432434"/>
            <a:ext cx="0" cy="170848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5938770" y="6140918"/>
            <a:ext cx="2538663"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nvGrpSpPr>
          <p:cNvPr id="54" name="Group 53"/>
          <p:cNvGrpSpPr/>
          <p:nvPr/>
        </p:nvGrpSpPr>
        <p:grpSpPr>
          <a:xfrm>
            <a:off x="7715587" y="4121942"/>
            <a:ext cx="773195" cy="400110"/>
            <a:chOff x="7641319" y="3414341"/>
            <a:chExt cx="773195" cy="400110"/>
          </a:xfrm>
        </p:grpSpPr>
        <p:grpSp>
          <p:nvGrpSpPr>
            <p:cNvPr id="41" name="Group 40"/>
            <p:cNvGrpSpPr/>
            <p:nvPr/>
          </p:nvGrpSpPr>
          <p:grpSpPr>
            <a:xfrm>
              <a:off x="8071276" y="3554639"/>
              <a:ext cx="180473" cy="180473"/>
              <a:chOff x="4601999" y="4061543"/>
              <a:chExt cx="180473" cy="180473"/>
            </a:xfrm>
          </p:grpSpPr>
          <p:cxnSp>
            <p:nvCxnSpPr>
              <p:cNvPr id="42" name="Straight Connector 41"/>
              <p:cNvCxnSpPr/>
              <p:nvPr/>
            </p:nvCxnSpPr>
            <p:spPr>
              <a:xfrm>
                <a:off x="4601999" y="4061543"/>
                <a:ext cx="180473" cy="180473"/>
              </a:xfrm>
              <a:prstGeom prst="lin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cxnSp>
          <p:cxnSp>
            <p:nvCxnSpPr>
              <p:cNvPr id="43" name="Straight Connector 42"/>
              <p:cNvCxnSpPr/>
              <p:nvPr/>
            </p:nvCxnSpPr>
            <p:spPr>
              <a:xfrm flipH="1">
                <a:off x="4607933" y="4067477"/>
                <a:ext cx="174539" cy="174539"/>
              </a:xfrm>
              <a:prstGeom prst="lin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cxnSp>
        </p:grpSp>
        <mc:AlternateContent xmlns:mc="http://schemas.openxmlformats.org/markup-compatibility/2006" xmlns:a14="http://schemas.microsoft.com/office/drawing/2010/main">
          <mc:Choice Requires="a14">
            <p:sp>
              <p:nvSpPr>
                <p:cNvPr id="53" name="TextBox 52"/>
                <p:cNvSpPr txBox="1"/>
                <p:nvPr/>
              </p:nvSpPr>
              <p:spPr>
                <a:xfrm>
                  <a:off x="7641319" y="3414341"/>
                  <a:ext cx="773195"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sz="2000" b="0" i="0" smtClean="0">
                            <a:latin typeface="Cambria Math" panose="02040503050406030204" pitchFamily="18" charset="0"/>
                          </a:rPr>
                          <m:t>Φ</m:t>
                        </m:r>
                        <m:r>
                          <a:rPr lang="en-US" sz="2000" b="0" i="1" smtClean="0">
                            <a:latin typeface="Cambria Math" panose="02040503050406030204" pitchFamily="18" charset="0"/>
                          </a:rPr>
                          <m:t>(    )</m:t>
                        </m:r>
                      </m:oMath>
                    </m:oMathPara>
                  </a14:m>
                  <a:endParaRPr lang="en-US" sz="2000" dirty="0"/>
                </a:p>
              </p:txBody>
            </p:sp>
          </mc:Choice>
          <mc:Fallback xmlns="">
            <p:sp>
              <p:nvSpPr>
                <p:cNvPr id="53" name="TextBox 52"/>
                <p:cNvSpPr txBox="1">
                  <a:spLocks noRot="1" noChangeAspect="1" noMove="1" noResize="1" noEditPoints="1" noAdjustHandles="1" noChangeArrowheads="1" noChangeShapeType="1" noTextEdit="1"/>
                </p:cNvSpPr>
                <p:nvPr/>
              </p:nvSpPr>
              <p:spPr>
                <a:xfrm>
                  <a:off x="7641319" y="3414341"/>
                  <a:ext cx="773195" cy="400110"/>
                </a:xfrm>
                <a:prstGeom prst="rect">
                  <a:avLst/>
                </a:prstGeom>
                <a:blipFill>
                  <a:blip r:embed="rId4"/>
                  <a:stretch>
                    <a:fillRect r="-8661" b="-18462"/>
                  </a:stretch>
                </a:blipFill>
              </p:spPr>
              <p:txBody>
                <a:bodyPr/>
                <a:lstStyle/>
                <a:p>
                  <a:r>
                    <a:rPr lang="en-US">
                      <a:noFill/>
                    </a:rPr>
                    <a:t> </a:t>
                  </a:r>
                </a:p>
              </p:txBody>
            </p:sp>
          </mc:Fallback>
        </mc:AlternateContent>
      </p:grpSp>
      <p:grpSp>
        <p:nvGrpSpPr>
          <p:cNvPr id="55" name="Group 54"/>
          <p:cNvGrpSpPr/>
          <p:nvPr/>
        </p:nvGrpSpPr>
        <p:grpSpPr>
          <a:xfrm>
            <a:off x="6969915" y="4263282"/>
            <a:ext cx="773195" cy="400110"/>
            <a:chOff x="7641319" y="3414341"/>
            <a:chExt cx="773195" cy="400110"/>
          </a:xfrm>
        </p:grpSpPr>
        <p:grpSp>
          <p:nvGrpSpPr>
            <p:cNvPr id="56" name="Group 55"/>
            <p:cNvGrpSpPr/>
            <p:nvPr/>
          </p:nvGrpSpPr>
          <p:grpSpPr>
            <a:xfrm>
              <a:off x="8071276" y="3554639"/>
              <a:ext cx="180473" cy="180473"/>
              <a:chOff x="4601999" y="4061543"/>
              <a:chExt cx="180473" cy="180473"/>
            </a:xfrm>
          </p:grpSpPr>
          <p:cxnSp>
            <p:nvCxnSpPr>
              <p:cNvPr id="58" name="Straight Connector 57"/>
              <p:cNvCxnSpPr/>
              <p:nvPr/>
            </p:nvCxnSpPr>
            <p:spPr>
              <a:xfrm>
                <a:off x="4601999" y="4061543"/>
                <a:ext cx="180473" cy="180473"/>
              </a:xfrm>
              <a:prstGeom prst="lin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cxnSp>
          <p:cxnSp>
            <p:nvCxnSpPr>
              <p:cNvPr id="59" name="Straight Connector 58"/>
              <p:cNvCxnSpPr/>
              <p:nvPr/>
            </p:nvCxnSpPr>
            <p:spPr>
              <a:xfrm flipH="1">
                <a:off x="4607933" y="4067477"/>
                <a:ext cx="174539" cy="174539"/>
              </a:xfrm>
              <a:prstGeom prst="lin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cxnSp>
        </p:grpSp>
        <mc:AlternateContent xmlns:mc="http://schemas.openxmlformats.org/markup-compatibility/2006" xmlns:a14="http://schemas.microsoft.com/office/drawing/2010/main">
          <mc:Choice Requires="a14">
            <p:sp>
              <p:nvSpPr>
                <p:cNvPr id="57" name="TextBox 56"/>
                <p:cNvSpPr txBox="1"/>
                <p:nvPr/>
              </p:nvSpPr>
              <p:spPr>
                <a:xfrm>
                  <a:off x="7641319" y="3414341"/>
                  <a:ext cx="773195"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sz="2000" b="0" i="0" smtClean="0">
                            <a:latin typeface="Cambria Math" panose="02040503050406030204" pitchFamily="18" charset="0"/>
                          </a:rPr>
                          <m:t>Φ</m:t>
                        </m:r>
                        <m:r>
                          <a:rPr lang="en-US" sz="2000" b="0" i="1" smtClean="0">
                            <a:latin typeface="Cambria Math" panose="02040503050406030204" pitchFamily="18" charset="0"/>
                          </a:rPr>
                          <m:t>(    )</m:t>
                        </m:r>
                      </m:oMath>
                    </m:oMathPara>
                  </a14:m>
                  <a:endParaRPr lang="en-US" sz="2000" dirty="0"/>
                </a:p>
              </p:txBody>
            </p:sp>
          </mc:Choice>
          <mc:Fallback xmlns="">
            <p:sp>
              <p:nvSpPr>
                <p:cNvPr id="57" name="TextBox 56"/>
                <p:cNvSpPr txBox="1">
                  <a:spLocks noRot="1" noChangeAspect="1" noMove="1" noResize="1" noEditPoints="1" noAdjustHandles="1" noChangeArrowheads="1" noChangeShapeType="1" noTextEdit="1"/>
                </p:cNvSpPr>
                <p:nvPr/>
              </p:nvSpPr>
              <p:spPr>
                <a:xfrm>
                  <a:off x="7641319" y="3414341"/>
                  <a:ext cx="773195" cy="400110"/>
                </a:xfrm>
                <a:prstGeom prst="rect">
                  <a:avLst/>
                </a:prstGeom>
                <a:blipFill>
                  <a:blip r:embed="rId5"/>
                  <a:stretch>
                    <a:fillRect r="-8661" b="-18462"/>
                  </a:stretch>
                </a:blipFill>
              </p:spPr>
              <p:txBody>
                <a:bodyPr/>
                <a:lstStyle/>
                <a:p>
                  <a:r>
                    <a:rPr lang="en-US">
                      <a:noFill/>
                    </a:rPr>
                    <a:t> </a:t>
                  </a:r>
                </a:p>
              </p:txBody>
            </p:sp>
          </mc:Fallback>
        </mc:AlternateContent>
      </p:grpSp>
      <p:grpSp>
        <p:nvGrpSpPr>
          <p:cNvPr id="60" name="Group 59"/>
          <p:cNvGrpSpPr/>
          <p:nvPr/>
        </p:nvGrpSpPr>
        <p:grpSpPr>
          <a:xfrm>
            <a:off x="7828135" y="4568209"/>
            <a:ext cx="773195" cy="400110"/>
            <a:chOff x="7641319" y="3414341"/>
            <a:chExt cx="773195" cy="400110"/>
          </a:xfrm>
        </p:grpSpPr>
        <p:grpSp>
          <p:nvGrpSpPr>
            <p:cNvPr id="61" name="Group 60"/>
            <p:cNvGrpSpPr/>
            <p:nvPr/>
          </p:nvGrpSpPr>
          <p:grpSpPr>
            <a:xfrm>
              <a:off x="8071276" y="3554639"/>
              <a:ext cx="180473" cy="180473"/>
              <a:chOff x="4601999" y="4061543"/>
              <a:chExt cx="180473" cy="180473"/>
            </a:xfrm>
          </p:grpSpPr>
          <p:cxnSp>
            <p:nvCxnSpPr>
              <p:cNvPr id="63" name="Straight Connector 62"/>
              <p:cNvCxnSpPr/>
              <p:nvPr/>
            </p:nvCxnSpPr>
            <p:spPr>
              <a:xfrm>
                <a:off x="4601999" y="4061543"/>
                <a:ext cx="180473" cy="180473"/>
              </a:xfrm>
              <a:prstGeom prst="lin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cxnSp>
          <p:cxnSp>
            <p:nvCxnSpPr>
              <p:cNvPr id="64" name="Straight Connector 63"/>
              <p:cNvCxnSpPr/>
              <p:nvPr/>
            </p:nvCxnSpPr>
            <p:spPr>
              <a:xfrm flipH="1">
                <a:off x="4607933" y="4067477"/>
                <a:ext cx="174539" cy="174539"/>
              </a:xfrm>
              <a:prstGeom prst="lin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cxnSp>
        </p:grpSp>
        <mc:AlternateContent xmlns:mc="http://schemas.openxmlformats.org/markup-compatibility/2006" xmlns:a14="http://schemas.microsoft.com/office/drawing/2010/main">
          <mc:Choice Requires="a14">
            <p:sp>
              <p:nvSpPr>
                <p:cNvPr id="62" name="TextBox 61"/>
                <p:cNvSpPr txBox="1"/>
                <p:nvPr/>
              </p:nvSpPr>
              <p:spPr>
                <a:xfrm>
                  <a:off x="7641319" y="3414341"/>
                  <a:ext cx="773195"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sz="2000" b="0" i="0" smtClean="0">
                            <a:latin typeface="Cambria Math" panose="02040503050406030204" pitchFamily="18" charset="0"/>
                          </a:rPr>
                          <m:t>Φ</m:t>
                        </m:r>
                        <m:r>
                          <a:rPr lang="en-US" sz="2000" b="0" i="1" smtClean="0">
                            <a:latin typeface="Cambria Math" panose="02040503050406030204" pitchFamily="18" charset="0"/>
                          </a:rPr>
                          <m:t>(    )</m:t>
                        </m:r>
                      </m:oMath>
                    </m:oMathPara>
                  </a14:m>
                  <a:endParaRPr lang="en-US" sz="2000" dirty="0"/>
                </a:p>
              </p:txBody>
            </p:sp>
          </mc:Choice>
          <mc:Fallback xmlns="">
            <p:sp>
              <p:nvSpPr>
                <p:cNvPr id="62" name="TextBox 61"/>
                <p:cNvSpPr txBox="1">
                  <a:spLocks noRot="1" noChangeAspect="1" noMove="1" noResize="1" noEditPoints="1" noAdjustHandles="1" noChangeArrowheads="1" noChangeShapeType="1" noTextEdit="1"/>
                </p:cNvSpPr>
                <p:nvPr/>
              </p:nvSpPr>
              <p:spPr>
                <a:xfrm>
                  <a:off x="7641319" y="3414341"/>
                  <a:ext cx="773195" cy="400110"/>
                </a:xfrm>
                <a:prstGeom prst="rect">
                  <a:avLst/>
                </a:prstGeom>
                <a:blipFill>
                  <a:blip r:embed="rId6"/>
                  <a:stretch>
                    <a:fillRect r="-8661" b="-16667"/>
                  </a:stretch>
                </a:blipFill>
              </p:spPr>
              <p:txBody>
                <a:bodyPr/>
                <a:lstStyle/>
                <a:p>
                  <a:r>
                    <a:rPr lang="en-US">
                      <a:noFill/>
                    </a:rPr>
                    <a:t> </a:t>
                  </a:r>
                </a:p>
              </p:txBody>
            </p:sp>
          </mc:Fallback>
        </mc:AlternateContent>
      </p:grpSp>
      <p:grpSp>
        <p:nvGrpSpPr>
          <p:cNvPr id="65" name="Group 64"/>
          <p:cNvGrpSpPr/>
          <p:nvPr/>
        </p:nvGrpSpPr>
        <p:grpSpPr>
          <a:xfrm>
            <a:off x="8230507" y="5085567"/>
            <a:ext cx="773195" cy="400110"/>
            <a:chOff x="7641319" y="3414341"/>
            <a:chExt cx="773195" cy="400110"/>
          </a:xfrm>
        </p:grpSpPr>
        <p:grpSp>
          <p:nvGrpSpPr>
            <p:cNvPr id="66" name="Group 65"/>
            <p:cNvGrpSpPr/>
            <p:nvPr/>
          </p:nvGrpSpPr>
          <p:grpSpPr>
            <a:xfrm>
              <a:off x="8071276" y="3554639"/>
              <a:ext cx="180473" cy="180473"/>
              <a:chOff x="4601999" y="4061543"/>
              <a:chExt cx="180473" cy="180473"/>
            </a:xfrm>
          </p:grpSpPr>
          <p:cxnSp>
            <p:nvCxnSpPr>
              <p:cNvPr id="68" name="Straight Connector 67"/>
              <p:cNvCxnSpPr/>
              <p:nvPr/>
            </p:nvCxnSpPr>
            <p:spPr>
              <a:xfrm>
                <a:off x="4601999" y="4061543"/>
                <a:ext cx="180473" cy="180473"/>
              </a:xfrm>
              <a:prstGeom prst="lin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cxnSp>
          <p:cxnSp>
            <p:nvCxnSpPr>
              <p:cNvPr id="69" name="Straight Connector 68"/>
              <p:cNvCxnSpPr/>
              <p:nvPr/>
            </p:nvCxnSpPr>
            <p:spPr>
              <a:xfrm flipH="1">
                <a:off x="4607933" y="4067477"/>
                <a:ext cx="174539" cy="174539"/>
              </a:xfrm>
              <a:prstGeom prst="lin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cxnSp>
        </p:grpSp>
        <mc:AlternateContent xmlns:mc="http://schemas.openxmlformats.org/markup-compatibility/2006" xmlns:a14="http://schemas.microsoft.com/office/drawing/2010/main">
          <mc:Choice Requires="a14">
            <p:sp>
              <p:nvSpPr>
                <p:cNvPr id="67" name="TextBox 66"/>
                <p:cNvSpPr txBox="1"/>
                <p:nvPr/>
              </p:nvSpPr>
              <p:spPr>
                <a:xfrm>
                  <a:off x="7641319" y="3414341"/>
                  <a:ext cx="773195"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sz="2000" b="0" i="0" smtClean="0">
                            <a:latin typeface="Cambria Math" panose="02040503050406030204" pitchFamily="18" charset="0"/>
                          </a:rPr>
                          <m:t>Φ</m:t>
                        </m:r>
                        <m:r>
                          <a:rPr lang="en-US" sz="2000" b="0" i="1" smtClean="0">
                            <a:latin typeface="Cambria Math" panose="02040503050406030204" pitchFamily="18" charset="0"/>
                          </a:rPr>
                          <m:t>(    )</m:t>
                        </m:r>
                      </m:oMath>
                    </m:oMathPara>
                  </a14:m>
                  <a:endParaRPr lang="en-US" sz="2000" dirty="0"/>
                </a:p>
              </p:txBody>
            </p:sp>
          </mc:Choice>
          <mc:Fallback xmlns="">
            <p:sp>
              <p:nvSpPr>
                <p:cNvPr id="67" name="TextBox 66"/>
                <p:cNvSpPr txBox="1">
                  <a:spLocks noRot="1" noChangeAspect="1" noMove="1" noResize="1" noEditPoints="1" noAdjustHandles="1" noChangeArrowheads="1" noChangeShapeType="1" noTextEdit="1"/>
                </p:cNvSpPr>
                <p:nvPr/>
              </p:nvSpPr>
              <p:spPr>
                <a:xfrm>
                  <a:off x="7641319" y="3414341"/>
                  <a:ext cx="773195" cy="400110"/>
                </a:xfrm>
                <a:prstGeom prst="rect">
                  <a:avLst/>
                </a:prstGeom>
                <a:blipFill>
                  <a:blip r:embed="rId7"/>
                  <a:stretch>
                    <a:fillRect r="-8661" b="-18462"/>
                  </a:stretch>
                </a:blipFill>
              </p:spPr>
              <p:txBody>
                <a:bodyPr/>
                <a:lstStyle/>
                <a:p>
                  <a:r>
                    <a:rPr lang="en-US">
                      <a:noFill/>
                    </a:rPr>
                    <a:t> </a:t>
                  </a:r>
                </a:p>
              </p:txBody>
            </p:sp>
          </mc:Fallback>
        </mc:AlternateContent>
      </p:grpSp>
      <p:grpSp>
        <p:nvGrpSpPr>
          <p:cNvPr id="75" name="Group 74"/>
          <p:cNvGrpSpPr/>
          <p:nvPr/>
        </p:nvGrpSpPr>
        <p:grpSpPr>
          <a:xfrm>
            <a:off x="6040454" y="4960724"/>
            <a:ext cx="773195" cy="400110"/>
            <a:chOff x="5827094" y="4366364"/>
            <a:chExt cx="773195" cy="400110"/>
          </a:xfrm>
        </p:grpSpPr>
        <p:sp>
          <p:nvSpPr>
            <p:cNvPr id="36" name="Oval 35"/>
            <p:cNvSpPr/>
            <p:nvPr/>
          </p:nvSpPr>
          <p:spPr>
            <a:xfrm>
              <a:off x="6230389" y="4491207"/>
              <a:ext cx="192505" cy="192505"/>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72" name="TextBox 71"/>
                <p:cNvSpPr txBox="1"/>
                <p:nvPr/>
              </p:nvSpPr>
              <p:spPr>
                <a:xfrm>
                  <a:off x="5827094" y="4366364"/>
                  <a:ext cx="773195"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sz="2000" b="0" i="0" smtClean="0">
                            <a:latin typeface="Cambria Math" panose="02040503050406030204" pitchFamily="18" charset="0"/>
                          </a:rPr>
                          <m:t>Φ</m:t>
                        </m:r>
                        <m:r>
                          <a:rPr lang="en-US" sz="2000" b="0" i="1" smtClean="0">
                            <a:latin typeface="Cambria Math" panose="02040503050406030204" pitchFamily="18" charset="0"/>
                          </a:rPr>
                          <m:t>(    )</m:t>
                        </m:r>
                      </m:oMath>
                    </m:oMathPara>
                  </a14:m>
                  <a:endParaRPr lang="en-US" sz="2000" dirty="0"/>
                </a:p>
              </p:txBody>
            </p:sp>
          </mc:Choice>
          <mc:Fallback xmlns="">
            <p:sp>
              <p:nvSpPr>
                <p:cNvPr id="72" name="TextBox 71"/>
                <p:cNvSpPr txBox="1">
                  <a:spLocks noRot="1" noChangeAspect="1" noMove="1" noResize="1" noEditPoints="1" noAdjustHandles="1" noChangeArrowheads="1" noChangeShapeType="1" noTextEdit="1"/>
                </p:cNvSpPr>
                <p:nvPr/>
              </p:nvSpPr>
              <p:spPr>
                <a:xfrm>
                  <a:off x="5827094" y="4366364"/>
                  <a:ext cx="773195" cy="400110"/>
                </a:xfrm>
                <a:prstGeom prst="rect">
                  <a:avLst/>
                </a:prstGeom>
                <a:blipFill>
                  <a:blip r:embed="rId8"/>
                  <a:stretch>
                    <a:fillRect r="-8661" b="-18182"/>
                  </a:stretch>
                </a:blipFill>
              </p:spPr>
              <p:txBody>
                <a:bodyPr/>
                <a:lstStyle/>
                <a:p>
                  <a:r>
                    <a:rPr lang="en-US">
                      <a:noFill/>
                    </a:rPr>
                    <a:t> </a:t>
                  </a:r>
                </a:p>
              </p:txBody>
            </p:sp>
          </mc:Fallback>
        </mc:AlternateContent>
      </p:grpSp>
      <p:grpSp>
        <p:nvGrpSpPr>
          <p:cNvPr id="76" name="Group 75"/>
          <p:cNvGrpSpPr/>
          <p:nvPr/>
        </p:nvGrpSpPr>
        <p:grpSpPr>
          <a:xfrm>
            <a:off x="6021018" y="4575381"/>
            <a:ext cx="773195" cy="400110"/>
            <a:chOff x="5827094" y="4366364"/>
            <a:chExt cx="773195" cy="400110"/>
          </a:xfrm>
        </p:grpSpPr>
        <p:sp>
          <p:nvSpPr>
            <p:cNvPr id="77" name="Oval 76"/>
            <p:cNvSpPr/>
            <p:nvPr/>
          </p:nvSpPr>
          <p:spPr>
            <a:xfrm>
              <a:off x="6230389" y="4491207"/>
              <a:ext cx="192505" cy="192505"/>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78" name="TextBox 77"/>
                <p:cNvSpPr txBox="1"/>
                <p:nvPr/>
              </p:nvSpPr>
              <p:spPr>
                <a:xfrm>
                  <a:off x="5827094" y="4366364"/>
                  <a:ext cx="773195"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sz="2000" b="0" i="0" smtClean="0">
                            <a:latin typeface="Cambria Math" panose="02040503050406030204" pitchFamily="18" charset="0"/>
                          </a:rPr>
                          <m:t>Φ</m:t>
                        </m:r>
                        <m:r>
                          <a:rPr lang="en-US" sz="2000" b="0" i="1" smtClean="0">
                            <a:latin typeface="Cambria Math" panose="02040503050406030204" pitchFamily="18" charset="0"/>
                          </a:rPr>
                          <m:t>(    )</m:t>
                        </m:r>
                      </m:oMath>
                    </m:oMathPara>
                  </a14:m>
                  <a:endParaRPr lang="en-US" sz="2000" dirty="0"/>
                </a:p>
              </p:txBody>
            </p:sp>
          </mc:Choice>
          <mc:Fallback xmlns="">
            <p:sp>
              <p:nvSpPr>
                <p:cNvPr id="78" name="TextBox 77"/>
                <p:cNvSpPr txBox="1">
                  <a:spLocks noRot="1" noChangeAspect="1" noMove="1" noResize="1" noEditPoints="1" noAdjustHandles="1" noChangeArrowheads="1" noChangeShapeType="1" noTextEdit="1"/>
                </p:cNvSpPr>
                <p:nvPr/>
              </p:nvSpPr>
              <p:spPr>
                <a:xfrm>
                  <a:off x="5827094" y="4366364"/>
                  <a:ext cx="773195" cy="400110"/>
                </a:xfrm>
                <a:prstGeom prst="rect">
                  <a:avLst/>
                </a:prstGeom>
                <a:blipFill>
                  <a:blip r:embed="rId9"/>
                  <a:stretch>
                    <a:fillRect r="-8661" b="-18182"/>
                  </a:stretch>
                </a:blipFill>
              </p:spPr>
              <p:txBody>
                <a:bodyPr/>
                <a:lstStyle/>
                <a:p>
                  <a:r>
                    <a:rPr lang="en-US">
                      <a:noFill/>
                    </a:rPr>
                    <a:t> </a:t>
                  </a:r>
                </a:p>
              </p:txBody>
            </p:sp>
          </mc:Fallback>
        </mc:AlternateContent>
      </p:grpSp>
      <p:grpSp>
        <p:nvGrpSpPr>
          <p:cNvPr id="79" name="Group 78"/>
          <p:cNvGrpSpPr/>
          <p:nvPr/>
        </p:nvGrpSpPr>
        <p:grpSpPr>
          <a:xfrm>
            <a:off x="6345254" y="5265524"/>
            <a:ext cx="773195" cy="400110"/>
            <a:chOff x="5827094" y="4366364"/>
            <a:chExt cx="773195" cy="400110"/>
          </a:xfrm>
        </p:grpSpPr>
        <p:sp>
          <p:nvSpPr>
            <p:cNvPr id="80" name="Oval 79"/>
            <p:cNvSpPr/>
            <p:nvPr/>
          </p:nvSpPr>
          <p:spPr>
            <a:xfrm>
              <a:off x="6230389" y="4491207"/>
              <a:ext cx="192505" cy="192505"/>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81" name="TextBox 80"/>
                <p:cNvSpPr txBox="1"/>
                <p:nvPr/>
              </p:nvSpPr>
              <p:spPr>
                <a:xfrm>
                  <a:off x="5827094" y="4366364"/>
                  <a:ext cx="773195"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sz="2000" b="0" i="0" smtClean="0">
                            <a:latin typeface="Cambria Math" panose="02040503050406030204" pitchFamily="18" charset="0"/>
                          </a:rPr>
                          <m:t>Φ</m:t>
                        </m:r>
                        <m:r>
                          <a:rPr lang="en-US" sz="2000" b="0" i="1" smtClean="0">
                            <a:latin typeface="Cambria Math" panose="02040503050406030204" pitchFamily="18" charset="0"/>
                          </a:rPr>
                          <m:t>(    )</m:t>
                        </m:r>
                      </m:oMath>
                    </m:oMathPara>
                  </a14:m>
                  <a:endParaRPr lang="en-US" sz="2000" dirty="0"/>
                </a:p>
              </p:txBody>
            </p:sp>
          </mc:Choice>
          <mc:Fallback xmlns="">
            <p:sp>
              <p:nvSpPr>
                <p:cNvPr id="81" name="TextBox 80"/>
                <p:cNvSpPr txBox="1">
                  <a:spLocks noRot="1" noChangeAspect="1" noMove="1" noResize="1" noEditPoints="1" noAdjustHandles="1" noChangeArrowheads="1" noChangeShapeType="1" noTextEdit="1"/>
                </p:cNvSpPr>
                <p:nvPr/>
              </p:nvSpPr>
              <p:spPr>
                <a:xfrm>
                  <a:off x="5827094" y="4366364"/>
                  <a:ext cx="773195" cy="400110"/>
                </a:xfrm>
                <a:prstGeom prst="rect">
                  <a:avLst/>
                </a:prstGeom>
                <a:blipFill>
                  <a:blip r:embed="rId8"/>
                  <a:stretch>
                    <a:fillRect r="-8661" b="-18182"/>
                  </a:stretch>
                </a:blipFill>
              </p:spPr>
              <p:txBody>
                <a:bodyPr/>
                <a:lstStyle/>
                <a:p>
                  <a:r>
                    <a:rPr lang="en-US">
                      <a:noFill/>
                    </a:rPr>
                    <a:t> </a:t>
                  </a:r>
                </a:p>
              </p:txBody>
            </p:sp>
          </mc:Fallback>
        </mc:AlternateContent>
      </p:grpSp>
      <p:grpSp>
        <p:nvGrpSpPr>
          <p:cNvPr id="82" name="Group 81"/>
          <p:cNvGrpSpPr/>
          <p:nvPr/>
        </p:nvGrpSpPr>
        <p:grpSpPr>
          <a:xfrm>
            <a:off x="7206344" y="5550821"/>
            <a:ext cx="773195" cy="400110"/>
            <a:chOff x="5827094" y="4366364"/>
            <a:chExt cx="773195" cy="400110"/>
          </a:xfrm>
        </p:grpSpPr>
        <p:sp>
          <p:nvSpPr>
            <p:cNvPr id="83" name="Oval 82"/>
            <p:cNvSpPr/>
            <p:nvPr/>
          </p:nvSpPr>
          <p:spPr>
            <a:xfrm>
              <a:off x="6230389" y="4491207"/>
              <a:ext cx="192505" cy="192505"/>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84" name="TextBox 83"/>
                <p:cNvSpPr txBox="1"/>
                <p:nvPr/>
              </p:nvSpPr>
              <p:spPr>
                <a:xfrm>
                  <a:off x="5827094" y="4366364"/>
                  <a:ext cx="773195"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sz="2000" b="0" i="0" smtClean="0">
                            <a:latin typeface="Cambria Math" panose="02040503050406030204" pitchFamily="18" charset="0"/>
                          </a:rPr>
                          <m:t>Φ</m:t>
                        </m:r>
                        <m:r>
                          <a:rPr lang="en-US" sz="2000" b="0" i="1" smtClean="0">
                            <a:latin typeface="Cambria Math" panose="02040503050406030204" pitchFamily="18" charset="0"/>
                          </a:rPr>
                          <m:t>(    )</m:t>
                        </m:r>
                      </m:oMath>
                    </m:oMathPara>
                  </a14:m>
                  <a:endParaRPr lang="en-US" sz="2000" dirty="0"/>
                </a:p>
              </p:txBody>
            </p:sp>
          </mc:Choice>
          <mc:Fallback xmlns="">
            <p:sp>
              <p:nvSpPr>
                <p:cNvPr id="84" name="TextBox 83"/>
                <p:cNvSpPr txBox="1">
                  <a:spLocks noRot="1" noChangeAspect="1" noMove="1" noResize="1" noEditPoints="1" noAdjustHandles="1" noChangeArrowheads="1" noChangeShapeType="1" noTextEdit="1"/>
                </p:cNvSpPr>
                <p:nvPr/>
              </p:nvSpPr>
              <p:spPr>
                <a:xfrm>
                  <a:off x="5827094" y="4366364"/>
                  <a:ext cx="773195" cy="400110"/>
                </a:xfrm>
                <a:prstGeom prst="rect">
                  <a:avLst/>
                </a:prstGeom>
                <a:blipFill>
                  <a:blip r:embed="rId10"/>
                  <a:stretch>
                    <a:fillRect r="-8661" b="-18182"/>
                  </a:stretch>
                </a:blipFill>
              </p:spPr>
              <p:txBody>
                <a:bodyPr/>
                <a:lstStyle/>
                <a:p>
                  <a:r>
                    <a:rPr lang="en-US">
                      <a:noFill/>
                    </a:rPr>
                    <a:t> </a:t>
                  </a:r>
                </a:p>
              </p:txBody>
            </p:sp>
          </mc:Fallback>
        </mc:AlternateContent>
      </p:grpSp>
      <p:cxnSp>
        <p:nvCxnSpPr>
          <p:cNvPr id="86" name="Straight Connector 85"/>
          <p:cNvCxnSpPr/>
          <p:nvPr/>
        </p:nvCxnSpPr>
        <p:spPr>
          <a:xfrm>
            <a:off x="6443749" y="4391635"/>
            <a:ext cx="2033684" cy="1273999"/>
          </a:xfrm>
          <a:prstGeom prst="lin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sp>
        <p:nvSpPr>
          <p:cNvPr id="87" name="Freeform 86"/>
          <p:cNvSpPr/>
          <p:nvPr/>
        </p:nvSpPr>
        <p:spPr>
          <a:xfrm>
            <a:off x="3606800" y="3662644"/>
            <a:ext cx="3230880" cy="477556"/>
          </a:xfrm>
          <a:custGeom>
            <a:avLst/>
            <a:gdLst>
              <a:gd name="connsiteX0" fmla="*/ 0 w 3230880"/>
              <a:gd name="connsiteY0" fmla="*/ 477556 h 477556"/>
              <a:gd name="connsiteX1" fmla="*/ 1442720 w 3230880"/>
              <a:gd name="connsiteY1" fmla="*/ 36 h 477556"/>
              <a:gd name="connsiteX2" fmla="*/ 3230880 w 3230880"/>
              <a:gd name="connsiteY2" fmla="*/ 457236 h 477556"/>
            </a:gdLst>
            <a:ahLst/>
            <a:cxnLst>
              <a:cxn ang="0">
                <a:pos x="connsiteX0" y="connsiteY0"/>
              </a:cxn>
              <a:cxn ang="0">
                <a:pos x="connsiteX1" y="connsiteY1"/>
              </a:cxn>
              <a:cxn ang="0">
                <a:pos x="connsiteX2" y="connsiteY2"/>
              </a:cxn>
            </a:cxnLst>
            <a:rect l="l" t="t" r="r" b="b"/>
            <a:pathLst>
              <a:path w="3230880" h="477556">
                <a:moveTo>
                  <a:pt x="0" y="477556"/>
                </a:moveTo>
                <a:cubicBezTo>
                  <a:pt x="452120" y="240489"/>
                  <a:pt x="904240" y="3423"/>
                  <a:pt x="1442720" y="36"/>
                </a:cubicBezTo>
                <a:cubicBezTo>
                  <a:pt x="1981200" y="-3351"/>
                  <a:pt x="2606040" y="226942"/>
                  <a:pt x="3230880" y="457236"/>
                </a:cubicBezTo>
              </a:path>
            </a:pathLst>
          </a:custGeom>
          <a:noFill/>
          <a:ln w="38100">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88" name="TextBox 87"/>
              <p:cNvSpPr txBox="1"/>
              <p:nvPr/>
            </p:nvSpPr>
            <p:spPr>
              <a:xfrm>
                <a:off x="6826263" y="3657310"/>
                <a:ext cx="85822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𝐻</m:t>
                      </m:r>
                    </m:oMath>
                  </m:oMathPara>
                </a14:m>
                <a:endParaRPr lang="en-US" sz="2400" dirty="0"/>
              </a:p>
            </p:txBody>
          </p:sp>
        </mc:Choice>
        <mc:Fallback xmlns="">
          <p:sp>
            <p:nvSpPr>
              <p:cNvPr id="88" name="TextBox 87"/>
              <p:cNvSpPr txBox="1">
                <a:spLocks noRot="1" noChangeAspect="1" noMove="1" noResize="1" noEditPoints="1" noAdjustHandles="1" noChangeArrowheads="1" noChangeShapeType="1" noTextEdit="1"/>
              </p:cNvSpPr>
              <p:nvPr/>
            </p:nvSpPr>
            <p:spPr>
              <a:xfrm>
                <a:off x="6826263" y="3657310"/>
                <a:ext cx="858220" cy="461665"/>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1" name="TextBox 90"/>
              <p:cNvSpPr txBox="1"/>
              <p:nvPr/>
            </p:nvSpPr>
            <p:spPr>
              <a:xfrm>
                <a:off x="4596205" y="3264187"/>
                <a:ext cx="773195"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sz="2000" b="0" i="0" smtClean="0">
                          <a:latin typeface="Cambria Math" panose="02040503050406030204" pitchFamily="18" charset="0"/>
                        </a:rPr>
                        <m:t>Φ</m:t>
                      </m:r>
                      <m:r>
                        <a:rPr lang="en-US" sz="2000" b="0" i="1" smtClean="0">
                          <a:latin typeface="Cambria Math" panose="02040503050406030204" pitchFamily="18" charset="0"/>
                        </a:rPr>
                        <m:t>(  )</m:t>
                      </m:r>
                    </m:oMath>
                  </m:oMathPara>
                </a14:m>
                <a:endParaRPr lang="en-US" sz="2000" dirty="0"/>
              </a:p>
            </p:txBody>
          </p:sp>
        </mc:Choice>
        <mc:Fallback xmlns="">
          <p:sp>
            <p:nvSpPr>
              <p:cNvPr id="91" name="TextBox 90"/>
              <p:cNvSpPr txBox="1">
                <a:spLocks noRot="1" noChangeAspect="1" noMove="1" noResize="1" noEditPoints="1" noAdjustHandles="1" noChangeArrowheads="1" noChangeShapeType="1" noTextEdit="1"/>
              </p:cNvSpPr>
              <p:nvPr/>
            </p:nvSpPr>
            <p:spPr>
              <a:xfrm>
                <a:off x="4596205" y="3264187"/>
                <a:ext cx="773195" cy="400110"/>
              </a:xfrm>
              <a:prstGeom prst="rect">
                <a:avLst/>
              </a:prstGeom>
              <a:blipFill>
                <a:blip r:embed="rId12"/>
                <a:stretch>
                  <a:fillRect b="-1818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0" name="TextBox 69"/>
              <p:cNvSpPr txBox="1"/>
              <p:nvPr/>
            </p:nvSpPr>
            <p:spPr>
              <a:xfrm>
                <a:off x="2839362" y="3660277"/>
                <a:ext cx="85822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𝑋</m:t>
                      </m:r>
                    </m:oMath>
                  </m:oMathPara>
                </a14:m>
                <a:endParaRPr lang="en-US" sz="2400" dirty="0"/>
              </a:p>
            </p:txBody>
          </p:sp>
        </mc:Choice>
        <mc:Fallback xmlns="">
          <p:sp>
            <p:nvSpPr>
              <p:cNvPr id="70" name="TextBox 69"/>
              <p:cNvSpPr txBox="1">
                <a:spLocks noRot="1" noChangeAspect="1" noMove="1" noResize="1" noEditPoints="1" noAdjustHandles="1" noChangeArrowheads="1" noChangeShapeType="1" noTextEdit="1"/>
              </p:cNvSpPr>
              <p:nvPr/>
            </p:nvSpPr>
            <p:spPr>
              <a:xfrm>
                <a:off x="2839362" y="3660277"/>
                <a:ext cx="858220" cy="461665"/>
              </a:xfrm>
              <a:prstGeom prst="rect">
                <a:avLst/>
              </a:prstGeom>
              <a:blipFill>
                <a:blip r:embed="rId1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09724873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Kernel Methods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261872" y="1828800"/>
                <a:ext cx="9692640" cy="4351337"/>
              </a:xfrm>
            </p:spPr>
            <p:txBody>
              <a:bodyPr>
                <a:noAutofit/>
              </a:bodyPr>
              <a:lstStyle/>
              <a:p>
                <a:r>
                  <a:rPr lang="en-US" sz="2400" dirty="0" smtClean="0"/>
                  <a:t>Some feature maps are very expensive or impossible to compute.</a:t>
                </a:r>
              </a:p>
              <a:p>
                <a:r>
                  <a:rPr lang="en-US" sz="2400" dirty="0" smtClean="0">
                    <a:solidFill>
                      <a:schemeClr val="accent2">
                        <a:lumMod val="75000"/>
                      </a:schemeClr>
                    </a:solidFill>
                  </a:rPr>
                  <a:t>Kernel function </a:t>
                </a:r>
                <a14:m>
                  <m:oMath xmlns:m="http://schemas.openxmlformats.org/officeDocument/2006/math">
                    <m:r>
                      <a:rPr lang="en-US" sz="2400" b="0" i="1" smtClean="0">
                        <a:latin typeface="Cambria Math" panose="02040503050406030204" pitchFamily="18" charset="0"/>
                      </a:rPr>
                      <m:t>𝐾</m:t>
                    </m:r>
                    <m:r>
                      <a:rPr lang="en-US" sz="2400" b="0" i="1" smtClean="0">
                        <a:latin typeface="Cambria Math" panose="02040503050406030204" pitchFamily="18" charset="0"/>
                      </a:rPr>
                      <m:t>:</m:t>
                    </m:r>
                    <m:r>
                      <a:rPr lang="en-US" sz="2400" b="0" i="1" smtClean="0">
                        <a:latin typeface="Cambria Math" panose="02040503050406030204" pitchFamily="18" charset="0"/>
                      </a:rPr>
                      <m:t>𝑋</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𝑋</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ℝ</m:t>
                    </m:r>
                  </m:oMath>
                </a14:m>
                <a:r>
                  <a:rPr lang="en-US" sz="2400" dirty="0" smtClean="0"/>
                  <a:t> is a </a:t>
                </a:r>
                <a:r>
                  <a:rPr lang="en-US" sz="2400" dirty="0"/>
                  <a:t>function over pairs of data points in raw </a:t>
                </a:r>
                <a:r>
                  <a:rPr lang="en-US" sz="2400" dirty="0" smtClean="0"/>
                  <a:t>representation</a:t>
                </a:r>
              </a:p>
              <a:p>
                <a:pPr lvl="1"/>
                <a14:m>
                  <m:oMath xmlns:m="http://schemas.openxmlformats.org/officeDocument/2006/math">
                    <m:r>
                      <a:rPr lang="en-US" sz="2000" b="0" i="1" smtClean="0">
                        <a:latin typeface="Cambria Math" panose="02040503050406030204" pitchFamily="18" charset="0"/>
                      </a:rPr>
                      <m:t>𝐾</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𝑥</m:t>
                        </m:r>
                        <m:r>
                          <a:rPr lang="en-US" sz="2000" b="0" i="1" smtClean="0">
                            <a:latin typeface="Cambria Math" panose="02040503050406030204" pitchFamily="18" charset="0"/>
                          </a:rPr>
                          <m:t>,</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𝑥</m:t>
                            </m:r>
                          </m:e>
                          <m:sup>
                            <m:r>
                              <a:rPr lang="en-US" sz="2000" b="0" i="1" smtClean="0">
                                <a:latin typeface="Cambria Math" panose="02040503050406030204" pitchFamily="18" charset="0"/>
                              </a:rPr>
                              <m:t>′</m:t>
                            </m:r>
                          </m:sup>
                        </m:sSup>
                      </m:e>
                    </m:d>
                    <m:r>
                      <a:rPr lang="en-US" sz="2000" b="0" i="1" smtClean="0">
                        <a:latin typeface="Cambria Math" panose="02040503050406030204" pitchFamily="18" charset="0"/>
                      </a:rPr>
                      <m:t>=</m:t>
                    </m:r>
                    <m:d>
                      <m:dPr>
                        <m:begChr m:val="⟨"/>
                        <m:endChr m:val="⟩"/>
                        <m:ctrlPr>
                          <a:rPr lang="en-US" sz="2000" b="0" i="1" smtClean="0">
                            <a:latin typeface="Cambria Math" panose="02040503050406030204" pitchFamily="18" charset="0"/>
                          </a:rPr>
                        </m:ctrlPr>
                      </m:dPr>
                      <m:e>
                        <m:r>
                          <m:rPr>
                            <m:sty m:val="p"/>
                          </m:rPr>
                          <a:rPr lang="en-US" sz="2000" b="0" i="0" smtClean="0">
                            <a:latin typeface="Cambria Math" panose="02040503050406030204" pitchFamily="18" charset="0"/>
                          </a:rPr>
                          <m:t>Φ</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𝑥</m:t>
                            </m:r>
                          </m:e>
                        </m:d>
                        <m:r>
                          <a:rPr lang="en-US" sz="2000" b="0" i="1" smtClean="0">
                            <a:latin typeface="Cambria Math" panose="02040503050406030204" pitchFamily="18" charset="0"/>
                          </a:rPr>
                          <m:t>,</m:t>
                        </m:r>
                        <m:r>
                          <m:rPr>
                            <m:sty m:val="p"/>
                          </m:rPr>
                          <a:rPr lang="en-US" sz="2000" b="0" i="0" smtClean="0">
                            <a:latin typeface="Cambria Math" panose="02040503050406030204" pitchFamily="18" charset="0"/>
                          </a:rPr>
                          <m:t>Φ</m:t>
                        </m:r>
                        <m:r>
                          <a:rPr lang="en-US" sz="2000" b="0" i="1" smtClean="0">
                            <a:latin typeface="Cambria Math" panose="02040503050406030204" pitchFamily="18" charset="0"/>
                          </a:rPr>
                          <m:t>(</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𝑥</m:t>
                            </m:r>
                          </m:e>
                          <m:sup>
                            <m:r>
                              <a:rPr lang="en-US" sz="2000" b="0" i="1" smtClean="0">
                                <a:latin typeface="Cambria Math" panose="02040503050406030204" pitchFamily="18" charset="0"/>
                              </a:rPr>
                              <m:t>′</m:t>
                            </m:r>
                          </m:sup>
                        </m:sSup>
                        <m:r>
                          <a:rPr lang="en-US" sz="2000" b="0" i="1" smtClean="0">
                            <a:latin typeface="Cambria Math" panose="02040503050406030204" pitchFamily="18" charset="0"/>
                          </a:rPr>
                          <m:t>)</m:t>
                        </m:r>
                      </m:e>
                    </m:d>
                  </m:oMath>
                </a14:m>
                <a:r>
                  <a:rPr lang="en-US" sz="2000" dirty="0" smtClean="0"/>
                  <a:t>, also known as the </a:t>
                </a:r>
                <a:r>
                  <a:rPr lang="en-US" sz="2000" dirty="0" smtClean="0">
                    <a:solidFill>
                      <a:schemeClr val="accent2">
                        <a:lumMod val="75000"/>
                      </a:schemeClr>
                    </a:solidFill>
                  </a:rPr>
                  <a:t>“kernel trick”</a:t>
                </a:r>
              </a:p>
              <a:p>
                <a:r>
                  <a:rPr lang="en-US" sz="2400" dirty="0" smtClean="0">
                    <a:solidFill>
                      <a:schemeClr val="accent2">
                        <a:lumMod val="75000"/>
                      </a:schemeClr>
                    </a:solidFill>
                  </a:rPr>
                  <a:t>Kernel methods </a:t>
                </a:r>
                <a:r>
                  <a:rPr lang="en-US" sz="2400" dirty="0" smtClean="0"/>
                  <a:t>only use inner products and therefore can use the kernel trick.</a:t>
                </a:r>
              </a:p>
              <a:p>
                <a:endParaRPr lang="en-US" sz="2400" dirty="0" smtClean="0"/>
              </a:p>
              <a:p>
                <a:r>
                  <a:rPr lang="en-US" sz="2400" dirty="0" smtClean="0"/>
                  <a:t>To show that </a:t>
                </a:r>
                <a:r>
                  <a:rPr lang="en-US" sz="2400" dirty="0" err="1" smtClean="0"/>
                  <a:t>DRUiD</a:t>
                </a:r>
                <a:r>
                  <a:rPr lang="en-US" sz="2400" dirty="0" smtClean="0"/>
                  <a:t> is a kernel method we show that it only uses </a:t>
                </a:r>
                <a:r>
                  <a:rPr lang="en-US" sz="2400" dirty="0"/>
                  <a:t>inner </a:t>
                </a:r>
                <a:r>
                  <a:rPr lang="en-US" sz="2400" dirty="0" smtClean="0"/>
                  <a:t>products of the samples.</a:t>
                </a:r>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261872" y="1828800"/>
                <a:ext cx="9692640" cy="4351337"/>
              </a:xfrm>
              <a:blipFill>
                <a:blip r:embed="rId3"/>
                <a:stretch>
                  <a:fillRect l="-440" t="-154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normAutofit/>
          </a:bodyPr>
          <a:lstStyle/>
          <a:p>
            <a:fld id="{657E7479-A17A-4BFD-B497-E7D9DEAE79DE}" type="slidenum">
              <a:rPr lang="en-US" smtClean="0"/>
              <a:t>33</a:t>
            </a:fld>
            <a:endParaRPr lang="en-US"/>
          </a:p>
        </p:txBody>
      </p:sp>
    </p:spTree>
    <p:extLst>
      <p:ext uri="{BB962C8B-B14F-4D97-AF65-F5344CB8AC3E}">
        <p14:creationId xmlns:p14="http://schemas.microsoft.com/office/powerpoint/2010/main" val="583604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9" presetClass="emph" presetSubtype="0" nodeType="withEffect">
                                  <p:stCondLst>
                                    <p:cond delay="0"/>
                                  </p:stCondLst>
                                  <p:childTnLst>
                                    <p:set>
                                      <p:cBhvr rctx="PPT">
                                        <p:cTn id="12" dur="indefinite"/>
                                        <p:tgtEl>
                                          <p:spTgt spid="3">
                                            <p:txEl>
                                              <p:pRg st="0" end="0"/>
                                            </p:txEl>
                                          </p:spTgt>
                                        </p:tgtEl>
                                        <p:attrNameLst>
                                          <p:attrName>style.opacity</p:attrName>
                                        </p:attrNameLst>
                                      </p:cBhvr>
                                      <p:to>
                                        <p:strVal val="0.5"/>
                                      </p:to>
                                    </p:set>
                                    <p:animEffect filter="image" prLst="opacity: 0.5">
                                      <p:cBhvr rctx="IE">
                                        <p:cTn id="13" dur="indefinite"/>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childTnLst>
                                </p:cTn>
                              </p:par>
                              <p:par>
                                <p:cTn id="22" presetID="9" presetClass="emph" presetSubtype="0" nodeType="withEffect">
                                  <p:stCondLst>
                                    <p:cond delay="0"/>
                                  </p:stCondLst>
                                  <p:childTnLst>
                                    <p:set>
                                      <p:cBhvr rctx="PPT">
                                        <p:cTn id="23" dur="indefinite"/>
                                        <p:tgtEl>
                                          <p:spTgt spid="3">
                                            <p:txEl>
                                              <p:pRg st="1" end="1"/>
                                            </p:txEl>
                                          </p:spTgt>
                                        </p:tgtEl>
                                        <p:attrNameLst>
                                          <p:attrName>style.opacity</p:attrName>
                                        </p:attrNameLst>
                                      </p:cBhvr>
                                      <p:to>
                                        <p:strVal val="0.5"/>
                                      </p:to>
                                    </p:set>
                                    <p:animEffect filter="image" prLst="opacity: 0.5">
                                      <p:cBhvr rctx="IE">
                                        <p:cTn id="24" dur="indefinite"/>
                                        <p:tgtEl>
                                          <p:spTgt spid="3">
                                            <p:txEl>
                                              <p:pRg st="1" end="1"/>
                                            </p:txEl>
                                          </p:spTgt>
                                        </p:tgtEl>
                                      </p:cBhvr>
                                    </p:animEffect>
                                  </p:childTnLst>
                                </p:cTn>
                              </p:par>
                              <p:par>
                                <p:cTn id="25" presetID="9" presetClass="emph" presetSubtype="0" nodeType="withEffect">
                                  <p:stCondLst>
                                    <p:cond delay="0"/>
                                  </p:stCondLst>
                                  <p:childTnLst>
                                    <p:set>
                                      <p:cBhvr rctx="PPT">
                                        <p:cTn id="26" dur="indefinite"/>
                                        <p:tgtEl>
                                          <p:spTgt spid="3">
                                            <p:txEl>
                                              <p:pRg st="2" end="2"/>
                                            </p:txEl>
                                          </p:spTgt>
                                        </p:tgtEl>
                                        <p:attrNameLst>
                                          <p:attrName>style.opacity</p:attrName>
                                        </p:attrNameLst>
                                      </p:cBhvr>
                                      <p:to>
                                        <p:strVal val="0.5"/>
                                      </p:to>
                                    </p:set>
                                    <p:animEffect filter="image" prLst="opacity: 0.5">
                                      <p:cBhvr rctx="IE">
                                        <p:cTn id="27" dur="indefinite"/>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childTnLst>
                                </p:cTn>
                              </p:par>
                              <p:par>
                                <p:cTn id="32" presetID="9" presetClass="emph" presetSubtype="0" nodeType="withEffect">
                                  <p:stCondLst>
                                    <p:cond delay="0"/>
                                  </p:stCondLst>
                                  <p:childTnLst>
                                    <p:set>
                                      <p:cBhvr rctx="PPT">
                                        <p:cTn id="33" dur="indefinite"/>
                                        <p:tgtEl>
                                          <p:spTgt spid="3">
                                            <p:txEl>
                                              <p:pRg st="3" end="3"/>
                                            </p:txEl>
                                          </p:spTgt>
                                        </p:tgtEl>
                                        <p:attrNameLst>
                                          <p:attrName>style.opacity</p:attrName>
                                        </p:attrNameLst>
                                      </p:cBhvr>
                                      <p:to>
                                        <p:strVal val="0.5"/>
                                      </p:to>
                                    </p:set>
                                    <p:animEffect filter="image" prLst="opacity: 0.5">
                                      <p:cBhvr rctx="IE">
                                        <p:cTn id="34" dur="indefinite"/>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834640" y="2850409"/>
            <a:ext cx="1748790" cy="877035"/>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8" name="TextBox 7"/>
              <p:cNvSpPr txBox="1"/>
              <p:nvPr/>
            </p:nvSpPr>
            <p:spPr>
              <a:xfrm>
                <a:off x="1812602" y="2869293"/>
                <a:ext cx="3493324" cy="8931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rPr>
                        <m:t>=</m:t>
                      </m:r>
                      <m:nary>
                        <m:naryPr>
                          <m:chr m:val="∑"/>
                          <m:supHide m:val="on"/>
                          <m:ctrlPr>
                            <a:rPr lang="en-US" sz="2000" i="1">
                              <a:latin typeface="Cambria Math" panose="02040503050406030204" pitchFamily="18" charset="0"/>
                            </a:rPr>
                          </m:ctrlPr>
                        </m:naryPr>
                        <m:sub>
                          <m:r>
                            <m:rPr>
                              <m:brk m:alnAt="7"/>
                            </m:rPr>
                            <a:rPr lang="en-US" sz="2000" b="0" i="1">
                              <a:latin typeface="Cambria Math" panose="02040503050406030204" pitchFamily="18" charset="0"/>
                            </a:rPr>
                            <m:t>𝑖</m:t>
                          </m:r>
                          <m:r>
                            <a:rPr lang="en-US" sz="2000" b="0" i="1">
                              <a:latin typeface="Cambria Math" panose="02040503050406030204" pitchFamily="18" charset="0"/>
                            </a:rPr>
                            <m:t>∈</m:t>
                          </m:r>
                          <m:r>
                            <a:rPr lang="en-US" sz="2000" b="0" i="1">
                              <a:latin typeface="Cambria Math" panose="02040503050406030204" pitchFamily="18" charset="0"/>
                            </a:rPr>
                            <m:t>𝒜</m:t>
                          </m:r>
                          <m:r>
                            <a:rPr lang="en-US" sz="2000" b="0" i="1">
                              <a:latin typeface="Cambria Math" panose="02040503050406030204" pitchFamily="18" charset="0"/>
                              <a:ea typeface="Cambria Math" panose="02040503050406030204" pitchFamily="18" charset="0"/>
                            </a:rPr>
                            <m:t>∪</m:t>
                          </m:r>
                          <m:r>
                            <a:rPr lang="en-US" sz="2000" b="0" i="1">
                              <a:latin typeface="Cambria Math" panose="02040503050406030204" pitchFamily="18" charset="0"/>
                            </a:rPr>
                            <m:t>ℛ</m:t>
                          </m:r>
                        </m:sub>
                        <m:sup/>
                        <m:e>
                          <m:sSup>
                            <m:sSupPr>
                              <m:ctrlPr>
                                <a:rPr lang="en-US" sz="2000" i="1">
                                  <a:latin typeface="Cambria Math" panose="02040503050406030204" pitchFamily="18" charset="0"/>
                                </a:rPr>
                              </m:ctrlPr>
                            </m:sSupPr>
                            <m:e>
                              <m:d>
                                <m:dPr>
                                  <m:ctrlPr>
                                    <a:rPr lang="en-US" sz="2000" i="1">
                                      <a:latin typeface="Cambria Math" panose="02040503050406030204" pitchFamily="18" charset="0"/>
                                    </a:rPr>
                                  </m:ctrlPr>
                                </m:dPr>
                                <m:e>
                                  <m:r>
                                    <a:rPr lang="en-US" sz="2000" b="0" i="1">
                                      <a:latin typeface="Cambria Math" panose="02040503050406030204" pitchFamily="18" charset="0"/>
                                    </a:rPr>
                                    <m:t>−</m:t>
                                  </m:r>
                                  <m:r>
                                    <a:rPr lang="en-US" sz="2000" b="0" i="1">
                                      <a:latin typeface="Cambria Math" panose="02040503050406030204" pitchFamily="18" charset="0"/>
                                    </a:rPr>
                                    <m:t>1</m:t>
                                  </m:r>
                                </m:e>
                              </m:d>
                            </m:e>
                            <m:sup>
                              <m:sSub>
                                <m:sSubPr>
                                  <m:ctrlPr>
                                    <a:rPr lang="en-US" sz="2000" i="1">
                                      <a:latin typeface="Cambria Math" panose="02040503050406030204" pitchFamily="18" charset="0"/>
                                    </a:rPr>
                                  </m:ctrlPr>
                                </m:sSubPr>
                                <m:e>
                                  <m:r>
                                    <a:rPr lang="en-US" sz="2000" b="0" i="1">
                                      <a:latin typeface="Cambria Math" panose="02040503050406030204" pitchFamily="18" charset="0"/>
                                    </a:rPr>
                                    <m:t>𝐼</m:t>
                                  </m:r>
                                </m:e>
                                <m:sub>
                                  <m:d>
                                    <m:dPr>
                                      <m:begChr m:val="{"/>
                                      <m:endChr m:val="}"/>
                                      <m:ctrlPr>
                                        <a:rPr lang="en-US" sz="2000" i="1">
                                          <a:latin typeface="Cambria Math" panose="02040503050406030204" pitchFamily="18" charset="0"/>
                                        </a:rPr>
                                      </m:ctrlPr>
                                    </m:dPr>
                                    <m:e>
                                      <m:r>
                                        <a:rPr lang="en-US" sz="2000" b="0" i="1">
                                          <a:latin typeface="Cambria Math" panose="02040503050406030204" pitchFamily="18" charset="0"/>
                                        </a:rPr>
                                        <m:t>𝑖</m:t>
                                      </m:r>
                                      <m:r>
                                        <a:rPr lang="en-US" sz="2000" b="0" i="1">
                                          <a:latin typeface="Cambria Math" panose="02040503050406030204" pitchFamily="18" charset="0"/>
                                        </a:rPr>
                                        <m:t>∈</m:t>
                                      </m:r>
                                      <m:r>
                                        <a:rPr lang="en-US" sz="2000" b="0" i="1">
                                          <a:latin typeface="Cambria Math" panose="02040503050406030204" pitchFamily="18" charset="0"/>
                                        </a:rPr>
                                        <m:t>ℛ</m:t>
                                      </m:r>
                                    </m:e>
                                  </m:d>
                                </m:sub>
                              </m:sSub>
                            </m:sup>
                          </m:sSup>
                          <m:sSub>
                            <m:sSubPr>
                              <m:ctrlPr>
                                <a:rPr lang="en-US" sz="2000" i="1">
                                  <a:latin typeface="Cambria Math" panose="02040503050406030204" pitchFamily="18" charset="0"/>
                                  <a:ea typeface="Cambria Math" panose="02040503050406030204" pitchFamily="18" charset="0"/>
                                </a:rPr>
                              </m:ctrlPr>
                            </m:sSubPr>
                            <m:e>
                              <m:d>
                                <m:dPr>
                                  <m:begChr m:val=""/>
                                  <m:endChr m:val="|"/>
                                  <m:ctrlPr>
                                    <a:rPr lang="en-US" sz="2000" i="1">
                                      <a:latin typeface="Cambria Math" panose="02040503050406030204" pitchFamily="18" charset="0"/>
                                      <a:ea typeface="Cambria Math" panose="02040503050406030204" pitchFamily="18" charset="0"/>
                                    </a:rPr>
                                  </m:ctrlPr>
                                </m:dPr>
                                <m:e>
                                  <m:f>
                                    <m:fPr>
                                      <m:ctrlPr>
                                        <a:rPr lang="en-US" sz="2000" i="1">
                                          <a:latin typeface="Cambria Math" panose="02040503050406030204" pitchFamily="18" charset="0"/>
                                          <a:ea typeface="Cambria Math" panose="02040503050406030204" pitchFamily="18" charset="0"/>
                                        </a:rPr>
                                      </m:ctrlPr>
                                    </m:fPr>
                                    <m:num>
                                      <m:r>
                                        <a:rPr lang="en-US" sz="2000" b="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ea typeface="Cambria Math" panose="02040503050406030204" pitchFamily="18" charset="0"/>
                                            </a:rPr>
                                          </m:ctrlPr>
                                        </m:sSubPr>
                                        <m:e>
                                          <m:r>
                                            <a:rPr lang="en-US" sz="2000" b="0" i="1">
                                              <a:latin typeface="Cambria Math" panose="02040503050406030204" pitchFamily="18" charset="0"/>
                                              <a:ea typeface="Cambria Math" panose="02040503050406030204" pitchFamily="18" charset="0"/>
                                            </a:rPr>
                                            <m:t>𝓁</m:t>
                                          </m:r>
                                        </m:e>
                                        <m:sub>
                                          <m:r>
                                            <a:rPr lang="en-US" sz="2000" b="0" i="1">
                                              <a:latin typeface="Cambria Math" panose="02040503050406030204" pitchFamily="18" charset="0"/>
                                              <a:ea typeface="Cambria Math" panose="02040503050406030204" pitchFamily="18" charset="0"/>
                                            </a:rPr>
                                            <m:t>𝑖</m:t>
                                          </m:r>
                                        </m:sub>
                                      </m:sSub>
                                    </m:num>
                                    <m:den>
                                      <m:r>
                                        <a:rPr lang="en-US" sz="2000" b="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ea typeface="Cambria Math" panose="02040503050406030204" pitchFamily="18" charset="0"/>
                                            </a:rPr>
                                          </m:ctrlPr>
                                        </m:sSubPr>
                                        <m:e>
                                          <m:r>
                                            <a:rPr lang="en-US" sz="2000" b="0" i="1">
                                              <a:latin typeface="Cambria Math" panose="02040503050406030204" pitchFamily="18" charset="0"/>
                                              <a:ea typeface="Cambria Math" panose="02040503050406030204" pitchFamily="18" charset="0"/>
                                            </a:rPr>
                                            <m:t>𝑓</m:t>
                                          </m:r>
                                        </m:e>
                                        <m:sub>
                                          <m:r>
                                            <a:rPr lang="en-US" sz="2000" b="0" i="1">
                                              <a:latin typeface="Cambria Math" panose="02040503050406030204" pitchFamily="18" charset="0"/>
                                              <a:ea typeface="Cambria Math" panose="02040503050406030204" pitchFamily="18" charset="0"/>
                                            </a:rPr>
                                            <m:t>𝑖</m:t>
                                          </m:r>
                                        </m:sub>
                                      </m:sSub>
                                    </m:den>
                                  </m:f>
                                </m:e>
                              </m:d>
                            </m:e>
                            <m:sub>
                              <m:sSubSup>
                                <m:sSubSupPr>
                                  <m:ctrlPr>
                                    <a:rPr lang="en-US" sz="2000" i="1">
                                      <a:latin typeface="Cambria Math" panose="02040503050406030204" pitchFamily="18" charset="0"/>
                                      <a:ea typeface="Cambria Math" panose="02040503050406030204" pitchFamily="18" charset="0"/>
                                    </a:rPr>
                                  </m:ctrlPr>
                                </m:sSubSupPr>
                                <m:e>
                                  <m:r>
                                    <a:rPr lang="en-US" sz="2000" b="0" i="1">
                                      <a:latin typeface="Cambria Math" panose="02040503050406030204" pitchFamily="18" charset="0"/>
                                      <a:ea typeface="Cambria Math" panose="02040503050406030204" pitchFamily="18" charset="0"/>
                                    </a:rPr>
                                    <m:t>𝛽</m:t>
                                  </m:r>
                                </m:e>
                                <m:sub>
                                  <m:r>
                                    <a:rPr lang="en-US" sz="2000" b="0" i="1">
                                      <a:latin typeface="Cambria Math" panose="02040503050406030204" pitchFamily="18" charset="0"/>
                                      <a:ea typeface="Cambria Math" panose="02040503050406030204" pitchFamily="18" charset="0"/>
                                    </a:rPr>
                                    <m:t>1</m:t>
                                  </m:r>
                                </m:sub>
                                <m:sup>
                                  <m:r>
                                    <a:rPr lang="en-US" sz="2000" b="0" i="1">
                                      <a:latin typeface="Cambria Math" panose="02040503050406030204" pitchFamily="18" charset="0"/>
                                      <a:ea typeface="Cambria Math" panose="02040503050406030204" pitchFamily="18" charset="0"/>
                                    </a:rPr>
                                    <m:t>∗</m:t>
                                  </m:r>
                                </m:sup>
                              </m:sSubSup>
                            </m:sub>
                          </m:sSub>
                          <m:r>
                            <a:rPr lang="en-US" sz="2000" b="0" i="1">
                              <a:latin typeface="Cambria Math" panose="02040503050406030204" pitchFamily="18" charset="0"/>
                              <a:ea typeface="Cambria Math" panose="02040503050406030204" pitchFamily="18" charset="0"/>
                            </a:rPr>
                            <m:t>𝛷</m:t>
                          </m:r>
                          <m:d>
                            <m:dPr>
                              <m:ctrlPr>
                                <a:rPr lang="en-US" sz="2000" i="1">
                                  <a:latin typeface="Cambria Math" panose="02040503050406030204" pitchFamily="18" charset="0"/>
                                  <a:ea typeface="Cambria Math" panose="02040503050406030204" pitchFamily="18" charset="0"/>
                                </a:rPr>
                              </m:ctrlPr>
                            </m:dPr>
                            <m:e>
                              <m:sSub>
                                <m:sSubPr>
                                  <m:ctrlPr>
                                    <a:rPr lang="en-US" sz="2000" i="1">
                                      <a:latin typeface="Cambria Math" panose="02040503050406030204" pitchFamily="18" charset="0"/>
                                      <a:ea typeface="Cambria Math" panose="02040503050406030204" pitchFamily="18" charset="0"/>
                                    </a:rPr>
                                  </m:ctrlPr>
                                </m:sSubPr>
                                <m:e>
                                  <m:r>
                                    <a:rPr lang="en-US" sz="2000" b="0" i="1">
                                      <a:latin typeface="Cambria Math" panose="02040503050406030204" pitchFamily="18" charset="0"/>
                                      <a:ea typeface="Cambria Math" panose="02040503050406030204" pitchFamily="18" charset="0"/>
                                    </a:rPr>
                                    <m:t>𝑥</m:t>
                                  </m:r>
                                </m:e>
                                <m:sub>
                                  <m:r>
                                    <a:rPr lang="en-US" sz="2000" b="0" i="1">
                                      <a:latin typeface="Cambria Math" panose="02040503050406030204" pitchFamily="18" charset="0"/>
                                      <a:ea typeface="Cambria Math" panose="02040503050406030204" pitchFamily="18" charset="0"/>
                                    </a:rPr>
                                    <m:t>𝑖</m:t>
                                  </m:r>
                                </m:sub>
                              </m:sSub>
                            </m:e>
                          </m:d>
                        </m:e>
                      </m:nary>
                    </m:oMath>
                  </m:oMathPara>
                </a14:m>
                <a:endParaRPr lang="en-US" sz="2000" dirty="0"/>
              </a:p>
            </p:txBody>
          </p:sp>
        </mc:Choice>
        <mc:Fallback xmlns="">
          <p:sp>
            <p:nvSpPr>
              <p:cNvPr id="8" name="TextBox 7"/>
              <p:cNvSpPr txBox="1">
                <a:spLocks noRot="1" noChangeAspect="1" noMove="1" noResize="1" noEditPoints="1" noAdjustHandles="1" noChangeArrowheads="1" noChangeShapeType="1" noTextEdit="1"/>
              </p:cNvSpPr>
              <p:nvPr/>
            </p:nvSpPr>
            <p:spPr>
              <a:xfrm>
                <a:off x="1812602" y="2869293"/>
                <a:ext cx="3493324" cy="893130"/>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marL="0" indent="0">
                  <a:lnSpc>
                    <a:spcPct val="100000"/>
                  </a:lnSpc>
                  <a:buNone/>
                </a:pPr>
                <a:endParaRPr lang="en-US" sz="2000" b="0" dirty="0" smtClean="0"/>
              </a:p>
              <a:p>
                <a:pPr marL="0" indent="0">
                  <a:lnSpc>
                    <a:spcPct val="100000"/>
                  </a:lnSpc>
                  <a:buNone/>
                </a:pPr>
                <a:endParaRPr lang="en-US" sz="2000" dirty="0"/>
              </a:p>
              <a:p>
                <a:pPr marL="0" indent="0">
                  <a:lnSpc>
                    <a:spcPct val="100000"/>
                  </a:lnSpc>
                  <a:buNone/>
                </a:pPr>
                <a:endParaRPr lang="en-US" sz="2000" b="0" dirty="0" smtClean="0"/>
              </a:p>
              <a:p>
                <a:pPr marL="0" indent="0">
                  <a:buNone/>
                </a:pPr>
                <a:endParaRPr lang="en-US" sz="2000" dirty="0" smtClean="0"/>
              </a:p>
              <a:p>
                <a:pPr marL="0" indent="0">
                  <a:buNone/>
                </a:pPr>
                <a:r>
                  <a:rPr lang="en-US" sz="2000" dirty="0" smtClean="0"/>
                  <a:t>and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𝛾</m:t>
                        </m:r>
                      </m:e>
                      <m:sub>
                        <m:r>
                          <a:rPr lang="en-US" sz="2000" i="1">
                            <a:latin typeface="Cambria Math" panose="02040503050406030204" pitchFamily="18" charset="0"/>
                          </a:rPr>
                          <m:t>𝑖</m:t>
                        </m:r>
                      </m:sub>
                    </m:sSub>
                    <m:r>
                      <a:rPr lang="en-US" sz="2000" b="0" i="1" smtClean="0">
                        <a:latin typeface="Cambria Math" panose="02040503050406030204" pitchFamily="18" charset="0"/>
                      </a:rPr>
                      <m:t>=</m:t>
                    </m:r>
                    <m:sSup>
                      <m:sSupPr>
                        <m:ctrlPr>
                          <a:rPr lang="en-US" sz="2000" i="1">
                            <a:latin typeface="Cambria Math" panose="02040503050406030204" pitchFamily="18" charset="0"/>
                          </a:rPr>
                        </m:ctrlPr>
                      </m:sSupPr>
                      <m:e>
                        <m:d>
                          <m:dPr>
                            <m:ctrlPr>
                              <a:rPr lang="en-US" sz="2000" i="1">
                                <a:latin typeface="Cambria Math" panose="02040503050406030204" pitchFamily="18" charset="0"/>
                              </a:rPr>
                            </m:ctrlPr>
                          </m:dPr>
                          <m:e>
                            <m:r>
                              <a:rPr lang="en-US" sz="2000" b="0" i="1">
                                <a:latin typeface="Cambria Math" panose="02040503050406030204" pitchFamily="18" charset="0"/>
                              </a:rPr>
                              <m:t>−</m:t>
                            </m:r>
                            <m:r>
                              <a:rPr lang="en-US" sz="2000" b="0" i="1">
                                <a:latin typeface="Cambria Math" panose="02040503050406030204" pitchFamily="18" charset="0"/>
                              </a:rPr>
                              <m:t>1</m:t>
                            </m:r>
                          </m:e>
                        </m:d>
                      </m:e>
                      <m:sup>
                        <m:sSub>
                          <m:sSubPr>
                            <m:ctrlPr>
                              <a:rPr lang="en-US" sz="2000" i="1">
                                <a:latin typeface="Cambria Math" panose="02040503050406030204" pitchFamily="18" charset="0"/>
                              </a:rPr>
                            </m:ctrlPr>
                          </m:sSubPr>
                          <m:e>
                            <m:r>
                              <a:rPr lang="en-US" sz="2000" b="0" i="1">
                                <a:latin typeface="Cambria Math" panose="02040503050406030204" pitchFamily="18" charset="0"/>
                              </a:rPr>
                              <m:t>𝐼</m:t>
                            </m:r>
                          </m:e>
                          <m:sub>
                            <m:d>
                              <m:dPr>
                                <m:begChr m:val="{"/>
                                <m:endChr m:val="}"/>
                                <m:ctrlPr>
                                  <a:rPr lang="en-US" sz="2000" i="1">
                                    <a:latin typeface="Cambria Math" panose="02040503050406030204" pitchFamily="18" charset="0"/>
                                  </a:rPr>
                                </m:ctrlPr>
                              </m:dPr>
                              <m:e>
                                <m:r>
                                  <a:rPr lang="en-US" sz="2000" b="0" i="1">
                                    <a:latin typeface="Cambria Math" panose="02040503050406030204" pitchFamily="18" charset="0"/>
                                  </a:rPr>
                                  <m:t>𝑖</m:t>
                                </m:r>
                                <m:r>
                                  <a:rPr lang="en-US" sz="2000" b="0" i="1">
                                    <a:latin typeface="Cambria Math" panose="02040503050406030204" pitchFamily="18" charset="0"/>
                                  </a:rPr>
                                  <m:t>∈</m:t>
                                </m:r>
                                <m:r>
                                  <a:rPr lang="en-US" sz="2000" b="0" i="1">
                                    <a:latin typeface="Cambria Math" panose="02040503050406030204" pitchFamily="18" charset="0"/>
                                  </a:rPr>
                                  <m:t>ℛ</m:t>
                                </m:r>
                              </m:e>
                            </m:d>
                          </m:sub>
                        </m:sSub>
                      </m:sup>
                    </m:sSup>
                    <m:sSub>
                      <m:sSubPr>
                        <m:ctrlPr>
                          <a:rPr lang="en-US" sz="2000" i="1">
                            <a:latin typeface="Cambria Math" panose="02040503050406030204" pitchFamily="18" charset="0"/>
                            <a:ea typeface="Cambria Math" panose="02040503050406030204" pitchFamily="18" charset="0"/>
                          </a:rPr>
                        </m:ctrlPr>
                      </m:sSubPr>
                      <m:e>
                        <m:d>
                          <m:dPr>
                            <m:begChr m:val=""/>
                            <m:endChr m:val="|"/>
                            <m:ctrlPr>
                              <a:rPr lang="en-US" sz="2000" i="1">
                                <a:latin typeface="Cambria Math" panose="02040503050406030204" pitchFamily="18" charset="0"/>
                                <a:ea typeface="Cambria Math" panose="02040503050406030204" pitchFamily="18" charset="0"/>
                              </a:rPr>
                            </m:ctrlPr>
                          </m:dPr>
                          <m:e>
                            <m:f>
                              <m:fPr>
                                <m:ctrlPr>
                                  <a:rPr lang="en-US" sz="2000" i="1">
                                    <a:latin typeface="Cambria Math" panose="02040503050406030204" pitchFamily="18" charset="0"/>
                                    <a:ea typeface="Cambria Math" panose="02040503050406030204" pitchFamily="18" charset="0"/>
                                  </a:rPr>
                                </m:ctrlPr>
                              </m:fPr>
                              <m:num>
                                <m:r>
                                  <a:rPr lang="en-US" sz="2000" b="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ea typeface="Cambria Math" panose="02040503050406030204" pitchFamily="18" charset="0"/>
                                      </a:rPr>
                                    </m:ctrlPr>
                                  </m:sSubPr>
                                  <m:e>
                                    <m:r>
                                      <a:rPr lang="en-US" sz="2000" b="0" i="1">
                                        <a:latin typeface="Cambria Math" panose="02040503050406030204" pitchFamily="18" charset="0"/>
                                        <a:ea typeface="Cambria Math" panose="02040503050406030204" pitchFamily="18" charset="0"/>
                                      </a:rPr>
                                      <m:t>𝓁</m:t>
                                    </m:r>
                                  </m:e>
                                  <m:sub>
                                    <m:r>
                                      <a:rPr lang="en-US" sz="2000" b="0" i="1">
                                        <a:latin typeface="Cambria Math" panose="02040503050406030204" pitchFamily="18" charset="0"/>
                                        <a:ea typeface="Cambria Math" panose="02040503050406030204" pitchFamily="18" charset="0"/>
                                      </a:rPr>
                                      <m:t>𝑖</m:t>
                                    </m:r>
                                  </m:sub>
                                </m:sSub>
                              </m:num>
                              <m:den>
                                <m:r>
                                  <a:rPr lang="en-US" sz="2000" b="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ea typeface="Cambria Math" panose="02040503050406030204" pitchFamily="18" charset="0"/>
                                      </a:rPr>
                                    </m:ctrlPr>
                                  </m:sSubPr>
                                  <m:e>
                                    <m:r>
                                      <a:rPr lang="en-US" sz="2000" b="0" i="1">
                                        <a:latin typeface="Cambria Math" panose="02040503050406030204" pitchFamily="18" charset="0"/>
                                        <a:ea typeface="Cambria Math" panose="02040503050406030204" pitchFamily="18" charset="0"/>
                                      </a:rPr>
                                      <m:t>𝑓</m:t>
                                    </m:r>
                                  </m:e>
                                  <m:sub>
                                    <m:r>
                                      <a:rPr lang="en-US" sz="2000" b="0" i="1">
                                        <a:latin typeface="Cambria Math" panose="02040503050406030204" pitchFamily="18" charset="0"/>
                                        <a:ea typeface="Cambria Math" panose="02040503050406030204" pitchFamily="18" charset="0"/>
                                      </a:rPr>
                                      <m:t>𝑖</m:t>
                                    </m:r>
                                  </m:sub>
                                </m:sSub>
                              </m:den>
                            </m:f>
                          </m:e>
                        </m:d>
                      </m:e>
                      <m:sub>
                        <m:sSubSup>
                          <m:sSubSupPr>
                            <m:ctrlPr>
                              <a:rPr lang="en-US" sz="2000" i="1">
                                <a:latin typeface="Cambria Math" panose="02040503050406030204" pitchFamily="18" charset="0"/>
                                <a:ea typeface="Cambria Math" panose="02040503050406030204" pitchFamily="18" charset="0"/>
                              </a:rPr>
                            </m:ctrlPr>
                          </m:sSubSupPr>
                          <m:e>
                            <m:r>
                              <a:rPr lang="en-US" sz="2000" b="0" i="1">
                                <a:latin typeface="Cambria Math" panose="02040503050406030204" pitchFamily="18" charset="0"/>
                                <a:ea typeface="Cambria Math" panose="02040503050406030204" pitchFamily="18" charset="0"/>
                              </a:rPr>
                              <m:t>𝛽</m:t>
                            </m:r>
                          </m:e>
                          <m:sub>
                            <m:r>
                              <a:rPr lang="en-US" sz="2000" b="0" i="1">
                                <a:latin typeface="Cambria Math" panose="02040503050406030204" pitchFamily="18" charset="0"/>
                                <a:ea typeface="Cambria Math" panose="02040503050406030204" pitchFamily="18" charset="0"/>
                              </a:rPr>
                              <m:t>1</m:t>
                            </m:r>
                          </m:sub>
                          <m:sup>
                            <m:r>
                              <a:rPr lang="en-US" sz="2000" b="0" i="1">
                                <a:latin typeface="Cambria Math" panose="02040503050406030204" pitchFamily="18" charset="0"/>
                                <a:ea typeface="Cambria Math" panose="02040503050406030204" pitchFamily="18" charset="0"/>
                              </a:rPr>
                              <m:t>∗</m:t>
                            </m:r>
                          </m:sup>
                        </m:sSubSup>
                      </m:sub>
                    </m:sSub>
                  </m:oMath>
                </a14:m>
                <a:r>
                  <a:rPr lang="en-US" sz="2000" b="0" dirty="0" smtClean="0"/>
                  <a:t> can be computed with the kernel trick.</a:t>
                </a:r>
              </a:p>
              <a:p>
                <a:pPr marL="0" indent="0">
                  <a:buNone/>
                </a:pPr>
                <a:endParaRPr lang="en-US" sz="2000" b="0" i="1" dirty="0" smtClean="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sSup>
                        <m:sSupPr>
                          <m:ctrlPr>
                            <a:rPr lang="en-US" sz="2000" b="0" i="1" smtClean="0">
                              <a:latin typeface="Cambria Math" panose="02040503050406030204" pitchFamily="18" charset="0"/>
                            </a:rPr>
                          </m:ctrlPr>
                        </m:sSupPr>
                        <m:e>
                          <m:d>
                            <m:dPr>
                              <m:begChr m:val="‖"/>
                              <m:endChr m:val="‖"/>
                              <m:ctrlPr>
                                <a:rPr lang="en-US" sz="2100" i="1">
                                  <a:solidFill>
                                    <a:prstClr val="black"/>
                                  </a:solidFill>
                                  <a:latin typeface="Cambria Math" panose="02040503050406030204" pitchFamily="18" charset="0"/>
                                </a:rPr>
                              </m:ctrlPr>
                            </m:dPr>
                            <m:e>
                              <m:r>
                                <m:rPr>
                                  <m:sty m:val="p"/>
                                </m:rPr>
                                <a:rPr lang="en-US" sz="2100">
                                  <a:solidFill>
                                    <a:prstClr val="black"/>
                                  </a:solidFill>
                                  <a:latin typeface="Cambria Math" panose="02040503050406030204" pitchFamily="18" charset="0"/>
                                </a:rPr>
                                <m:t>Δ</m:t>
                              </m:r>
                              <m:r>
                                <a:rPr lang="en-US" sz="2100" i="1">
                                  <a:solidFill>
                                    <a:prstClr val="black"/>
                                  </a:solidFill>
                                  <a:latin typeface="Cambria Math" panose="02040503050406030204" pitchFamily="18" charset="0"/>
                                </a:rPr>
                                <m:t>𝑔</m:t>
                              </m:r>
                            </m:e>
                          </m:d>
                        </m:e>
                        <m:sup>
                          <m:r>
                            <a:rPr lang="en-US" sz="2000" b="0" i="1" smtClean="0">
                              <a:latin typeface="Cambria Math" panose="02040503050406030204" pitchFamily="18" charset="0"/>
                            </a:rPr>
                            <m:t>2</m:t>
                          </m:r>
                        </m:sup>
                      </m:sSup>
                      <m:r>
                        <a:rPr lang="en-US" sz="2000" b="0" i="1" smtClean="0">
                          <a:latin typeface="Cambria Math" panose="02040503050406030204" pitchFamily="18" charset="0"/>
                        </a:rPr>
                        <m:t>=</m:t>
                      </m:r>
                      <m:nary>
                        <m:naryPr>
                          <m:chr m:val="∑"/>
                          <m:supHide m:val="on"/>
                          <m:ctrlPr>
                            <a:rPr lang="en-US" sz="2000" i="1">
                              <a:latin typeface="Cambria Math" panose="02040503050406030204" pitchFamily="18" charset="0"/>
                            </a:rPr>
                          </m:ctrlPr>
                        </m:naryPr>
                        <m:sub>
                          <m:r>
                            <m:rPr>
                              <m:brk m:alnAt="7"/>
                            </m:rPr>
                            <a:rPr lang="en-US" sz="2000" b="0" i="1">
                              <a:latin typeface="Cambria Math" panose="02040503050406030204" pitchFamily="18" charset="0"/>
                            </a:rPr>
                            <m:t>𝑖</m:t>
                          </m:r>
                          <m:r>
                            <a:rPr lang="en-US" sz="2000" b="0" i="1">
                              <a:latin typeface="Cambria Math" panose="02040503050406030204" pitchFamily="18" charset="0"/>
                            </a:rPr>
                            <m:t>∈</m:t>
                          </m:r>
                          <m:r>
                            <a:rPr lang="en-US" sz="2000" i="1">
                              <a:latin typeface="Cambria Math" panose="02040503050406030204" pitchFamily="18" charset="0"/>
                            </a:rPr>
                            <m:t>𝒜</m:t>
                          </m:r>
                          <m:r>
                            <a:rPr lang="en-US" sz="2000" b="0" i="1">
                              <a:latin typeface="Cambria Math" panose="02040503050406030204" pitchFamily="18" charset="0"/>
                              <a:ea typeface="Cambria Math" panose="02040503050406030204" pitchFamily="18" charset="0"/>
                            </a:rPr>
                            <m:t>∪</m:t>
                          </m:r>
                          <m:r>
                            <a:rPr lang="en-US" sz="2000" b="0" i="1">
                              <a:latin typeface="Cambria Math" panose="02040503050406030204" pitchFamily="18" charset="0"/>
                            </a:rPr>
                            <m:t>ℛ</m:t>
                          </m:r>
                        </m:sub>
                        <m:sup/>
                        <m:e>
                          <m:nary>
                            <m:naryPr>
                              <m:chr m:val="∑"/>
                              <m:supHide m:val="on"/>
                              <m:ctrlPr>
                                <a:rPr lang="en-US" sz="2000" i="1">
                                  <a:latin typeface="Cambria Math" panose="02040503050406030204" pitchFamily="18" charset="0"/>
                                </a:rPr>
                              </m:ctrlPr>
                            </m:naryPr>
                            <m:sub>
                              <m:r>
                                <a:rPr lang="en-US" sz="2000" b="0" i="1" smtClean="0">
                                  <a:latin typeface="Cambria Math" panose="02040503050406030204" pitchFamily="18" charset="0"/>
                                </a:rPr>
                                <m:t>𝑗</m:t>
                              </m:r>
                              <m:r>
                                <a:rPr lang="en-US" sz="2000" b="0" i="1">
                                  <a:latin typeface="Cambria Math" panose="02040503050406030204" pitchFamily="18" charset="0"/>
                                </a:rPr>
                                <m:t>∈</m:t>
                              </m:r>
                              <m:r>
                                <a:rPr lang="en-US" sz="2000" i="1">
                                  <a:latin typeface="Cambria Math" panose="02040503050406030204" pitchFamily="18" charset="0"/>
                                </a:rPr>
                                <m:t>𝒜</m:t>
                              </m:r>
                              <m:r>
                                <a:rPr lang="en-US" sz="2000" b="0" i="1">
                                  <a:latin typeface="Cambria Math" panose="02040503050406030204" pitchFamily="18" charset="0"/>
                                  <a:ea typeface="Cambria Math" panose="02040503050406030204" pitchFamily="18" charset="0"/>
                                </a:rPr>
                                <m:t>∪</m:t>
                              </m:r>
                              <m:r>
                                <a:rPr lang="en-US" sz="2000" b="0" i="1">
                                  <a:latin typeface="Cambria Math" panose="02040503050406030204" pitchFamily="18" charset="0"/>
                                </a:rPr>
                                <m:t>ℛ</m:t>
                              </m:r>
                            </m:sub>
                            <m:sup/>
                            <m:e>
                              <m:sSub>
                                <m:sSubPr>
                                  <m:ctrlPr>
                                    <a:rPr lang="en-US" sz="2000" i="1">
                                      <a:latin typeface="Cambria Math" panose="02040503050406030204" pitchFamily="18" charset="0"/>
                                    </a:rPr>
                                  </m:ctrlPr>
                                </m:sSubPr>
                                <m:e>
                                  <m:r>
                                    <a:rPr lang="en-US" sz="2000" b="0" i="1">
                                      <a:latin typeface="Cambria Math" panose="02040503050406030204" pitchFamily="18" charset="0"/>
                                    </a:rPr>
                                    <m:t>𝛾</m:t>
                                  </m:r>
                                </m:e>
                                <m:sub>
                                  <m:r>
                                    <a:rPr lang="en-US" sz="2000" b="0" i="1">
                                      <a:latin typeface="Cambria Math" panose="02040503050406030204" pitchFamily="18" charset="0"/>
                                    </a:rPr>
                                    <m:t>𝑖</m:t>
                                  </m:r>
                                </m:sub>
                              </m:sSub>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𝛾</m:t>
                                  </m:r>
                                </m:e>
                                <m:sub>
                                  <m:r>
                                    <a:rPr lang="en-US" sz="2000" b="0" i="1" smtClean="0">
                                      <a:latin typeface="Cambria Math" panose="02040503050406030204" pitchFamily="18" charset="0"/>
                                    </a:rPr>
                                    <m:t>𝑗</m:t>
                                  </m:r>
                                </m:sub>
                              </m:sSub>
                              <m:r>
                                <a:rPr lang="en-US" sz="2000" b="0" i="1">
                                  <a:latin typeface="Cambria Math" panose="02040503050406030204" pitchFamily="18" charset="0"/>
                                  <a:ea typeface="Cambria Math" panose="02040503050406030204" pitchFamily="18" charset="0"/>
                                </a:rPr>
                                <m:t>𝛷</m:t>
                              </m:r>
                              <m:sSup>
                                <m:sSupPr>
                                  <m:ctrlPr>
                                    <a:rPr lang="en-US" sz="2000" i="1" smtClean="0">
                                      <a:latin typeface="Cambria Math" panose="02040503050406030204" pitchFamily="18" charset="0"/>
                                      <a:ea typeface="Cambria Math" panose="02040503050406030204" pitchFamily="18" charset="0"/>
                                    </a:rPr>
                                  </m:ctrlPr>
                                </m:sSupPr>
                                <m:e>
                                  <m:d>
                                    <m:dPr>
                                      <m:ctrlPr>
                                        <a:rPr lang="en-US" sz="2000" i="1">
                                          <a:latin typeface="Cambria Math" panose="02040503050406030204" pitchFamily="18" charset="0"/>
                                          <a:ea typeface="Cambria Math" panose="02040503050406030204" pitchFamily="18" charset="0"/>
                                        </a:rPr>
                                      </m:ctrlPr>
                                    </m:dPr>
                                    <m:e>
                                      <m:sSub>
                                        <m:sSubPr>
                                          <m:ctrlPr>
                                            <a:rPr lang="en-US" sz="2000" i="1">
                                              <a:latin typeface="Cambria Math" panose="02040503050406030204" pitchFamily="18" charset="0"/>
                                              <a:ea typeface="Cambria Math" panose="02040503050406030204" pitchFamily="18" charset="0"/>
                                            </a:rPr>
                                          </m:ctrlPr>
                                        </m:sSubPr>
                                        <m:e>
                                          <m:r>
                                            <a:rPr lang="en-US" sz="2000" b="0" i="1">
                                              <a:latin typeface="Cambria Math" panose="02040503050406030204" pitchFamily="18" charset="0"/>
                                              <a:ea typeface="Cambria Math" panose="02040503050406030204" pitchFamily="18" charset="0"/>
                                            </a:rPr>
                                            <m:t>𝑥</m:t>
                                          </m:r>
                                        </m:e>
                                        <m:sub>
                                          <m:r>
                                            <a:rPr lang="en-US" sz="2000" b="0" i="1">
                                              <a:latin typeface="Cambria Math" panose="02040503050406030204" pitchFamily="18" charset="0"/>
                                              <a:ea typeface="Cambria Math" panose="02040503050406030204" pitchFamily="18" charset="0"/>
                                            </a:rPr>
                                            <m:t>𝑖</m:t>
                                          </m:r>
                                        </m:sub>
                                      </m:sSub>
                                    </m:e>
                                  </m:d>
                                </m:e>
                                <m:sup>
                                  <m:r>
                                    <a:rPr lang="en-US" sz="2000" b="0" i="1" smtClean="0">
                                      <a:latin typeface="Cambria Math" panose="02040503050406030204" pitchFamily="18" charset="0"/>
                                      <a:ea typeface="Cambria Math" panose="02040503050406030204" pitchFamily="18" charset="0"/>
                                    </a:rPr>
                                    <m:t>𝑇</m:t>
                                  </m:r>
                                </m:sup>
                              </m:sSup>
                              <m:r>
                                <m:rPr>
                                  <m:sty m:val="p"/>
                                </m:rPr>
                                <a:rPr lang="en-US" sz="2000" b="0" i="0" smtClean="0">
                                  <a:latin typeface="Cambria Math" panose="02040503050406030204" pitchFamily="18" charset="0"/>
                                  <a:ea typeface="Cambria Math" panose="02040503050406030204" pitchFamily="18" charset="0"/>
                                </a:rPr>
                                <m:t>Φ</m:t>
                              </m:r>
                              <m:r>
                                <a:rPr lang="en-US" sz="2000" b="0" i="1" smtClean="0">
                                  <a:latin typeface="Cambria Math" panose="02040503050406030204" pitchFamily="18" charset="0"/>
                                  <a:ea typeface="Cambria Math" panose="02040503050406030204" pitchFamily="18" charset="0"/>
                                </a:rPr>
                                <m:t>(</m:t>
                              </m:r>
                              <m:sSub>
                                <m:sSubPr>
                                  <m:ctrlPr>
                                    <a:rPr lang="en-US" sz="200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𝑥</m:t>
                                  </m:r>
                                </m:e>
                                <m:sub>
                                  <m:r>
                                    <a:rPr lang="en-US" sz="2000" b="0" i="1" smtClean="0">
                                      <a:latin typeface="Cambria Math" panose="02040503050406030204" pitchFamily="18" charset="0"/>
                                      <a:ea typeface="Cambria Math" panose="02040503050406030204" pitchFamily="18" charset="0"/>
                                    </a:rPr>
                                    <m:t>𝑗</m:t>
                                  </m:r>
                                </m:sub>
                              </m:sSub>
                              <m:r>
                                <a:rPr lang="en-US" sz="2000" b="0" i="1" smtClean="0">
                                  <a:latin typeface="Cambria Math" panose="02040503050406030204" pitchFamily="18" charset="0"/>
                                  <a:ea typeface="Cambria Math" panose="02040503050406030204" pitchFamily="18" charset="0"/>
                                </a:rPr>
                                <m:t>)</m:t>
                              </m:r>
                            </m:e>
                          </m:nary>
                        </m:e>
                      </m:nary>
                      <m:r>
                        <a:rPr lang="en-US" sz="2000" b="0" i="1" smtClean="0">
                          <a:latin typeface="Cambria Math" panose="02040503050406030204" pitchFamily="18" charset="0"/>
                          <a:ea typeface="Cambria Math" panose="02040503050406030204" pitchFamily="18" charset="0"/>
                        </a:rPr>
                        <m:t>=</m:t>
                      </m:r>
                      <m:nary>
                        <m:naryPr>
                          <m:chr m:val="∑"/>
                          <m:supHide m:val="on"/>
                          <m:ctrlPr>
                            <a:rPr lang="en-US" sz="2000" i="1">
                              <a:latin typeface="Cambria Math" panose="02040503050406030204" pitchFamily="18" charset="0"/>
                            </a:rPr>
                          </m:ctrlPr>
                        </m:naryPr>
                        <m:sub>
                          <m:r>
                            <m:rPr>
                              <m:brk m:alnAt="7"/>
                            </m:rPr>
                            <a:rPr lang="en-US" sz="2000" b="0" i="1">
                              <a:latin typeface="Cambria Math" panose="02040503050406030204" pitchFamily="18" charset="0"/>
                            </a:rPr>
                            <m:t>𝑖</m:t>
                          </m:r>
                          <m:r>
                            <a:rPr lang="en-US" sz="2000" b="0" i="1">
                              <a:latin typeface="Cambria Math" panose="02040503050406030204" pitchFamily="18" charset="0"/>
                            </a:rPr>
                            <m:t>∈</m:t>
                          </m:r>
                          <m:r>
                            <a:rPr lang="en-US" sz="2000" i="1">
                              <a:latin typeface="Cambria Math" panose="02040503050406030204" pitchFamily="18" charset="0"/>
                            </a:rPr>
                            <m:t>𝒜</m:t>
                          </m:r>
                          <m:r>
                            <a:rPr lang="en-US" sz="2000" b="0" i="1">
                              <a:latin typeface="Cambria Math" panose="02040503050406030204" pitchFamily="18" charset="0"/>
                              <a:ea typeface="Cambria Math" panose="02040503050406030204" pitchFamily="18" charset="0"/>
                            </a:rPr>
                            <m:t>∪</m:t>
                          </m:r>
                          <m:r>
                            <a:rPr lang="en-US" sz="2000" b="0" i="1">
                              <a:latin typeface="Cambria Math" panose="02040503050406030204" pitchFamily="18" charset="0"/>
                            </a:rPr>
                            <m:t>ℛ</m:t>
                          </m:r>
                        </m:sub>
                        <m:sup/>
                        <m:e>
                          <m:nary>
                            <m:naryPr>
                              <m:chr m:val="∑"/>
                              <m:supHide m:val="on"/>
                              <m:ctrlPr>
                                <a:rPr lang="en-US" sz="2000" i="1">
                                  <a:latin typeface="Cambria Math" panose="02040503050406030204" pitchFamily="18" charset="0"/>
                                </a:rPr>
                              </m:ctrlPr>
                            </m:naryPr>
                            <m:sub>
                              <m:r>
                                <a:rPr lang="en-US" sz="2000" b="0" i="1">
                                  <a:latin typeface="Cambria Math" panose="02040503050406030204" pitchFamily="18" charset="0"/>
                                </a:rPr>
                                <m:t>𝑗</m:t>
                              </m:r>
                              <m:r>
                                <a:rPr lang="en-US" sz="2000" b="0" i="1">
                                  <a:latin typeface="Cambria Math" panose="02040503050406030204" pitchFamily="18" charset="0"/>
                                </a:rPr>
                                <m:t>∈</m:t>
                              </m:r>
                              <m:r>
                                <a:rPr lang="en-US" sz="2000" i="1">
                                  <a:latin typeface="Cambria Math" panose="02040503050406030204" pitchFamily="18" charset="0"/>
                                </a:rPr>
                                <m:t>𝒜</m:t>
                              </m:r>
                              <m:r>
                                <a:rPr lang="en-US" sz="2000" b="0" i="1">
                                  <a:latin typeface="Cambria Math" panose="02040503050406030204" pitchFamily="18" charset="0"/>
                                  <a:ea typeface="Cambria Math" panose="02040503050406030204" pitchFamily="18" charset="0"/>
                                </a:rPr>
                                <m:t>∪</m:t>
                              </m:r>
                              <m:r>
                                <a:rPr lang="en-US" sz="2000" b="0" i="1">
                                  <a:latin typeface="Cambria Math" panose="02040503050406030204" pitchFamily="18" charset="0"/>
                                </a:rPr>
                                <m:t>ℛ</m:t>
                              </m:r>
                            </m:sub>
                            <m:sup/>
                            <m:e>
                              <m:sSub>
                                <m:sSubPr>
                                  <m:ctrlPr>
                                    <a:rPr lang="en-US" sz="2000" i="1">
                                      <a:latin typeface="Cambria Math" panose="02040503050406030204" pitchFamily="18" charset="0"/>
                                    </a:rPr>
                                  </m:ctrlPr>
                                </m:sSubPr>
                                <m:e>
                                  <m:r>
                                    <a:rPr lang="en-US" sz="2000" b="0" i="1">
                                      <a:latin typeface="Cambria Math" panose="02040503050406030204" pitchFamily="18" charset="0"/>
                                    </a:rPr>
                                    <m:t>𝛾</m:t>
                                  </m:r>
                                </m:e>
                                <m:sub>
                                  <m:r>
                                    <a:rPr lang="en-US" sz="2000" b="0" i="1">
                                      <a:latin typeface="Cambria Math" panose="02040503050406030204" pitchFamily="18" charset="0"/>
                                    </a:rPr>
                                    <m:t>𝑖</m:t>
                                  </m:r>
                                </m:sub>
                              </m:sSub>
                              <m:sSub>
                                <m:sSubPr>
                                  <m:ctrlPr>
                                    <a:rPr lang="en-US" sz="2000" i="1">
                                      <a:latin typeface="Cambria Math" panose="02040503050406030204" pitchFamily="18" charset="0"/>
                                    </a:rPr>
                                  </m:ctrlPr>
                                </m:sSubPr>
                                <m:e>
                                  <m:r>
                                    <a:rPr lang="en-US" sz="2000" b="0" i="1">
                                      <a:latin typeface="Cambria Math" panose="02040503050406030204" pitchFamily="18" charset="0"/>
                                    </a:rPr>
                                    <m:t>𝛾</m:t>
                                  </m:r>
                                </m:e>
                                <m:sub>
                                  <m:r>
                                    <a:rPr lang="en-US" sz="2000" b="0" i="1">
                                      <a:latin typeface="Cambria Math" panose="02040503050406030204" pitchFamily="18" charset="0"/>
                                    </a:rPr>
                                    <m:t>𝑗</m:t>
                                  </m:r>
                                </m:sub>
                              </m:sSub>
                              <m:r>
                                <a:rPr lang="en-US" sz="2000" b="0" i="1" smtClean="0">
                                  <a:latin typeface="Cambria Math" panose="02040503050406030204" pitchFamily="18" charset="0"/>
                                </a:rPr>
                                <m:t>𝐾</m:t>
                              </m:r>
                              <m:r>
                                <a:rPr lang="en-US" sz="2000" b="0" i="1" smtClean="0">
                                  <a:latin typeface="Cambria Math" panose="02040503050406030204" pitchFamily="18" charset="0"/>
                                </a:rPr>
                                <m:t>(</m:t>
                              </m:r>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𝑖</m:t>
                                  </m:r>
                                </m:sub>
                              </m:sSub>
                              <m:r>
                                <a:rPr lang="en-US" sz="2000" b="0" i="1" smtClean="0">
                                  <a:latin typeface="Cambria Math" panose="02040503050406030204" pitchFamily="18" charset="0"/>
                                </a:rPr>
                                <m:t>,</m:t>
                              </m:r>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𝑗</m:t>
                                  </m:r>
                                </m:sub>
                              </m:sSub>
                              <m:r>
                                <a:rPr lang="en-US" sz="2000" b="0" i="1" smtClean="0">
                                  <a:latin typeface="Cambria Math" panose="02040503050406030204" pitchFamily="18" charset="0"/>
                                </a:rPr>
                                <m:t>)</m:t>
                              </m:r>
                            </m:e>
                          </m:nary>
                        </m:e>
                      </m:nary>
                    </m:oMath>
                  </m:oMathPara>
                </a14:m>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709"/>
                </a:stretch>
              </a:blipFill>
            </p:spPr>
            <p:txBody>
              <a:bodyPr/>
              <a:lstStyle/>
              <a:p>
                <a:r>
                  <a:rPr lang="en-US">
                    <a:noFill/>
                  </a:rPr>
                  <a:t> </a:t>
                </a:r>
              </a:p>
            </p:txBody>
          </p:sp>
        </mc:Fallback>
      </mc:AlternateContent>
      <p:sp>
        <p:nvSpPr>
          <p:cNvPr id="2" name="Title 1"/>
          <p:cNvSpPr>
            <a:spLocks noGrp="1"/>
          </p:cNvSpPr>
          <p:nvPr>
            <p:ph type="title"/>
          </p:nvPr>
        </p:nvSpPr>
        <p:spPr/>
        <p:txBody>
          <a:bodyPr/>
          <a:lstStyle/>
          <a:p>
            <a:r>
              <a:rPr lang="en-US" dirty="0" err="1"/>
              <a:t>DRUiD</a:t>
            </a:r>
            <a:r>
              <a:rPr lang="en-US" dirty="0"/>
              <a:t> as a Kernel </a:t>
            </a:r>
            <a:r>
              <a:rPr lang="en-US" dirty="0" smtClean="0"/>
              <a:t>Method</a:t>
            </a:r>
            <a:endParaRPr lang="en-US" dirty="0"/>
          </a:p>
        </p:txBody>
      </p:sp>
      <p:sp>
        <p:nvSpPr>
          <p:cNvPr id="4" name="Slide Number Placeholder 3"/>
          <p:cNvSpPr>
            <a:spLocks noGrp="1"/>
          </p:cNvSpPr>
          <p:nvPr>
            <p:ph type="sldNum" sz="quarter" idx="12"/>
          </p:nvPr>
        </p:nvSpPr>
        <p:spPr/>
        <p:txBody>
          <a:bodyPr>
            <a:normAutofit/>
          </a:bodyPr>
          <a:lstStyle/>
          <a:p>
            <a:fld id="{657E7479-A17A-4BFD-B497-E7D9DEAE79DE}" type="slidenum">
              <a:rPr lang="en-US" smtClean="0"/>
              <a:t>34</a:t>
            </a:fld>
            <a:endParaRPr lang="en-US"/>
          </a:p>
        </p:txBody>
      </p:sp>
      <mc:AlternateContent xmlns:mc="http://schemas.openxmlformats.org/markup-compatibility/2006" xmlns:a14="http://schemas.microsoft.com/office/drawing/2010/main">
        <mc:Choice Requires="a14">
          <p:sp>
            <p:nvSpPr>
              <p:cNvPr id="6" name="TextBox 5"/>
              <p:cNvSpPr txBox="1"/>
              <p:nvPr/>
            </p:nvSpPr>
            <p:spPr>
              <a:xfrm>
                <a:off x="1153588" y="1929412"/>
                <a:ext cx="4152338" cy="83926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𝑔</m:t>
                      </m:r>
                      <m:r>
                        <a:rPr lang="en-US" sz="2000" i="1">
                          <a:latin typeface="Cambria Math" panose="02040503050406030204" pitchFamily="18" charset="0"/>
                          <a:ea typeface="Cambria Math" panose="02040503050406030204" pitchFamily="18" charset="0"/>
                        </a:rPr>
                        <m:t>≜</m:t>
                      </m:r>
                      <m:nary>
                        <m:naryPr>
                          <m:chr m:val="∑"/>
                          <m:supHide m:val="on"/>
                          <m:ctrlPr>
                            <a:rPr lang="en-US" sz="2000" i="1">
                              <a:latin typeface="Cambria Math" panose="02040503050406030204" pitchFamily="18" charset="0"/>
                            </a:rPr>
                          </m:ctrlPr>
                        </m:naryPr>
                        <m:sub>
                          <m:r>
                            <m:rPr>
                              <m:brk m:alnAt="7"/>
                            </m:rPr>
                            <a:rPr lang="en-US" sz="2000" i="1">
                              <a:latin typeface="Cambria Math" panose="02040503050406030204" pitchFamily="18" charset="0"/>
                            </a:rPr>
                            <m:t>𝑖</m:t>
                          </m:r>
                          <m:r>
                            <a:rPr lang="en-US" sz="2000" i="1">
                              <a:latin typeface="Cambria Math" panose="02040503050406030204" pitchFamily="18" charset="0"/>
                            </a:rPr>
                            <m:t>∈</m:t>
                          </m:r>
                          <m:r>
                            <a:rPr lang="en-US" sz="2000" i="1">
                              <a:latin typeface="Cambria Math" panose="02040503050406030204" pitchFamily="18" charset="0"/>
                            </a:rPr>
                            <m:t>𝒜</m:t>
                          </m:r>
                        </m:sub>
                        <m:sup/>
                        <m:e>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m:rPr>
                                  <m:nor/>
                                </m:rPr>
                                <a:rPr lang="en-US" sz="2000" dirty="0">
                                  <a:latin typeface="Cambria Math" panose="02040503050406030204" pitchFamily="18" charset="0"/>
                                  <a:ea typeface="Cambria Math" panose="02040503050406030204" pitchFamily="18" charset="0"/>
                                </a:rPr>
                                <m:t>𝓁</m:t>
                              </m:r>
                            </m:e>
                            <m:sub>
                              <m:r>
                                <a:rPr lang="en-US" sz="2000" i="1">
                                  <a:latin typeface="Cambria Math" panose="02040503050406030204" pitchFamily="18" charset="0"/>
                                </a:rPr>
                                <m:t>𝑖</m:t>
                              </m:r>
                            </m:sub>
                          </m:sSub>
                          <m:d>
                            <m:dPr>
                              <m:ctrlPr>
                                <a:rPr lang="en-US" sz="2000" i="1">
                                  <a:latin typeface="Cambria Math" panose="02040503050406030204" pitchFamily="18" charset="0"/>
                                </a:rPr>
                              </m:ctrlPr>
                            </m:dPr>
                            <m:e>
                              <m:sSubSup>
                                <m:sSubSupPr>
                                  <m:ctrlPr>
                                    <a:rPr lang="en-US" sz="2000" i="1">
                                      <a:latin typeface="Cambria Math" panose="02040503050406030204" pitchFamily="18" charset="0"/>
                                    </a:rPr>
                                  </m:ctrlPr>
                                </m:sSubSupPr>
                                <m:e>
                                  <m:r>
                                    <a:rPr lang="en-US" sz="2000" i="1">
                                      <a:latin typeface="Cambria Math" panose="02040503050406030204" pitchFamily="18" charset="0"/>
                                    </a:rPr>
                                    <m:t>𝛽</m:t>
                                  </m:r>
                                </m:e>
                                <m:sub>
                                  <m:r>
                                    <a:rPr lang="en-US" sz="2000" i="1">
                                      <a:latin typeface="Cambria Math" panose="02040503050406030204" pitchFamily="18" charset="0"/>
                                    </a:rPr>
                                    <m:t>1</m:t>
                                  </m:r>
                                </m:sub>
                                <m:sup>
                                  <m:r>
                                    <a:rPr lang="en-US" sz="2000" i="1">
                                      <a:latin typeface="Cambria Math" panose="02040503050406030204" pitchFamily="18" charset="0"/>
                                    </a:rPr>
                                    <m:t>∗</m:t>
                                  </m:r>
                                </m:sup>
                              </m:sSubSup>
                            </m:e>
                          </m:d>
                        </m:e>
                      </m:nary>
                      <m:r>
                        <a:rPr lang="en-US" sz="2000" i="1" dirty="0">
                          <a:latin typeface="Cambria Math" panose="02040503050406030204" pitchFamily="18" charset="0"/>
                          <a:ea typeface="Cambria Math" panose="02040503050406030204" pitchFamily="18" charset="0"/>
                        </a:rPr>
                        <m:t> −</m:t>
                      </m:r>
                      <m:nary>
                        <m:naryPr>
                          <m:chr m:val="∑"/>
                          <m:supHide m:val="on"/>
                          <m:ctrlPr>
                            <a:rPr lang="en-US" sz="2000" i="1">
                              <a:latin typeface="Cambria Math" panose="02040503050406030204" pitchFamily="18" charset="0"/>
                            </a:rPr>
                          </m:ctrlPr>
                        </m:naryPr>
                        <m:sub>
                          <m:r>
                            <m:rPr>
                              <m:brk m:alnAt="7"/>
                            </m:rPr>
                            <a:rPr lang="en-US" sz="2000" b="0" i="1">
                              <a:latin typeface="Cambria Math" panose="02040503050406030204" pitchFamily="18" charset="0"/>
                            </a:rPr>
                            <m:t>𝑖</m:t>
                          </m:r>
                          <m:r>
                            <a:rPr lang="en-US" sz="2000" b="0" i="1">
                              <a:latin typeface="Cambria Math" panose="02040503050406030204" pitchFamily="18" charset="0"/>
                            </a:rPr>
                            <m:t>∈</m:t>
                          </m:r>
                          <m:r>
                            <a:rPr lang="en-US" sz="2000" b="0" i="1">
                              <a:latin typeface="Cambria Math" panose="02040503050406030204" pitchFamily="18" charset="0"/>
                            </a:rPr>
                            <m:t>ℛ</m:t>
                          </m:r>
                        </m:sub>
                        <m:sup/>
                        <m:e>
                          <m:r>
                            <a:rPr lang="en-US" sz="2000" b="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m:rPr>
                                  <m:nor/>
                                </m:rPr>
                                <a:rPr lang="en-US" sz="2000" dirty="0">
                                  <a:latin typeface="Cambria Math" panose="02040503050406030204" pitchFamily="18" charset="0"/>
                                  <a:ea typeface="Cambria Math" panose="02040503050406030204" pitchFamily="18" charset="0"/>
                                </a:rPr>
                                <m:t>𝓁</m:t>
                              </m:r>
                            </m:e>
                            <m:sub>
                              <m:r>
                                <a:rPr lang="en-US" sz="2000" b="0" i="1">
                                  <a:latin typeface="Cambria Math" panose="02040503050406030204" pitchFamily="18" charset="0"/>
                                </a:rPr>
                                <m:t>𝑖</m:t>
                              </m:r>
                            </m:sub>
                          </m:sSub>
                          <m:d>
                            <m:dPr>
                              <m:ctrlPr>
                                <a:rPr lang="en-US" sz="2000" i="1">
                                  <a:latin typeface="Cambria Math" panose="02040503050406030204" pitchFamily="18" charset="0"/>
                                </a:rPr>
                              </m:ctrlPr>
                            </m:dPr>
                            <m:e>
                              <m:sSubSup>
                                <m:sSubSupPr>
                                  <m:ctrlPr>
                                    <a:rPr lang="en-US" sz="2000" i="1">
                                      <a:latin typeface="Cambria Math" panose="02040503050406030204" pitchFamily="18" charset="0"/>
                                    </a:rPr>
                                  </m:ctrlPr>
                                </m:sSubSupPr>
                                <m:e>
                                  <m:r>
                                    <a:rPr lang="en-US" sz="2000" b="0" i="1">
                                      <a:latin typeface="Cambria Math" panose="02040503050406030204" pitchFamily="18" charset="0"/>
                                    </a:rPr>
                                    <m:t>𝛽</m:t>
                                  </m:r>
                                </m:e>
                                <m:sub>
                                  <m:r>
                                    <a:rPr lang="en-US" sz="2000" b="0" i="1">
                                      <a:latin typeface="Cambria Math" panose="02040503050406030204" pitchFamily="18" charset="0"/>
                                    </a:rPr>
                                    <m:t>1</m:t>
                                  </m:r>
                                </m:sub>
                                <m:sup>
                                  <m:r>
                                    <a:rPr lang="en-US" sz="2000" b="0" i="1">
                                      <a:latin typeface="Cambria Math" panose="02040503050406030204" pitchFamily="18" charset="0"/>
                                    </a:rPr>
                                    <m:t>∗</m:t>
                                  </m:r>
                                </m:sup>
                              </m:sSubSup>
                            </m:e>
                          </m:d>
                        </m:e>
                      </m:nary>
                    </m:oMath>
                  </m:oMathPara>
                </a14:m>
                <a:endParaRPr lang="en-US" sz="2000" dirty="0"/>
              </a:p>
            </p:txBody>
          </p:sp>
        </mc:Choice>
        <mc:Fallback xmlns="">
          <p:sp>
            <p:nvSpPr>
              <p:cNvPr id="6" name="TextBox 5"/>
              <p:cNvSpPr txBox="1">
                <a:spLocks noRot="1" noChangeAspect="1" noMove="1" noResize="1" noEditPoints="1" noAdjustHandles="1" noChangeArrowheads="1" noChangeShapeType="1" noTextEdit="1"/>
              </p:cNvSpPr>
              <p:nvPr/>
            </p:nvSpPr>
            <p:spPr>
              <a:xfrm>
                <a:off x="1153588" y="1929412"/>
                <a:ext cx="4152338" cy="839269"/>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5198440" y="1929412"/>
                <a:ext cx="3136242" cy="83926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rPr>
                        <m:t>=</m:t>
                      </m:r>
                      <m:nary>
                        <m:naryPr>
                          <m:chr m:val="∑"/>
                          <m:supHide m:val="on"/>
                          <m:ctrlPr>
                            <a:rPr lang="en-US" sz="2000" i="1">
                              <a:latin typeface="Cambria Math" panose="02040503050406030204" pitchFamily="18" charset="0"/>
                            </a:rPr>
                          </m:ctrlPr>
                        </m:naryPr>
                        <m:sub>
                          <m:r>
                            <m:rPr>
                              <m:brk m:alnAt="7"/>
                            </m:rPr>
                            <a:rPr lang="en-US" sz="2000" b="0" i="1">
                              <a:latin typeface="Cambria Math" panose="02040503050406030204" pitchFamily="18" charset="0"/>
                            </a:rPr>
                            <m:t>𝑖</m:t>
                          </m:r>
                          <m:r>
                            <a:rPr lang="en-US" sz="2000" b="0" i="1">
                              <a:latin typeface="Cambria Math" panose="02040503050406030204" pitchFamily="18" charset="0"/>
                            </a:rPr>
                            <m:t>∈</m:t>
                          </m:r>
                          <m:r>
                            <a:rPr lang="en-US" sz="2000" b="0" i="1">
                              <a:latin typeface="Cambria Math" panose="02040503050406030204" pitchFamily="18" charset="0"/>
                            </a:rPr>
                            <m:t>𝒜</m:t>
                          </m:r>
                          <m:r>
                            <a:rPr lang="en-US" sz="2000" b="0" i="1">
                              <a:latin typeface="Cambria Math" panose="02040503050406030204" pitchFamily="18" charset="0"/>
                              <a:ea typeface="Cambria Math" panose="02040503050406030204" pitchFamily="18" charset="0"/>
                            </a:rPr>
                            <m:t>∪</m:t>
                          </m:r>
                          <m:r>
                            <a:rPr lang="en-US" sz="2000" b="0" i="1">
                              <a:latin typeface="Cambria Math" panose="02040503050406030204" pitchFamily="18" charset="0"/>
                            </a:rPr>
                            <m:t>ℛ</m:t>
                          </m:r>
                        </m:sub>
                        <m:sup/>
                        <m:e>
                          <m:sSup>
                            <m:sSupPr>
                              <m:ctrlPr>
                                <a:rPr lang="en-US" sz="2000" i="1">
                                  <a:latin typeface="Cambria Math" panose="02040503050406030204" pitchFamily="18" charset="0"/>
                                </a:rPr>
                              </m:ctrlPr>
                            </m:sSupPr>
                            <m:e>
                              <m:d>
                                <m:dPr>
                                  <m:ctrlPr>
                                    <a:rPr lang="en-US" sz="2000" i="1">
                                      <a:latin typeface="Cambria Math" panose="02040503050406030204" pitchFamily="18" charset="0"/>
                                    </a:rPr>
                                  </m:ctrlPr>
                                </m:dPr>
                                <m:e>
                                  <m:r>
                                    <a:rPr lang="en-US" sz="2000" b="0" i="1">
                                      <a:latin typeface="Cambria Math" panose="02040503050406030204" pitchFamily="18" charset="0"/>
                                    </a:rPr>
                                    <m:t>−</m:t>
                                  </m:r>
                                  <m:r>
                                    <a:rPr lang="en-US" sz="2000" b="0" i="1">
                                      <a:latin typeface="Cambria Math" panose="02040503050406030204" pitchFamily="18" charset="0"/>
                                    </a:rPr>
                                    <m:t>1</m:t>
                                  </m:r>
                                </m:e>
                              </m:d>
                            </m:e>
                            <m:sup>
                              <m:sSub>
                                <m:sSubPr>
                                  <m:ctrlPr>
                                    <a:rPr lang="en-US" sz="2000" i="1">
                                      <a:latin typeface="Cambria Math" panose="02040503050406030204" pitchFamily="18" charset="0"/>
                                    </a:rPr>
                                  </m:ctrlPr>
                                </m:sSubPr>
                                <m:e>
                                  <m:r>
                                    <a:rPr lang="en-US" sz="2000" b="0" i="1">
                                      <a:latin typeface="Cambria Math" panose="02040503050406030204" pitchFamily="18" charset="0"/>
                                    </a:rPr>
                                    <m:t>𝐼</m:t>
                                  </m:r>
                                </m:e>
                                <m:sub>
                                  <m:d>
                                    <m:dPr>
                                      <m:begChr m:val="{"/>
                                      <m:endChr m:val="}"/>
                                      <m:ctrlPr>
                                        <a:rPr lang="en-US" sz="2000" i="1">
                                          <a:latin typeface="Cambria Math" panose="02040503050406030204" pitchFamily="18" charset="0"/>
                                        </a:rPr>
                                      </m:ctrlPr>
                                    </m:dPr>
                                    <m:e>
                                      <m:r>
                                        <a:rPr lang="en-US" sz="2000" b="0" i="1">
                                          <a:latin typeface="Cambria Math" panose="02040503050406030204" pitchFamily="18" charset="0"/>
                                        </a:rPr>
                                        <m:t>𝑖</m:t>
                                      </m:r>
                                      <m:r>
                                        <a:rPr lang="en-US" sz="2000" b="0" i="1">
                                          <a:latin typeface="Cambria Math" panose="02040503050406030204" pitchFamily="18" charset="0"/>
                                        </a:rPr>
                                        <m:t>∈</m:t>
                                      </m:r>
                                      <m:r>
                                        <a:rPr lang="en-US" sz="2000" b="0" i="1">
                                          <a:latin typeface="Cambria Math" panose="02040503050406030204" pitchFamily="18" charset="0"/>
                                        </a:rPr>
                                        <m:t>ℛ</m:t>
                                      </m:r>
                                    </m:e>
                                  </m:d>
                                </m:sub>
                              </m:sSub>
                            </m:sup>
                          </m:sSup>
                          <m:r>
                            <a:rPr lang="en-US" sz="2000" b="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m:rPr>
                                  <m:nor/>
                                </m:rPr>
                                <a:rPr lang="en-US" sz="2000" dirty="0">
                                  <a:latin typeface="Cambria Math" panose="02040503050406030204" pitchFamily="18" charset="0"/>
                                  <a:ea typeface="Cambria Math" panose="02040503050406030204" pitchFamily="18" charset="0"/>
                                </a:rPr>
                                <m:t>𝓁</m:t>
                              </m:r>
                            </m:e>
                            <m:sub>
                              <m:r>
                                <a:rPr lang="en-US" sz="2000" b="0" i="1">
                                  <a:latin typeface="Cambria Math" panose="02040503050406030204" pitchFamily="18" charset="0"/>
                                </a:rPr>
                                <m:t>𝑖</m:t>
                              </m:r>
                            </m:sub>
                          </m:sSub>
                          <m:d>
                            <m:dPr>
                              <m:ctrlPr>
                                <a:rPr lang="en-US" sz="2000" i="1">
                                  <a:latin typeface="Cambria Math" panose="02040503050406030204" pitchFamily="18" charset="0"/>
                                </a:rPr>
                              </m:ctrlPr>
                            </m:dPr>
                            <m:e>
                              <m:sSubSup>
                                <m:sSubSupPr>
                                  <m:ctrlPr>
                                    <a:rPr lang="en-US" sz="2000" i="1">
                                      <a:latin typeface="Cambria Math" panose="02040503050406030204" pitchFamily="18" charset="0"/>
                                    </a:rPr>
                                  </m:ctrlPr>
                                </m:sSubSupPr>
                                <m:e>
                                  <m:r>
                                    <a:rPr lang="en-US" sz="2000" b="0" i="1">
                                      <a:latin typeface="Cambria Math" panose="02040503050406030204" pitchFamily="18" charset="0"/>
                                    </a:rPr>
                                    <m:t>𝛽</m:t>
                                  </m:r>
                                </m:e>
                                <m:sub>
                                  <m:r>
                                    <a:rPr lang="en-US" sz="2000" b="0" i="1">
                                      <a:latin typeface="Cambria Math" panose="02040503050406030204" pitchFamily="18" charset="0"/>
                                    </a:rPr>
                                    <m:t>1</m:t>
                                  </m:r>
                                </m:sub>
                                <m:sup>
                                  <m:r>
                                    <a:rPr lang="en-US" sz="2000" b="0" i="1">
                                      <a:latin typeface="Cambria Math" panose="02040503050406030204" pitchFamily="18" charset="0"/>
                                    </a:rPr>
                                    <m:t>∗</m:t>
                                  </m:r>
                                </m:sup>
                              </m:sSubSup>
                            </m:e>
                          </m:d>
                        </m:e>
                      </m:nary>
                    </m:oMath>
                  </m:oMathPara>
                </a14:m>
                <a:endParaRPr lang="en-US" sz="2000" dirty="0"/>
              </a:p>
            </p:txBody>
          </p:sp>
        </mc:Choice>
        <mc:Fallback xmlns="">
          <p:sp>
            <p:nvSpPr>
              <p:cNvPr id="7" name="TextBox 6"/>
              <p:cNvSpPr txBox="1">
                <a:spLocks noRot="1" noChangeAspect="1" noMove="1" noResize="1" noEditPoints="1" noAdjustHandles="1" noChangeArrowheads="1" noChangeShapeType="1" noTextEdit="1"/>
              </p:cNvSpPr>
              <p:nvPr/>
            </p:nvSpPr>
            <p:spPr>
              <a:xfrm>
                <a:off x="5198440" y="1929412"/>
                <a:ext cx="3136242" cy="839269"/>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5236323" y="2869293"/>
                <a:ext cx="2100714" cy="83926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rPr>
                        <m:t>=</m:t>
                      </m:r>
                      <m:nary>
                        <m:naryPr>
                          <m:chr m:val="∑"/>
                          <m:supHide m:val="on"/>
                          <m:ctrlPr>
                            <a:rPr lang="en-US" sz="2000" i="1">
                              <a:latin typeface="Cambria Math" panose="02040503050406030204" pitchFamily="18" charset="0"/>
                            </a:rPr>
                          </m:ctrlPr>
                        </m:naryPr>
                        <m:sub>
                          <m:r>
                            <m:rPr>
                              <m:brk m:alnAt="7"/>
                            </m:rPr>
                            <a:rPr lang="en-US" sz="2000" b="0" i="1">
                              <a:latin typeface="Cambria Math" panose="02040503050406030204" pitchFamily="18" charset="0"/>
                            </a:rPr>
                            <m:t>𝑖</m:t>
                          </m:r>
                          <m:r>
                            <a:rPr lang="en-US" sz="2000" b="0" i="1">
                              <a:latin typeface="Cambria Math" panose="02040503050406030204" pitchFamily="18" charset="0"/>
                            </a:rPr>
                            <m:t>∈</m:t>
                          </m:r>
                          <m:r>
                            <a:rPr lang="en-US" sz="2000" b="0" i="1">
                              <a:latin typeface="Cambria Math" panose="02040503050406030204" pitchFamily="18" charset="0"/>
                            </a:rPr>
                            <m:t>𝒜</m:t>
                          </m:r>
                          <m:r>
                            <a:rPr lang="en-US" sz="2000" b="0" i="1">
                              <a:latin typeface="Cambria Math" panose="02040503050406030204" pitchFamily="18" charset="0"/>
                              <a:ea typeface="Cambria Math" panose="02040503050406030204" pitchFamily="18" charset="0"/>
                            </a:rPr>
                            <m:t>∪</m:t>
                          </m:r>
                          <m:r>
                            <a:rPr lang="en-US" sz="2000" b="0" i="1">
                              <a:latin typeface="Cambria Math" panose="02040503050406030204" pitchFamily="18" charset="0"/>
                            </a:rPr>
                            <m:t>ℛ</m:t>
                          </m:r>
                        </m:sub>
                        <m:sup/>
                        <m:e>
                          <m:sSub>
                            <m:sSubPr>
                              <m:ctrlPr>
                                <a:rPr lang="en-US" sz="2000" i="1">
                                  <a:latin typeface="Cambria Math" panose="02040503050406030204" pitchFamily="18" charset="0"/>
                                </a:rPr>
                              </m:ctrlPr>
                            </m:sSubPr>
                            <m:e>
                              <m:r>
                                <a:rPr lang="en-US" sz="2000" b="0" i="1">
                                  <a:latin typeface="Cambria Math" panose="02040503050406030204" pitchFamily="18" charset="0"/>
                                </a:rPr>
                                <m:t>𝛾</m:t>
                              </m:r>
                            </m:e>
                            <m:sub>
                              <m:r>
                                <a:rPr lang="en-US" sz="2000" b="0" i="1">
                                  <a:latin typeface="Cambria Math" panose="02040503050406030204" pitchFamily="18" charset="0"/>
                                </a:rPr>
                                <m:t>𝑖</m:t>
                              </m:r>
                            </m:sub>
                          </m:sSub>
                          <m:r>
                            <a:rPr lang="en-US" sz="2000" b="0" i="1">
                              <a:latin typeface="Cambria Math" panose="02040503050406030204" pitchFamily="18" charset="0"/>
                              <a:ea typeface="Cambria Math" panose="02040503050406030204" pitchFamily="18" charset="0"/>
                            </a:rPr>
                            <m:t>𝛷</m:t>
                          </m:r>
                          <m:d>
                            <m:dPr>
                              <m:ctrlPr>
                                <a:rPr lang="en-US" sz="2000" i="1">
                                  <a:latin typeface="Cambria Math" panose="02040503050406030204" pitchFamily="18" charset="0"/>
                                  <a:ea typeface="Cambria Math" panose="02040503050406030204" pitchFamily="18" charset="0"/>
                                </a:rPr>
                              </m:ctrlPr>
                            </m:dPr>
                            <m:e>
                              <m:sSub>
                                <m:sSubPr>
                                  <m:ctrlPr>
                                    <a:rPr lang="en-US" sz="2000" i="1">
                                      <a:latin typeface="Cambria Math" panose="02040503050406030204" pitchFamily="18" charset="0"/>
                                      <a:ea typeface="Cambria Math" panose="02040503050406030204" pitchFamily="18" charset="0"/>
                                    </a:rPr>
                                  </m:ctrlPr>
                                </m:sSubPr>
                                <m:e>
                                  <m:r>
                                    <a:rPr lang="en-US" sz="2000" b="0" i="1">
                                      <a:latin typeface="Cambria Math" panose="02040503050406030204" pitchFamily="18" charset="0"/>
                                      <a:ea typeface="Cambria Math" panose="02040503050406030204" pitchFamily="18" charset="0"/>
                                    </a:rPr>
                                    <m:t>𝑥</m:t>
                                  </m:r>
                                </m:e>
                                <m:sub>
                                  <m:r>
                                    <a:rPr lang="en-US" sz="2000" b="0" i="1">
                                      <a:latin typeface="Cambria Math" panose="02040503050406030204" pitchFamily="18" charset="0"/>
                                      <a:ea typeface="Cambria Math" panose="02040503050406030204" pitchFamily="18" charset="0"/>
                                    </a:rPr>
                                    <m:t>𝑖</m:t>
                                  </m:r>
                                </m:sub>
                              </m:sSub>
                            </m:e>
                          </m:d>
                        </m:e>
                      </m:nary>
                    </m:oMath>
                  </m:oMathPara>
                </a14:m>
                <a:endParaRPr lang="en-US" sz="2000" dirty="0"/>
              </a:p>
            </p:txBody>
          </p:sp>
        </mc:Choice>
        <mc:Fallback xmlns="">
          <p:sp>
            <p:nvSpPr>
              <p:cNvPr id="9" name="TextBox 8"/>
              <p:cNvSpPr txBox="1">
                <a:spLocks noRot="1" noChangeAspect="1" noMove="1" noResize="1" noEditPoints="1" noAdjustHandles="1" noChangeArrowheads="1" noChangeShapeType="1" noTextEdit="1"/>
              </p:cNvSpPr>
              <p:nvPr/>
            </p:nvSpPr>
            <p:spPr>
              <a:xfrm>
                <a:off x="5236323" y="2869293"/>
                <a:ext cx="2100714" cy="839269"/>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ounded Rectangular Callout 9"/>
              <p:cNvSpPr/>
              <p:nvPr/>
            </p:nvSpPr>
            <p:spPr>
              <a:xfrm>
                <a:off x="5305926" y="3236839"/>
                <a:ext cx="5364551" cy="1481398"/>
              </a:xfrm>
              <a:prstGeom prst="wedgeRoundRectCallout">
                <a:avLst>
                  <a:gd name="adj1" fmla="val -8452"/>
                  <a:gd name="adj2" fmla="val -9446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ℓ</m:t>
                          </m:r>
                        </m:e>
                        <m:sub>
                          <m:r>
                            <a:rPr lang="en-US" b="0" i="1" smtClean="0">
                              <a:latin typeface="Cambria Math" panose="02040503050406030204" pitchFamily="18" charset="0"/>
                            </a:rPr>
                            <m:t>𝑖</m:t>
                          </m:r>
                        </m:sub>
                      </m:sSub>
                      <m:r>
                        <a:rPr lang="en-US" b="0" i="1" smtClean="0">
                          <a:latin typeface="Cambria Math" panose="02040503050406030204" pitchFamily="18" charset="0"/>
                        </a:rPr>
                        <m:t>=</m:t>
                      </m:r>
                      <m:r>
                        <a:rPr lang="en-US" b="0" i="1" smtClean="0">
                          <a:latin typeface="Cambria Math" panose="02040503050406030204" pitchFamily="18" charset="0"/>
                        </a:rPr>
                        <m:t>ℓ</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𝑖</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𝑖</m:t>
                              </m:r>
                            </m:sub>
                          </m:sSub>
                        </m:e>
                      </m:d>
                      <m:r>
                        <a:rPr lang="en-US" b="0" i="1" smtClean="0">
                          <a:latin typeface="Cambria Math" panose="02040503050406030204" pitchFamily="18" charset="0"/>
                        </a:rPr>
                        <m:t>    , </m:t>
                      </m:r>
                      <m:sSub>
                        <m:sSubPr>
                          <m:ctrlPr>
                            <a:rPr lang="en-US" b="0" i="1" smtClean="0">
                              <a:latin typeface="Cambria Math" panose="02040503050406030204" pitchFamily="18" charset="0"/>
                            </a:rPr>
                          </m:ctrlPr>
                        </m:sSubPr>
                        <m:e>
                          <m:r>
                            <a:rPr lang="en-US" b="0" i="1" smtClean="0">
                              <a:latin typeface="Cambria Math" panose="02040503050406030204" pitchFamily="18" charset="0"/>
                            </a:rPr>
                            <m:t>     </m:t>
                          </m:r>
                          <m:r>
                            <a:rPr lang="en-US" b="0" i="1" smtClean="0">
                              <a:latin typeface="Cambria Math" panose="02040503050406030204" pitchFamily="18" charset="0"/>
                            </a:rPr>
                            <m:t>𝑓</m:t>
                          </m:r>
                        </m:e>
                        <m:sub>
                          <m:r>
                            <a:rPr lang="en-US" b="0" i="1" smtClean="0">
                              <a:latin typeface="Cambria Math" panose="02040503050406030204" pitchFamily="18" charset="0"/>
                            </a:rPr>
                            <m:t>𝑖</m:t>
                          </m:r>
                        </m:sub>
                      </m:sSub>
                      <m:r>
                        <a:rPr lang="en-US" b="0" i="1" smtClean="0">
                          <a:latin typeface="Cambria Math" panose="02040503050406030204" pitchFamily="18" charset="0"/>
                        </a:rPr>
                        <m:t>=</m:t>
                      </m:r>
                      <m:r>
                        <m:rPr>
                          <m:sty m:val="p"/>
                        </m:rPr>
                        <a:rPr lang="en-US" b="0" i="0" smtClean="0">
                          <a:latin typeface="Cambria Math" panose="02040503050406030204" pitchFamily="18" charset="0"/>
                        </a:rPr>
                        <m:t>Φ</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e>
                          </m:d>
                        </m:e>
                        <m:sup>
                          <m:r>
                            <a:rPr lang="en-US" b="0" i="1" smtClean="0">
                              <a:latin typeface="Cambria Math" panose="02040503050406030204" pitchFamily="18" charset="0"/>
                            </a:rPr>
                            <m:t>𝑇</m:t>
                          </m:r>
                        </m:sup>
                      </m:sSup>
                      <m:r>
                        <a:rPr lang="en-US" b="0" i="1" smtClean="0">
                          <a:latin typeface="Cambria Math" panose="02040503050406030204" pitchFamily="18" charset="0"/>
                        </a:rPr>
                        <m:t>𝛽</m:t>
                      </m:r>
                    </m:oMath>
                  </m:oMathPara>
                </a14:m>
                <a:endParaRPr lang="en-US" b="0" dirty="0" smtClean="0"/>
              </a:p>
              <a:p>
                <a:pPr algn="ctr"/>
                <a:endParaRPr lang="en-US" b="0" dirty="0" smtClean="0"/>
              </a:p>
              <a:p>
                <a:pPr algn="ctr"/>
                <a14:m>
                  <m:oMathPara xmlns:m="http://schemas.openxmlformats.org/officeDocument/2006/math">
                    <m:oMathParaPr>
                      <m:jc m:val="centerGroup"/>
                    </m:oMathParaPr>
                    <m:oMath xmlns:m="http://schemas.openxmlformats.org/officeDocument/2006/math">
                      <m:r>
                        <a:rPr lang="en-US" b="0" i="0"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ℓ</m:t>
                          </m:r>
                        </m:e>
                        <m:sub>
                          <m:r>
                            <a:rPr lang="en-US" b="0" i="1" smtClean="0">
                              <a:latin typeface="Cambria Math" panose="02040503050406030204" pitchFamily="18" charset="0"/>
                            </a:rPr>
                            <m:t>𝑖</m:t>
                          </m:r>
                        </m:sub>
                      </m:sSub>
                      <m:d>
                        <m:dPr>
                          <m:ctrlPr>
                            <a:rPr lang="en-US" b="0" i="1" smtClean="0">
                              <a:latin typeface="Cambria Math" panose="02040503050406030204" pitchFamily="18" charset="0"/>
                            </a:rPr>
                          </m:ctrlPr>
                        </m:dPr>
                        <m:e>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𝛽</m:t>
                              </m:r>
                            </m:e>
                            <m:sub>
                              <m:r>
                                <a:rPr lang="en-US" b="0" i="1" smtClean="0">
                                  <a:latin typeface="Cambria Math" panose="02040503050406030204" pitchFamily="18" charset="0"/>
                                </a:rPr>
                                <m:t>1</m:t>
                              </m:r>
                            </m:sub>
                            <m:sup>
                              <m:r>
                                <a:rPr lang="en-US" b="0" i="1" smtClean="0">
                                  <a:latin typeface="Cambria Math" panose="02040503050406030204" pitchFamily="18" charset="0"/>
                                </a:rPr>
                                <m:t>∗</m:t>
                              </m:r>
                            </m:sup>
                          </m:sSubSup>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d>
                            <m:dPr>
                              <m:begChr m:val=""/>
                              <m:endChr m:val="|"/>
                              <m:ctrlPr>
                                <a:rPr lang="en-US" b="0" i="1" smtClean="0">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ℓ</m:t>
                                      </m:r>
                                    </m:e>
                                    <m:sub>
                                      <m:r>
                                        <a:rPr lang="en-US" i="1">
                                          <a:latin typeface="Cambria Math" panose="02040503050406030204" pitchFamily="18" charset="0"/>
                                        </a:rPr>
                                        <m:t>𝑖</m:t>
                                      </m:r>
                                    </m:sub>
                                  </m:sSub>
                                </m:num>
                                <m:den>
                                  <m:r>
                                    <a:rPr lang="en-US" i="1">
                                      <a:latin typeface="Cambria Math" panose="02040503050406030204" pitchFamily="18" charset="0"/>
                                    </a:rPr>
                                    <m:t>𝜕𝛽</m:t>
                                  </m:r>
                                </m:den>
                              </m:f>
                            </m:e>
                          </m:d>
                        </m:e>
                        <m:sub>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𝛽</m:t>
                              </m:r>
                            </m:e>
                            <m:sub>
                              <m:r>
                                <a:rPr lang="en-US" b="0" i="1" smtClean="0">
                                  <a:latin typeface="Cambria Math" panose="02040503050406030204" pitchFamily="18" charset="0"/>
                                </a:rPr>
                                <m:t>1</m:t>
                              </m:r>
                            </m:sub>
                            <m:sup>
                              <m:r>
                                <a:rPr lang="en-US" b="0" i="1" smtClean="0">
                                  <a:latin typeface="Cambria Math" panose="02040503050406030204" pitchFamily="18" charset="0"/>
                                </a:rPr>
                                <m:t>∗</m:t>
                              </m:r>
                            </m:sup>
                          </m:sSubSup>
                        </m:sub>
                      </m:sSub>
                      <m:r>
                        <a:rPr lang="en-US" b="0" i="1" smtClean="0">
                          <a:latin typeface="Cambria Math" panose="02040503050406030204" pitchFamily="18" charset="0"/>
                        </a:rPr>
                        <m:t>=</m:t>
                      </m:r>
                      <m:sSub>
                        <m:sSubPr>
                          <m:ctrlPr>
                            <a:rPr lang="en-US" i="1">
                              <a:latin typeface="Cambria Math" panose="02040503050406030204" pitchFamily="18" charset="0"/>
                            </a:rPr>
                          </m:ctrlPr>
                        </m:sSubPr>
                        <m:e>
                          <m:d>
                            <m:dPr>
                              <m:begChr m:val=""/>
                              <m:endChr m:val="|"/>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ℓ</m:t>
                                      </m:r>
                                    </m:e>
                                    <m:sub>
                                      <m:r>
                                        <a:rPr lang="en-US" i="1">
                                          <a:latin typeface="Cambria Math" panose="02040503050406030204" pitchFamily="18" charset="0"/>
                                        </a:rPr>
                                        <m:t>𝑖</m:t>
                                      </m:r>
                                    </m:sub>
                                  </m:sSub>
                                </m:num>
                                <m:den>
                                  <m:r>
                                    <a:rPr lang="en-US" i="1">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𝑖</m:t>
                                      </m:r>
                                    </m:sub>
                                  </m:sSub>
                                </m:den>
                              </m:f>
                            </m:e>
                          </m:d>
                        </m:e>
                        <m:sub>
                          <m:sSubSup>
                            <m:sSubSupPr>
                              <m:ctrlPr>
                                <a:rPr lang="en-US" i="1">
                                  <a:latin typeface="Cambria Math" panose="02040503050406030204" pitchFamily="18" charset="0"/>
                                </a:rPr>
                              </m:ctrlPr>
                            </m:sSubSupPr>
                            <m:e>
                              <m:r>
                                <a:rPr lang="en-US" i="1">
                                  <a:latin typeface="Cambria Math" panose="02040503050406030204" pitchFamily="18" charset="0"/>
                                </a:rPr>
                                <m:t>𝛽</m:t>
                              </m:r>
                            </m:e>
                            <m:sub>
                              <m:r>
                                <a:rPr lang="en-US" i="1">
                                  <a:latin typeface="Cambria Math" panose="02040503050406030204" pitchFamily="18" charset="0"/>
                                </a:rPr>
                                <m:t>1</m:t>
                              </m:r>
                            </m:sub>
                            <m:sup>
                              <m:r>
                                <a:rPr lang="en-US" i="1">
                                  <a:latin typeface="Cambria Math" panose="02040503050406030204" pitchFamily="18" charset="0"/>
                                </a:rPr>
                                <m:t>∗</m:t>
                              </m:r>
                            </m:sup>
                          </m:sSubSup>
                        </m:sub>
                      </m:sSub>
                      <m:sSub>
                        <m:sSubPr>
                          <m:ctrlPr>
                            <a:rPr lang="en-US" i="1">
                              <a:latin typeface="Cambria Math" panose="02040503050406030204" pitchFamily="18" charset="0"/>
                            </a:rPr>
                          </m:ctrlPr>
                        </m:sSubPr>
                        <m:e>
                          <m:d>
                            <m:dPr>
                              <m:begChr m:val=""/>
                              <m:endChr m:val="|"/>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𝑓</m:t>
                                      </m:r>
                                    </m:e>
                                    <m:sub>
                                      <m:r>
                                        <a:rPr lang="en-US" i="1">
                                          <a:latin typeface="Cambria Math" panose="02040503050406030204" pitchFamily="18" charset="0"/>
                                        </a:rPr>
                                        <m:t>𝑖</m:t>
                                      </m:r>
                                    </m:sub>
                                  </m:sSub>
                                </m:num>
                                <m:den>
                                  <m:r>
                                    <a:rPr lang="en-US" i="1">
                                      <a:latin typeface="Cambria Math" panose="02040503050406030204" pitchFamily="18" charset="0"/>
                                    </a:rPr>
                                    <m:t>𝜕𝛽</m:t>
                                  </m:r>
                                </m:den>
                              </m:f>
                            </m:e>
                          </m:d>
                        </m:e>
                        <m:sub>
                          <m:sSubSup>
                            <m:sSubSupPr>
                              <m:ctrlPr>
                                <a:rPr lang="en-US" i="1">
                                  <a:latin typeface="Cambria Math" panose="02040503050406030204" pitchFamily="18" charset="0"/>
                                </a:rPr>
                              </m:ctrlPr>
                            </m:sSubSupPr>
                            <m:e>
                              <m:r>
                                <a:rPr lang="en-US" i="1">
                                  <a:latin typeface="Cambria Math" panose="02040503050406030204" pitchFamily="18" charset="0"/>
                                </a:rPr>
                                <m:t>𝛽</m:t>
                              </m:r>
                            </m:e>
                            <m:sub>
                              <m:r>
                                <a:rPr lang="en-US" i="1">
                                  <a:latin typeface="Cambria Math" panose="02040503050406030204" pitchFamily="18" charset="0"/>
                                </a:rPr>
                                <m:t>1</m:t>
                              </m:r>
                            </m:sub>
                            <m:sup>
                              <m:r>
                                <a:rPr lang="en-US" i="1">
                                  <a:latin typeface="Cambria Math" panose="02040503050406030204" pitchFamily="18" charset="0"/>
                                </a:rPr>
                                <m:t>∗</m:t>
                              </m:r>
                            </m:sup>
                          </m:sSubSup>
                        </m:sub>
                      </m:sSub>
                      <m:r>
                        <a:rPr lang="en-US" b="0" i="1" smtClean="0">
                          <a:latin typeface="Cambria Math" panose="02040503050406030204" pitchFamily="18" charset="0"/>
                        </a:rPr>
                        <m:t>=</m:t>
                      </m:r>
                      <m:sSub>
                        <m:sSubPr>
                          <m:ctrlPr>
                            <a:rPr lang="en-US" i="1">
                              <a:latin typeface="Cambria Math" panose="02040503050406030204" pitchFamily="18" charset="0"/>
                            </a:rPr>
                          </m:ctrlPr>
                        </m:sSubPr>
                        <m:e>
                          <m:d>
                            <m:dPr>
                              <m:begChr m:val=""/>
                              <m:endChr m:val="|"/>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ℓ</m:t>
                                      </m:r>
                                    </m:e>
                                    <m:sub>
                                      <m:r>
                                        <a:rPr lang="en-US" i="1">
                                          <a:latin typeface="Cambria Math" panose="02040503050406030204" pitchFamily="18" charset="0"/>
                                        </a:rPr>
                                        <m:t>𝑖</m:t>
                                      </m:r>
                                    </m:sub>
                                  </m:sSub>
                                </m:num>
                                <m:den>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𝑖</m:t>
                                      </m:r>
                                    </m:sub>
                                  </m:sSub>
                                </m:den>
                              </m:f>
                            </m:e>
                          </m:d>
                        </m:e>
                        <m:sub>
                          <m:sSubSup>
                            <m:sSubSupPr>
                              <m:ctrlPr>
                                <a:rPr lang="en-US" i="1">
                                  <a:latin typeface="Cambria Math" panose="02040503050406030204" pitchFamily="18" charset="0"/>
                                </a:rPr>
                              </m:ctrlPr>
                            </m:sSubSupPr>
                            <m:e>
                              <m:r>
                                <a:rPr lang="en-US" i="1">
                                  <a:latin typeface="Cambria Math" panose="02040503050406030204" pitchFamily="18" charset="0"/>
                                </a:rPr>
                                <m:t>𝛽</m:t>
                              </m:r>
                            </m:e>
                            <m:sub>
                              <m:r>
                                <a:rPr lang="en-US" i="1">
                                  <a:latin typeface="Cambria Math" panose="02040503050406030204" pitchFamily="18" charset="0"/>
                                </a:rPr>
                                <m:t>1</m:t>
                              </m:r>
                            </m:sub>
                            <m:sup>
                              <m:r>
                                <a:rPr lang="en-US" i="1">
                                  <a:latin typeface="Cambria Math" panose="02040503050406030204" pitchFamily="18" charset="0"/>
                                </a:rPr>
                                <m:t>∗</m:t>
                              </m:r>
                            </m:sup>
                          </m:sSubSup>
                        </m:sub>
                      </m:sSub>
                      <m:r>
                        <m:rPr>
                          <m:sty m:val="p"/>
                        </m:rPr>
                        <a:rPr lang="en-US" b="0" i="0" smtClean="0">
                          <a:latin typeface="Cambria Math" panose="02040503050406030204" pitchFamily="18" charset="0"/>
                        </a:rPr>
                        <m:t>Φ</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r>
                        <a:rPr lang="en-US" b="0" i="1" smtClean="0">
                          <a:latin typeface="Cambria Math" panose="02040503050406030204" pitchFamily="18" charset="0"/>
                        </a:rPr>
                        <m:t>)</m:t>
                      </m:r>
                    </m:oMath>
                  </m:oMathPara>
                </a14:m>
                <a:endParaRPr lang="en-US" dirty="0"/>
              </a:p>
            </p:txBody>
          </p:sp>
        </mc:Choice>
        <mc:Fallback xmlns="">
          <p:sp>
            <p:nvSpPr>
              <p:cNvPr id="10" name="Rounded Rectangular Callout 9"/>
              <p:cNvSpPr>
                <a:spLocks noRot="1" noChangeAspect="1" noMove="1" noResize="1" noEditPoints="1" noAdjustHandles="1" noChangeArrowheads="1" noChangeShapeType="1" noTextEdit="1"/>
              </p:cNvSpPr>
              <p:nvPr/>
            </p:nvSpPr>
            <p:spPr>
              <a:xfrm>
                <a:off x="5305926" y="3236839"/>
                <a:ext cx="5364551" cy="1481398"/>
              </a:xfrm>
              <a:prstGeom prst="wedgeRoundRectCallout">
                <a:avLst>
                  <a:gd name="adj1" fmla="val -8452"/>
                  <a:gd name="adj2" fmla="val -94469"/>
                  <a:gd name="adj3" fmla="val 16667"/>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239371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xit" presetSubtype="0" fill="hold" grpId="1" nodeType="withEffect">
                                  <p:stCondLst>
                                    <p:cond delay="0"/>
                                  </p:stCondLst>
                                  <p:childTnLst>
                                    <p:set>
                                      <p:cBhvr>
                                        <p:cTn id="20" dur="1" fill="hold">
                                          <p:stCondLst>
                                            <p:cond delay="0"/>
                                          </p:stCondLst>
                                        </p:cTn>
                                        <p:tgtEl>
                                          <p:spTgt spid="10"/>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P spid="6" grpId="0"/>
      <p:bldP spid="7" grpId="0"/>
      <p:bldP spid="9" grpId="0"/>
      <p:bldP spid="10" grpId="0" animBg="1"/>
      <p:bldP spid="10" grpId="1" animBg="1"/>
    </p:bld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a:xfrm>
                <a:off x="1261872" y="365760"/>
                <a:ext cx="10030968" cy="1325562"/>
              </a:xfrm>
            </p:spPr>
            <p:txBody>
              <a:bodyPr/>
              <a:lstStyle/>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𝛾</m:t>
                        </m:r>
                      </m:e>
                      <m:sub>
                        <m:r>
                          <a:rPr lang="en-US" b="0" i="1" smtClean="0">
                            <a:latin typeface="Cambria Math" panose="02040503050406030204" pitchFamily="18" charset="0"/>
                          </a:rPr>
                          <m:t>𝑖</m:t>
                        </m:r>
                      </m:sub>
                    </m:sSub>
                  </m:oMath>
                </a14:m>
                <a:r>
                  <a:rPr lang="en-US" dirty="0" smtClean="0"/>
                  <a:t> Computation with the Kernel Trick</a:t>
                </a:r>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1261872" y="365760"/>
                <a:ext cx="10030968" cy="1325562"/>
              </a:xfrm>
              <a:blipFill>
                <a:blip r:embed="rId3"/>
                <a:stretch>
                  <a:fillRect b="-2212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261872" y="1828800"/>
                <a:ext cx="9512808" cy="4351337"/>
              </a:xfrm>
            </p:spPr>
            <p:txBody>
              <a:bodyPr/>
              <a:lstStyle/>
              <a:p>
                <a:r>
                  <a:rPr lang="en-US" dirty="0" smtClean="0"/>
                  <a:t>By the </a:t>
                </a:r>
                <a:r>
                  <a:rPr lang="en-US" dirty="0" err="1"/>
                  <a:t>Representer</a:t>
                </a:r>
                <a:r>
                  <a:rPr lang="en-US" dirty="0"/>
                  <a:t> theorem </a:t>
                </a:r>
                <a:r>
                  <a:rPr lang="en-US" dirty="0" smtClean="0"/>
                  <a:t>[</a:t>
                </a:r>
                <a:r>
                  <a:rPr lang="en-US" dirty="0" err="1" smtClean="0"/>
                  <a:t>Sch</a:t>
                </a:r>
                <a:r>
                  <a:rPr lang="en-US" dirty="0" err="1" smtClean="0">
                    <a:latin typeface="Cambria Math" panose="02040503050406030204" pitchFamily="18" charset="0"/>
                    <a:ea typeface="Cambria Math" panose="02040503050406030204" pitchFamily="18" charset="0"/>
                  </a:rPr>
                  <a:t>ö</a:t>
                </a:r>
                <a:r>
                  <a:rPr lang="en-US" dirty="0" err="1" smtClean="0"/>
                  <a:t>lkopf</a:t>
                </a:r>
                <a:r>
                  <a:rPr lang="en-US" dirty="0" smtClean="0"/>
                  <a:t> et al. 2001] </a:t>
                </a:r>
                <a:r>
                  <a:rPr lang="en-US" dirty="0"/>
                  <a:t>if </a:t>
                </a:r>
                <a14:m>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𝛽</m:t>
                        </m:r>
                      </m:e>
                      <m:sub>
                        <m:r>
                          <a:rPr lang="en-US" b="0" i="1" smtClean="0">
                            <a:latin typeface="Cambria Math" panose="02040503050406030204" pitchFamily="18" charset="0"/>
                          </a:rPr>
                          <m:t>1</m:t>
                        </m:r>
                      </m:sub>
                      <m:sup>
                        <m:r>
                          <a:rPr lang="en-US" b="0" i="1" smtClean="0">
                            <a:latin typeface="Cambria Math" panose="02040503050406030204" pitchFamily="18" charset="0"/>
                          </a:rPr>
                          <m:t>∗</m:t>
                        </m:r>
                      </m:sup>
                    </m:sSubSup>
                  </m:oMath>
                </a14:m>
                <a:r>
                  <a:rPr lang="en-US" dirty="0" smtClean="0"/>
                  <a:t> </a:t>
                </a:r>
                <a:r>
                  <a:rPr lang="en-US" dirty="0"/>
                  <a:t>is the optimal solution of </a:t>
                </a:r>
                <a14:m>
                  <m:oMath xmlns:m="http://schemas.openxmlformats.org/officeDocument/2006/math">
                    <m:func>
                      <m:funcPr>
                        <m:ctrlPr>
                          <a:rPr lang="en-US" i="1">
                            <a:latin typeface="Cambria Math" panose="02040503050406030204" pitchFamily="18" charset="0"/>
                          </a:rPr>
                        </m:ctrlPr>
                      </m:funcPr>
                      <m:fName>
                        <m:limLow>
                          <m:limLowPr>
                            <m:ctrlPr>
                              <a:rPr lang="en-US" i="1">
                                <a:latin typeface="Cambria Math" panose="02040503050406030204" pitchFamily="18" charset="0"/>
                              </a:rPr>
                            </m:ctrlPr>
                          </m:limLowPr>
                          <m:e>
                            <m:r>
                              <m:rPr>
                                <m:sty m:val="p"/>
                              </m:rPr>
                              <a:rPr lang="en-US">
                                <a:latin typeface="Cambria Math" panose="02040503050406030204" pitchFamily="18" charset="0"/>
                              </a:rPr>
                              <m:t>min</m:t>
                            </m:r>
                          </m:e>
                          <m:lim>
                            <m:r>
                              <a:rPr lang="en-US" i="1">
                                <a:latin typeface="Cambria Math" panose="02040503050406030204" pitchFamily="18" charset="0"/>
                              </a:rPr>
                              <m:t>𝛽</m:t>
                            </m:r>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ℝ</m:t>
                                </m:r>
                              </m:e>
                              <m:sup>
                                <m:r>
                                  <a:rPr lang="en-US" i="1">
                                    <a:latin typeface="Cambria Math" panose="02040503050406030204" pitchFamily="18" charset="0"/>
                                  </a:rPr>
                                  <m:t>𝑑</m:t>
                                </m:r>
                              </m:sup>
                            </m:sSup>
                          </m:lim>
                        </m:limLow>
                      </m:fName>
                      <m:e>
                        <m:r>
                          <a:rPr lang="en-US" i="1">
                            <a:latin typeface="Cambria Math" panose="02040503050406030204" pitchFamily="18" charset="0"/>
                          </a:rPr>
                          <m:t>𝐶</m:t>
                        </m:r>
                        <m:r>
                          <a:rPr lang="en-US" i="1">
                            <a:latin typeface="Cambria Math" panose="02040503050406030204" pitchFamily="18" charset="0"/>
                          </a:rPr>
                          <m:t> </m:t>
                        </m:r>
                        <m:nary>
                          <m:naryPr>
                            <m:chr m:val="∑"/>
                            <m:supHide m:val="on"/>
                            <m:ctrlPr>
                              <a:rPr lang="en-US" i="1">
                                <a:latin typeface="Cambria Math" panose="02040503050406030204" pitchFamily="18" charset="0"/>
                              </a:rPr>
                            </m:ctrlPr>
                          </m:naryPr>
                          <m:sub>
                            <m:r>
                              <m:rPr>
                                <m:brk m:alnAt="7"/>
                              </m:rPr>
                              <a:rPr lang="en-US" i="1">
                                <a:latin typeface="Cambria Math" panose="02040503050406030204" pitchFamily="18" charset="0"/>
                              </a:rPr>
                              <m:t>𝑖</m:t>
                            </m:r>
                            <m:r>
                              <a:rPr lang="en-US" i="1">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𝑊</m:t>
                                </m:r>
                              </m:e>
                              <m:sub>
                                <m:r>
                                  <a:rPr lang="en-US" b="0" i="1" smtClean="0">
                                    <a:latin typeface="Cambria Math" panose="02040503050406030204" pitchFamily="18" charset="0"/>
                                  </a:rPr>
                                  <m:t>1</m:t>
                                </m:r>
                              </m:sub>
                            </m:sSub>
                          </m:sub>
                          <m:sup/>
                          <m:e>
                            <m:r>
                              <m:rPr>
                                <m:nor/>
                              </m:rPr>
                              <a:rPr lang="en-US" dirty="0">
                                <a:latin typeface="Cambria Math" panose="02040503050406030204" pitchFamily="18" charset="0"/>
                                <a:ea typeface="Cambria Math" panose="02040503050406030204" pitchFamily="18" charset="0"/>
                              </a:rPr>
                              <m:t>𝓁</m:t>
                            </m:r>
                            <m:r>
                              <m:rPr>
                                <m:nor/>
                              </m:rPr>
                              <a:rPr lang="en-US" dirty="0">
                                <a:latin typeface="Cambria Math" panose="02040503050406030204" pitchFamily="18" charset="0"/>
                                <a:ea typeface="Cambria Math" panose="02040503050406030204" pitchFamily="18" charset="0"/>
                              </a:rPr>
                              <m:t>(</m:t>
                            </m:r>
                            <m:sSub>
                              <m:sSubPr>
                                <m:ctrlPr>
                                  <a:rPr lang="en-US" i="1" dirty="0">
                                    <a:latin typeface="Cambria Math" panose="02040503050406030204" pitchFamily="18" charset="0"/>
                                    <a:ea typeface="Cambria Math" panose="02040503050406030204" pitchFamily="18" charset="0"/>
                                  </a:rPr>
                                </m:ctrlPr>
                              </m:sSubPr>
                              <m:e>
                                <m:r>
                                  <a:rPr lang="en-US" i="1" dirty="0">
                                    <a:latin typeface="Cambria Math" panose="02040503050406030204" pitchFamily="18" charset="0"/>
                                    <a:ea typeface="Cambria Math" panose="02040503050406030204" pitchFamily="18" charset="0"/>
                                  </a:rPr>
                                  <m:t>𝑦</m:t>
                                </m:r>
                              </m:e>
                              <m:sub>
                                <m:r>
                                  <a:rPr lang="en-US" i="1" dirty="0">
                                    <a:latin typeface="Cambria Math" panose="02040503050406030204" pitchFamily="18" charset="0"/>
                                    <a:ea typeface="Cambria Math" panose="02040503050406030204" pitchFamily="18" charset="0"/>
                                  </a:rPr>
                                  <m:t>𝑖</m:t>
                                </m:r>
                              </m:sub>
                            </m:sSub>
                            <m:r>
                              <m:rPr>
                                <m:nor/>
                              </m:rPr>
                              <a:rPr lang="en-US" dirty="0">
                                <a:latin typeface="Cambria Math" panose="02040503050406030204" pitchFamily="18" charset="0"/>
                                <a:ea typeface="Cambria Math" panose="02040503050406030204" pitchFamily="18" charset="0"/>
                              </a:rPr>
                              <m:t>,</m:t>
                            </m:r>
                            <m:r>
                              <a:rPr lang="en-US" i="1">
                                <a:latin typeface="Cambria Math" panose="02040503050406030204" pitchFamily="18" charset="0"/>
                              </a:rPr>
                              <m:t>𝑓</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𝑖</m:t>
                                    </m:r>
                                  </m:sub>
                                </m:sSub>
                                <m:r>
                                  <a:rPr lang="en-US" i="1">
                                    <a:latin typeface="Cambria Math" panose="02040503050406030204" pitchFamily="18" charset="0"/>
                                  </a:rPr>
                                  <m:t>,</m:t>
                                </m:r>
                                <m:r>
                                  <a:rPr lang="en-US" i="1">
                                    <a:latin typeface="Cambria Math" panose="02040503050406030204" pitchFamily="18" charset="0"/>
                                  </a:rPr>
                                  <m:t>𝛽</m:t>
                                </m:r>
                              </m:e>
                            </m:d>
                            <m:r>
                              <a:rPr lang="en-US" i="1" dirty="0">
                                <a:latin typeface="Cambria Math" panose="02040503050406030204" pitchFamily="18" charset="0"/>
                                <a:ea typeface="Cambria Math" panose="02040503050406030204" pitchFamily="18" charset="0"/>
                              </a:rPr>
                              <m:t>)+</m:t>
                            </m:r>
                            <m:f>
                              <m:fPr>
                                <m:ctrlPr>
                                  <a:rPr lang="en-US" i="1" dirty="0">
                                    <a:latin typeface="Cambria Math" panose="02040503050406030204" pitchFamily="18" charset="0"/>
                                    <a:ea typeface="Cambria Math" panose="02040503050406030204" pitchFamily="18" charset="0"/>
                                  </a:rPr>
                                </m:ctrlPr>
                              </m:fPr>
                              <m:num>
                                <m:r>
                                  <a:rPr lang="en-US" i="1" dirty="0">
                                    <a:latin typeface="Cambria Math" panose="02040503050406030204" pitchFamily="18" charset="0"/>
                                    <a:ea typeface="Cambria Math" panose="02040503050406030204" pitchFamily="18" charset="0"/>
                                  </a:rPr>
                                  <m:t>1</m:t>
                                </m:r>
                              </m:num>
                              <m:den>
                                <m:r>
                                  <a:rPr lang="en-US" i="1" dirty="0">
                                    <a:latin typeface="Cambria Math" panose="02040503050406030204" pitchFamily="18" charset="0"/>
                                    <a:ea typeface="Cambria Math" panose="02040503050406030204" pitchFamily="18" charset="0"/>
                                  </a:rPr>
                                  <m:t>2</m:t>
                                </m:r>
                              </m:den>
                            </m:f>
                          </m:e>
                        </m:nary>
                        <m:sSup>
                          <m:sSupPr>
                            <m:ctrlPr>
                              <a:rPr lang="en-US" i="1">
                                <a:latin typeface="Cambria Math" panose="02040503050406030204" pitchFamily="18" charset="0"/>
                              </a:rPr>
                            </m:ctrlPr>
                          </m:sSupPr>
                          <m:e>
                            <m:d>
                              <m:dPr>
                                <m:begChr m:val="‖"/>
                                <m:endChr m:val="‖"/>
                                <m:ctrlPr>
                                  <a:rPr lang="en-US" i="1">
                                    <a:latin typeface="Cambria Math" panose="02040503050406030204" pitchFamily="18" charset="0"/>
                                  </a:rPr>
                                </m:ctrlPr>
                              </m:dPr>
                              <m:e>
                                <m:r>
                                  <a:rPr lang="en-US" i="1">
                                    <a:latin typeface="Cambria Math" panose="02040503050406030204" pitchFamily="18" charset="0"/>
                                  </a:rPr>
                                  <m:t>𝛽</m:t>
                                </m:r>
                              </m:e>
                            </m:d>
                          </m:e>
                          <m:sup>
                            <m:r>
                              <a:rPr lang="en-US" i="1">
                                <a:latin typeface="Cambria Math" panose="02040503050406030204" pitchFamily="18" charset="0"/>
                              </a:rPr>
                              <m:t>2</m:t>
                            </m:r>
                          </m:sup>
                        </m:sSup>
                      </m:e>
                    </m:func>
                  </m:oMath>
                </a14:m>
                <a:r>
                  <a:rPr lang="en-US" dirty="0"/>
                  <a:t>, then </a:t>
                </a:r>
                <a:r>
                  <a:rPr lang="en-US" dirty="0" smtClean="0"/>
                  <a:t>it could </a:t>
                </a:r>
                <a:r>
                  <a:rPr lang="en-US" dirty="0"/>
                  <a:t>be expressed as </a:t>
                </a:r>
                <a14:m>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𝛽</m:t>
                        </m:r>
                      </m:e>
                      <m:sub>
                        <m:r>
                          <a:rPr lang="en-US" b="0" i="1" smtClean="0">
                            <a:latin typeface="Cambria Math" panose="02040503050406030204" pitchFamily="18" charset="0"/>
                          </a:rPr>
                          <m:t>1</m:t>
                        </m:r>
                      </m:sub>
                      <m:sup>
                        <m:r>
                          <a:rPr lang="en-US" b="0" i="1" smtClean="0">
                            <a:latin typeface="Cambria Math" panose="02040503050406030204" pitchFamily="18" charset="0"/>
                          </a:rPr>
                          <m:t>∗</m:t>
                        </m:r>
                      </m:sup>
                    </m:sSubSup>
                    <m:r>
                      <a:rPr lang="en-US" b="0" i="1" smtClean="0">
                        <a:latin typeface="Cambria Math" panose="02040503050406030204" pitchFamily="18" charset="0"/>
                      </a:rPr>
                      <m:t>=</m:t>
                    </m:r>
                    <m:nary>
                      <m:naryPr>
                        <m:chr m:val="∑"/>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𝑡</m:t>
                        </m:r>
                        <m:r>
                          <a:rPr lang="en-US" b="0" i="1" smtClean="0">
                            <a:latin typeface="Cambria Math" panose="02040503050406030204" pitchFamily="18" charset="0"/>
                          </a:rPr>
                          <m:t>=</m:t>
                        </m:r>
                        <m:r>
                          <m:rPr>
                            <m:brk m:alnAt="23"/>
                          </m:rPr>
                          <a:rPr lang="en-US" b="0" i="1" smtClean="0">
                            <a:latin typeface="Cambria Math" panose="02040503050406030204" pitchFamily="18" charset="0"/>
                          </a:rPr>
                          <m:t>1</m:t>
                        </m:r>
                      </m:sub>
                      <m:sup>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1</m:t>
                            </m:r>
                          </m:sub>
                        </m:sSub>
                      </m:sup>
                      <m:e>
                        <m:sSub>
                          <m:sSubPr>
                            <m:ctrlPr>
                              <a:rPr lang="en-US" b="0" i="1" smtClean="0">
                                <a:latin typeface="Cambria Math" panose="02040503050406030204" pitchFamily="18" charset="0"/>
                              </a:rPr>
                            </m:ctrlPr>
                          </m:sSubPr>
                          <m:e>
                            <m:r>
                              <a:rPr lang="en-US" b="0" i="1" smtClean="0">
                                <a:latin typeface="Cambria Math" panose="02040503050406030204" pitchFamily="18" charset="0"/>
                              </a:rPr>
                              <m:t>𝛼</m:t>
                            </m:r>
                          </m:e>
                          <m:sub>
                            <m:r>
                              <a:rPr lang="en-US" b="0" i="1" smtClean="0">
                                <a:latin typeface="Cambria Math" panose="02040503050406030204" pitchFamily="18" charset="0"/>
                              </a:rPr>
                              <m:t>𝑡</m:t>
                            </m:r>
                          </m:sub>
                        </m:sSub>
                        <m:r>
                          <a:rPr lang="en-US" b="0" i="1" smtClean="0">
                            <a:latin typeface="Cambria Math" panose="02040503050406030204" pitchFamily="18" charset="0"/>
                          </a:rPr>
                          <m:t> </m:t>
                        </m:r>
                        <m:r>
                          <m:rPr>
                            <m:sty m:val="p"/>
                          </m:rPr>
                          <a:rPr lang="en-US" b="0" i="0" smtClean="0">
                            <a:latin typeface="Cambria Math" panose="02040503050406030204" pitchFamily="18" charset="0"/>
                          </a:rPr>
                          <m:t>Φ</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𝑡</m:t>
                            </m:r>
                          </m:sub>
                        </m:sSub>
                        <m:r>
                          <a:rPr lang="en-US" b="0" i="1" smtClean="0">
                            <a:latin typeface="Cambria Math" panose="02040503050406030204" pitchFamily="18" charset="0"/>
                          </a:rPr>
                          <m:t>)</m:t>
                        </m:r>
                      </m:e>
                    </m:nary>
                  </m:oMath>
                </a14:m>
                <a:r>
                  <a:rPr lang="en-US" dirty="0" smtClean="0"/>
                  <a:t>.</a:t>
                </a:r>
              </a:p>
              <a:p>
                <a:endParaRPr lang="en-US" dirty="0" smtClean="0"/>
              </a:p>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𝑖</m:t>
                        </m:r>
                      </m:sub>
                    </m:sSub>
                    <m:r>
                      <a:rPr lang="en-US" b="0" i="1" smtClean="0">
                        <a:latin typeface="Cambria Math" panose="02040503050406030204" pitchFamily="18" charset="0"/>
                      </a:rPr>
                      <m:t>=</m:t>
                    </m:r>
                    <m:r>
                      <a:rPr lang="en-US" b="0" i="1" smtClean="0">
                        <a:latin typeface="Cambria Math" panose="02040503050406030204" pitchFamily="18" charset="0"/>
                      </a:rPr>
                      <m:t>𝑓</m:t>
                    </m:r>
                    <m:d>
                      <m:dPr>
                        <m:ctrlPr>
                          <a:rPr lang="en-US" b="0" i="1" smtClean="0">
                            <a:latin typeface="Cambria Math" panose="02040503050406030204" pitchFamily="18" charset="0"/>
                          </a:rPr>
                        </m:ctrlPr>
                      </m:dPr>
                      <m:e>
                        <m:r>
                          <m:rPr>
                            <m:sty m:val="p"/>
                          </m:rPr>
                          <a:rPr lang="en-US" b="0" i="0" smtClean="0">
                            <a:latin typeface="Cambria Math" panose="02040503050406030204" pitchFamily="18" charset="0"/>
                          </a:rPr>
                          <m:t>Φ</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e>
                        </m:d>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𝛽</m:t>
                            </m:r>
                          </m:e>
                          <m:sub>
                            <m:r>
                              <a:rPr lang="en-US" b="0" i="1" smtClean="0">
                                <a:latin typeface="Cambria Math" panose="02040503050406030204" pitchFamily="18" charset="0"/>
                              </a:rPr>
                              <m:t>1</m:t>
                            </m:r>
                          </m:sub>
                          <m:sup>
                            <m:r>
                              <a:rPr lang="en-US" b="0" i="1" smtClean="0">
                                <a:latin typeface="Cambria Math" panose="02040503050406030204" pitchFamily="18" charset="0"/>
                              </a:rPr>
                              <m:t>∗</m:t>
                            </m:r>
                          </m:sup>
                        </m:sSubSup>
                      </m:e>
                    </m:d>
                    <m:r>
                      <a:rPr lang="en-US" b="0" i="1" smtClean="0">
                        <a:latin typeface="Cambria Math" panose="02040503050406030204" pitchFamily="18" charset="0"/>
                      </a:rPr>
                      <m:t>=</m:t>
                    </m:r>
                    <m:r>
                      <m:rPr>
                        <m:sty m:val="p"/>
                      </m:rPr>
                      <a:rPr lang="en-US" b="0" i="0" smtClean="0">
                        <a:latin typeface="Cambria Math" panose="02040503050406030204" pitchFamily="18" charset="0"/>
                      </a:rPr>
                      <m:t>Φ</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e>
                        </m:d>
                      </m:e>
                      <m:sup>
                        <m:r>
                          <a:rPr lang="en-US" b="0" i="1" smtClean="0">
                            <a:latin typeface="Cambria Math" panose="02040503050406030204" pitchFamily="18" charset="0"/>
                          </a:rPr>
                          <m:t>𝑇</m:t>
                        </m:r>
                      </m:sup>
                    </m:sSup>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𝛽</m:t>
                        </m:r>
                      </m:e>
                      <m:sub>
                        <m:r>
                          <a:rPr lang="en-US" b="0" i="1" smtClean="0">
                            <a:latin typeface="Cambria Math" panose="02040503050406030204" pitchFamily="18" charset="0"/>
                          </a:rPr>
                          <m:t>1</m:t>
                        </m:r>
                      </m:sub>
                      <m:sup>
                        <m:r>
                          <a:rPr lang="en-US" b="0" i="1" smtClean="0">
                            <a:latin typeface="Cambria Math" panose="02040503050406030204" pitchFamily="18" charset="0"/>
                          </a:rPr>
                          <m:t>∗</m:t>
                        </m:r>
                      </m:sup>
                    </m:sSubSup>
                    <m:r>
                      <a:rPr lang="en-US" b="0" i="1" smtClean="0">
                        <a:latin typeface="Cambria Math" panose="02040503050406030204" pitchFamily="18" charset="0"/>
                      </a:rPr>
                      <m:t>=</m:t>
                    </m:r>
                    <m:r>
                      <m:rPr>
                        <m:sty m:val="p"/>
                      </m:rPr>
                      <a:rPr lang="en-US" b="0" i="0" smtClean="0">
                        <a:latin typeface="Cambria Math" panose="02040503050406030204" pitchFamily="18" charset="0"/>
                      </a:rPr>
                      <m:t>Φ</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e>
                        </m:d>
                      </m:e>
                      <m:sup>
                        <m:r>
                          <a:rPr lang="en-US" b="0" i="1" smtClean="0">
                            <a:latin typeface="Cambria Math" panose="02040503050406030204" pitchFamily="18" charset="0"/>
                          </a:rPr>
                          <m:t>𝑇</m:t>
                        </m:r>
                      </m:sup>
                    </m:sSup>
                    <m:nary>
                      <m:naryPr>
                        <m:chr m:val="∑"/>
                        <m:ctrlPr>
                          <a:rPr lang="en-US" i="1">
                            <a:latin typeface="Cambria Math" panose="02040503050406030204" pitchFamily="18" charset="0"/>
                          </a:rPr>
                        </m:ctrlPr>
                      </m:naryPr>
                      <m:sub>
                        <m:r>
                          <m:rPr>
                            <m:brk m:alnAt="23"/>
                          </m:rPr>
                          <a:rPr lang="en-US" i="1">
                            <a:latin typeface="Cambria Math" panose="02040503050406030204" pitchFamily="18" charset="0"/>
                          </a:rPr>
                          <m:t>𝑡</m:t>
                        </m:r>
                        <m:r>
                          <a:rPr lang="en-US" i="1">
                            <a:latin typeface="Cambria Math" panose="02040503050406030204" pitchFamily="18" charset="0"/>
                          </a:rPr>
                          <m:t>=1</m:t>
                        </m:r>
                      </m:sub>
                      <m:sup>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1</m:t>
                            </m:r>
                          </m:sub>
                        </m:sSub>
                      </m:sup>
                      <m:e>
                        <m:sSub>
                          <m:sSubPr>
                            <m:ctrlPr>
                              <a:rPr lang="en-US" i="1">
                                <a:latin typeface="Cambria Math" panose="02040503050406030204" pitchFamily="18" charset="0"/>
                              </a:rPr>
                            </m:ctrlPr>
                          </m:sSubPr>
                          <m:e>
                            <m:r>
                              <a:rPr lang="en-US" i="1">
                                <a:latin typeface="Cambria Math" panose="02040503050406030204" pitchFamily="18" charset="0"/>
                              </a:rPr>
                              <m:t>𝛼</m:t>
                            </m:r>
                          </m:e>
                          <m:sub>
                            <m:r>
                              <a:rPr lang="en-US" i="1">
                                <a:latin typeface="Cambria Math" panose="02040503050406030204" pitchFamily="18" charset="0"/>
                              </a:rPr>
                              <m:t>𝑡</m:t>
                            </m:r>
                          </m:sub>
                        </m:sSub>
                        <m:r>
                          <a:rPr lang="en-US" i="1">
                            <a:latin typeface="Cambria Math" panose="02040503050406030204" pitchFamily="18" charset="0"/>
                          </a:rPr>
                          <m:t> </m:t>
                        </m:r>
                        <m:r>
                          <m:rPr>
                            <m:sty m:val="p"/>
                          </m:rPr>
                          <a:rPr lang="en-US">
                            <a:latin typeface="Cambria Math" panose="02040503050406030204" pitchFamily="18" charset="0"/>
                          </a:rPr>
                          <m:t>Φ</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𝑡</m:t>
                            </m:r>
                          </m:sub>
                        </m:sSub>
                        <m:r>
                          <a:rPr lang="en-US" i="1">
                            <a:latin typeface="Cambria Math" panose="02040503050406030204" pitchFamily="18" charset="0"/>
                          </a:rPr>
                          <m:t>)</m:t>
                        </m:r>
                      </m:e>
                    </m:nary>
                    <m:r>
                      <a:rPr lang="en-US" b="0" i="1" smtClean="0">
                        <a:latin typeface="Cambria Math" panose="02040503050406030204" pitchFamily="18" charset="0"/>
                      </a:rPr>
                      <m:t>=</m:t>
                    </m:r>
                    <m:nary>
                      <m:naryPr>
                        <m:chr m:val="∑"/>
                        <m:ctrlPr>
                          <a:rPr lang="en-US" i="1">
                            <a:latin typeface="Cambria Math" panose="02040503050406030204" pitchFamily="18" charset="0"/>
                          </a:rPr>
                        </m:ctrlPr>
                      </m:naryPr>
                      <m:sub>
                        <m:r>
                          <m:rPr>
                            <m:brk m:alnAt="23"/>
                          </m:rPr>
                          <a:rPr lang="en-US" i="1">
                            <a:latin typeface="Cambria Math" panose="02040503050406030204" pitchFamily="18" charset="0"/>
                          </a:rPr>
                          <m:t>𝑡</m:t>
                        </m:r>
                        <m:r>
                          <a:rPr lang="en-US" i="1">
                            <a:latin typeface="Cambria Math" panose="02040503050406030204" pitchFamily="18" charset="0"/>
                          </a:rPr>
                          <m:t>=1</m:t>
                        </m:r>
                      </m:sub>
                      <m:sup>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1</m:t>
                            </m:r>
                          </m:sub>
                        </m:sSub>
                      </m:sup>
                      <m:e>
                        <m:sSub>
                          <m:sSubPr>
                            <m:ctrlPr>
                              <a:rPr lang="en-US" i="1">
                                <a:latin typeface="Cambria Math" panose="02040503050406030204" pitchFamily="18" charset="0"/>
                              </a:rPr>
                            </m:ctrlPr>
                          </m:sSubPr>
                          <m:e>
                            <m:r>
                              <a:rPr lang="en-US" i="1">
                                <a:latin typeface="Cambria Math" panose="02040503050406030204" pitchFamily="18" charset="0"/>
                              </a:rPr>
                              <m:t>𝛼</m:t>
                            </m:r>
                          </m:e>
                          <m:sub>
                            <m:r>
                              <a:rPr lang="en-US" i="1">
                                <a:latin typeface="Cambria Math" panose="02040503050406030204" pitchFamily="18" charset="0"/>
                              </a:rPr>
                              <m:t>𝑡</m:t>
                            </m:r>
                          </m:sub>
                        </m:sSub>
                        <m:r>
                          <a:rPr lang="en-US" b="0" i="1" smtClean="0">
                            <a:latin typeface="Cambria Math" panose="02040503050406030204" pitchFamily="18" charset="0"/>
                          </a:rPr>
                          <m:t>𝐾</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𝑡</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r>
                          <a:rPr lang="en-US" b="0" i="1" smtClean="0">
                            <a:latin typeface="Cambria Math" panose="02040503050406030204" pitchFamily="18" charset="0"/>
                          </a:rPr>
                          <m:t>)</m:t>
                        </m:r>
                      </m:e>
                    </m:nary>
                  </m:oMath>
                </a14:m>
                <a:r>
                  <a:rPr lang="en-US" dirty="0" smtClean="0"/>
                  <a:t>.</a:t>
                </a:r>
              </a:p>
              <a:p>
                <a14:m>
                  <m:oMath xmlns:m="http://schemas.openxmlformats.org/officeDocument/2006/math">
                    <m:sSub>
                      <m:sSubPr>
                        <m:ctrlPr>
                          <a:rPr lang="en-US" b="0" i="1" smtClean="0">
                            <a:latin typeface="Cambria Math" panose="02040503050406030204" pitchFamily="18" charset="0"/>
                            <a:ea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𝓁</m:t>
                        </m:r>
                      </m:e>
                      <m:sub>
                        <m:r>
                          <a:rPr lang="en-US" b="0" i="1" smtClean="0">
                            <a:latin typeface="Cambria Math" panose="02040503050406030204" pitchFamily="18" charset="0"/>
                            <a:ea typeface="Cambria Math" panose="02040503050406030204" pitchFamily="18" charset="0"/>
                          </a:rPr>
                          <m:t>𝑖</m:t>
                        </m:r>
                      </m:sub>
                    </m:sSub>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𝛽</m:t>
                        </m:r>
                      </m:e>
                    </m:d>
                    <m:r>
                      <a:rPr lang="en-US" b="0"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𝓁</m:t>
                        </m:r>
                      </m:e>
                      <m:sub>
                        <m:r>
                          <a:rPr lang="en-US" i="1">
                            <a:latin typeface="Cambria Math" panose="02040503050406030204" pitchFamily="18" charset="0"/>
                            <a:ea typeface="Cambria Math" panose="02040503050406030204" pitchFamily="18" charset="0"/>
                          </a:rPr>
                          <m:t>𝑖</m:t>
                        </m:r>
                      </m:sub>
                    </m:sSub>
                    <m:d>
                      <m:dPr>
                        <m:ctrlPr>
                          <a:rPr lang="en-US" i="1">
                            <a:latin typeface="Cambria Math" panose="02040503050406030204" pitchFamily="18" charset="0"/>
                            <a:ea typeface="Cambria Math" panose="02040503050406030204" pitchFamily="18" charset="0"/>
                          </a:rPr>
                        </m:ctrlPr>
                      </m:dPr>
                      <m:e>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𝑦</m:t>
                            </m:r>
                          </m:e>
                          <m:sub>
                            <m:r>
                              <a:rPr lang="en-US" b="0" i="1" smtClean="0">
                                <a:latin typeface="Cambria Math" panose="02040503050406030204" pitchFamily="18" charset="0"/>
                                <a:ea typeface="Cambria Math" panose="02040503050406030204" pitchFamily="18" charset="0"/>
                              </a:rPr>
                              <m:t>𝑖</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𝑓</m:t>
                            </m:r>
                          </m:e>
                          <m:sub>
                            <m:r>
                              <a:rPr lang="en-US" b="0" i="1" smtClean="0">
                                <a:latin typeface="Cambria Math" panose="02040503050406030204" pitchFamily="18" charset="0"/>
                                <a:ea typeface="Cambria Math" panose="02040503050406030204" pitchFamily="18" charset="0"/>
                              </a:rPr>
                              <m:t>𝑖</m:t>
                            </m:r>
                          </m:sub>
                        </m:sSub>
                      </m:e>
                    </m:d>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𝓁</m:t>
                        </m:r>
                      </m:e>
                      <m:sub>
                        <m:r>
                          <a:rPr lang="en-US" i="1">
                            <a:latin typeface="Cambria Math" panose="02040503050406030204" pitchFamily="18" charset="0"/>
                            <a:ea typeface="Cambria Math" panose="02040503050406030204" pitchFamily="18" charset="0"/>
                          </a:rPr>
                          <m:t>𝑖</m:t>
                        </m:r>
                      </m:sub>
                    </m:sSub>
                    <m:d>
                      <m:dPr>
                        <m:ctrlPr>
                          <a:rPr lang="en-US" i="1">
                            <a:latin typeface="Cambria Math" panose="02040503050406030204" pitchFamily="18" charset="0"/>
                            <a:ea typeface="Cambria Math" panose="02040503050406030204" pitchFamily="18" charset="0"/>
                          </a:rPr>
                        </m:ctrlPr>
                      </m:dPr>
                      <m:e>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𝑦</m:t>
                            </m:r>
                          </m:e>
                          <m:sub>
                            <m:r>
                              <a:rPr lang="en-US" b="0" i="1" smtClean="0">
                                <a:latin typeface="Cambria Math" panose="02040503050406030204" pitchFamily="18" charset="0"/>
                                <a:ea typeface="Cambria Math" panose="02040503050406030204" pitchFamily="18" charset="0"/>
                              </a:rPr>
                              <m:t>𝑖</m:t>
                            </m:r>
                          </m:sub>
                        </m:sSub>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𝑓</m:t>
                        </m:r>
                        <m:r>
                          <a:rPr lang="en-US" b="0" i="0" smtClean="0">
                            <a:latin typeface="Cambria Math" panose="02040503050406030204" pitchFamily="18" charset="0"/>
                            <a:ea typeface="Cambria Math" panose="02040503050406030204" pitchFamily="18" charset="0"/>
                          </a:rPr>
                          <m:t>(</m:t>
                        </m:r>
                        <m:r>
                          <m:rPr>
                            <m:sty m:val="p"/>
                          </m:rPr>
                          <a:rPr lang="en-US" b="0" i="0" smtClean="0">
                            <a:latin typeface="Cambria Math" panose="02040503050406030204" pitchFamily="18" charset="0"/>
                            <a:ea typeface="Cambria Math" panose="02040503050406030204" pitchFamily="18" charset="0"/>
                          </a:rPr>
                          <m:t>Φ</m:t>
                        </m:r>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𝑥</m:t>
                            </m:r>
                          </m:e>
                          <m:sub>
                            <m:r>
                              <a:rPr lang="en-US" b="0" i="1" smtClean="0">
                                <a:latin typeface="Cambria Math" panose="02040503050406030204" pitchFamily="18" charset="0"/>
                                <a:ea typeface="Cambria Math" panose="02040503050406030204" pitchFamily="18" charset="0"/>
                              </a:rPr>
                              <m:t>𝑖</m:t>
                            </m:r>
                          </m:sub>
                        </m:sSub>
                      </m:e>
                    </m:d>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𝛽</m:t>
                    </m:r>
                    <m:r>
                      <a:rPr lang="en-US" b="0"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𝓁</m:t>
                        </m:r>
                      </m:e>
                      <m:sub>
                        <m:r>
                          <a:rPr lang="en-US" i="1">
                            <a:latin typeface="Cambria Math" panose="02040503050406030204" pitchFamily="18" charset="0"/>
                            <a:ea typeface="Cambria Math" panose="02040503050406030204" pitchFamily="18" charset="0"/>
                          </a:rPr>
                          <m:t>𝑖</m:t>
                        </m:r>
                      </m:sub>
                    </m:sSub>
                    <m:d>
                      <m:dPr>
                        <m:ctrlPr>
                          <a:rPr lang="en-US" i="1">
                            <a:latin typeface="Cambria Math" panose="02040503050406030204" pitchFamily="18" charset="0"/>
                            <a:ea typeface="Cambria Math" panose="02040503050406030204" pitchFamily="18" charset="0"/>
                          </a:rPr>
                        </m:ctrlPr>
                      </m:dPr>
                      <m:e>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𝑦</m:t>
                            </m:r>
                          </m:e>
                          <m:sub>
                            <m:r>
                              <a:rPr lang="en-US" b="0" i="1" smtClean="0">
                                <a:latin typeface="Cambria Math" panose="02040503050406030204" pitchFamily="18" charset="0"/>
                                <a:ea typeface="Cambria Math" panose="02040503050406030204" pitchFamily="18" charset="0"/>
                              </a:rPr>
                              <m:t>𝑖</m:t>
                            </m:r>
                          </m:sub>
                        </m:sSub>
                        <m:r>
                          <a:rPr lang="en-US" b="0" i="1" smtClean="0">
                            <a:latin typeface="Cambria Math" panose="02040503050406030204" pitchFamily="18" charset="0"/>
                            <a:ea typeface="Cambria Math" panose="02040503050406030204" pitchFamily="18" charset="0"/>
                          </a:rPr>
                          <m:t>,</m:t>
                        </m:r>
                        <m:r>
                          <m:rPr>
                            <m:sty m:val="p"/>
                          </m:rPr>
                          <a:rPr lang="en-US" b="0" i="0" smtClean="0">
                            <a:latin typeface="Cambria Math" panose="02040503050406030204" pitchFamily="18" charset="0"/>
                            <a:ea typeface="Cambria Math" panose="02040503050406030204" pitchFamily="18" charset="0"/>
                          </a:rPr>
                          <m:t>Φ</m:t>
                        </m:r>
                        <m:sSup>
                          <m:sSupPr>
                            <m:ctrlPr>
                              <a:rPr lang="en-US" b="0" i="1" smtClean="0">
                                <a:latin typeface="Cambria Math" panose="02040503050406030204" pitchFamily="18" charset="0"/>
                                <a:ea typeface="Cambria Math" panose="02040503050406030204" pitchFamily="18" charset="0"/>
                              </a:rPr>
                            </m:ctrlPr>
                          </m:sSupPr>
                          <m:e>
                            <m:d>
                              <m:dPr>
                                <m:ctrlPr>
                                  <a:rPr lang="en-US" b="0" i="1" smtClean="0">
                                    <a:latin typeface="Cambria Math" panose="02040503050406030204" pitchFamily="18" charset="0"/>
                                    <a:ea typeface="Cambria Math" panose="02040503050406030204" pitchFamily="18" charset="0"/>
                                  </a:rPr>
                                </m:ctrlPr>
                              </m:dPr>
                              <m:e>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𝑥</m:t>
                                    </m:r>
                                  </m:e>
                                  <m:sub>
                                    <m:r>
                                      <a:rPr lang="en-US" b="0" i="1" smtClean="0">
                                        <a:latin typeface="Cambria Math" panose="02040503050406030204" pitchFamily="18" charset="0"/>
                                        <a:ea typeface="Cambria Math" panose="02040503050406030204" pitchFamily="18" charset="0"/>
                                      </a:rPr>
                                      <m:t>𝑖</m:t>
                                    </m:r>
                                  </m:sub>
                                </m:sSub>
                              </m:e>
                            </m:d>
                          </m:e>
                          <m:sup>
                            <m:r>
                              <a:rPr lang="en-US" b="0" i="1" smtClean="0">
                                <a:latin typeface="Cambria Math" panose="02040503050406030204" pitchFamily="18" charset="0"/>
                                <a:ea typeface="Cambria Math" panose="02040503050406030204" pitchFamily="18" charset="0"/>
                              </a:rPr>
                              <m:t>𝑇</m:t>
                            </m:r>
                          </m:sup>
                        </m:sSup>
                        <m:r>
                          <a:rPr lang="en-US" b="0" i="1" smtClean="0">
                            <a:latin typeface="Cambria Math" panose="02040503050406030204" pitchFamily="18" charset="0"/>
                            <a:ea typeface="Cambria Math" panose="02040503050406030204" pitchFamily="18" charset="0"/>
                          </a:rPr>
                          <m:t>𝛽</m:t>
                        </m:r>
                      </m:e>
                    </m:d>
                  </m:oMath>
                </a14:m>
                <a:r>
                  <a:rPr lang="en-US" dirty="0" smtClean="0">
                    <a:ea typeface="Cambria Math" panose="02040503050406030204" pitchFamily="18" charset="0"/>
                  </a:rPr>
                  <a:t>.</a:t>
                </a:r>
              </a:p>
              <a:p>
                <a:endParaRPr lang="en-US" dirty="0" smtClean="0">
                  <a:ea typeface="Cambria Math" panose="02040503050406030204" pitchFamily="18" charset="0"/>
                </a:endParaRPr>
              </a:p>
              <a:p>
                <a14:m>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d>
                          <m:dPr>
                            <m:begChr m:val=""/>
                            <m:endChr m:val="|"/>
                            <m:ctrlPr>
                              <a:rPr lang="en-US" i="1">
                                <a:latin typeface="Cambria Math" panose="02040503050406030204" pitchFamily="18" charset="0"/>
                                <a:ea typeface="Cambria Math" panose="02040503050406030204" pitchFamily="18" charset="0"/>
                              </a:rPr>
                            </m:ctrlPr>
                          </m:dPr>
                          <m:e>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𝓁</m:t>
                                    </m:r>
                                  </m:e>
                                  <m:sub>
                                    <m:r>
                                      <a:rPr lang="en-US" i="1">
                                        <a:latin typeface="Cambria Math" panose="02040503050406030204" pitchFamily="18" charset="0"/>
                                        <a:ea typeface="Cambria Math" panose="02040503050406030204" pitchFamily="18" charset="0"/>
                                      </a:rPr>
                                      <m:t>𝑖</m:t>
                                    </m:r>
                                  </m:sub>
                                </m:sSub>
                              </m:num>
                              <m:den>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𝑓</m:t>
                                    </m:r>
                                  </m:e>
                                  <m:sub>
                                    <m:r>
                                      <a:rPr lang="en-US" i="1">
                                        <a:latin typeface="Cambria Math" panose="02040503050406030204" pitchFamily="18" charset="0"/>
                                        <a:ea typeface="Cambria Math" panose="02040503050406030204" pitchFamily="18" charset="0"/>
                                      </a:rPr>
                                      <m:t>𝑖</m:t>
                                    </m:r>
                                  </m:sub>
                                </m:sSub>
                              </m:den>
                            </m:f>
                          </m:e>
                        </m:d>
                      </m:e>
                      <m:sub>
                        <m:sSubSup>
                          <m:sSubSupPr>
                            <m:ctrlPr>
                              <a:rPr lang="en-US" i="1">
                                <a:latin typeface="Cambria Math" panose="02040503050406030204" pitchFamily="18" charset="0"/>
                                <a:ea typeface="Cambria Math" panose="02040503050406030204" pitchFamily="18" charset="0"/>
                              </a:rPr>
                            </m:ctrlPr>
                          </m:sSubSupPr>
                          <m:e>
                            <m:r>
                              <a:rPr lang="en-US" i="1">
                                <a:latin typeface="Cambria Math" panose="02040503050406030204" pitchFamily="18" charset="0"/>
                                <a:ea typeface="Cambria Math" panose="02040503050406030204" pitchFamily="18" charset="0"/>
                              </a:rPr>
                              <m:t>𝛽</m:t>
                            </m:r>
                          </m:e>
                          <m:sub>
                            <m:r>
                              <a:rPr lang="en-US" i="1">
                                <a:latin typeface="Cambria Math" panose="02040503050406030204" pitchFamily="18" charset="0"/>
                                <a:ea typeface="Cambria Math" panose="02040503050406030204" pitchFamily="18" charset="0"/>
                              </a:rPr>
                              <m:t>1</m:t>
                            </m:r>
                          </m:sub>
                          <m:sup>
                            <m:r>
                              <a:rPr lang="en-US" i="1">
                                <a:latin typeface="Cambria Math" panose="02040503050406030204" pitchFamily="18" charset="0"/>
                                <a:ea typeface="Cambria Math" panose="02040503050406030204" pitchFamily="18" charset="0"/>
                              </a:rPr>
                              <m:t>∗</m:t>
                            </m:r>
                          </m:sup>
                        </m:sSubSup>
                      </m:sub>
                    </m:sSub>
                  </m:oMath>
                </a14:m>
                <a:r>
                  <a:rPr lang="en-US" dirty="0" smtClean="0">
                    <a:ea typeface="Cambria Math" panose="02040503050406030204" pitchFamily="18" charset="0"/>
                  </a:rPr>
                  <a:t> can be computed using the kernel trick </a:t>
                </a:r>
                <a:r>
                  <a:rPr lang="en-US" dirty="0" smtClean="0">
                    <a:ea typeface="Cambria Math" panose="02040503050406030204" pitchFamily="18" charset="0"/>
                    <a:sym typeface="Wingdings" panose="05000000000000000000" pitchFamily="2" charset="2"/>
                  </a:rPr>
                  <a:t>since it’s a function of </a:t>
                </a:r>
                <a14:m>
                  <m:oMath xmlns:m="http://schemas.openxmlformats.org/officeDocument/2006/math">
                    <m:sSub>
                      <m:sSubPr>
                        <m:ctrlPr>
                          <a:rPr lang="en-US" b="0" i="1" smtClean="0">
                            <a:latin typeface="Cambria Math" panose="02040503050406030204" pitchFamily="18" charset="0"/>
                            <a:ea typeface="Cambria Math" panose="02040503050406030204" pitchFamily="18" charset="0"/>
                            <a:sym typeface="Wingdings" panose="05000000000000000000" pitchFamily="2" charset="2"/>
                          </a:rPr>
                        </m:ctrlPr>
                      </m:sSubPr>
                      <m:e>
                        <m:r>
                          <a:rPr lang="en-US" b="0" i="1" smtClean="0">
                            <a:latin typeface="Cambria Math" panose="02040503050406030204" pitchFamily="18" charset="0"/>
                            <a:ea typeface="Cambria Math" panose="02040503050406030204" pitchFamily="18" charset="0"/>
                            <a:sym typeface="Wingdings" panose="05000000000000000000" pitchFamily="2" charset="2"/>
                          </a:rPr>
                          <m:t>𝑓</m:t>
                        </m:r>
                      </m:e>
                      <m:sub>
                        <m:r>
                          <a:rPr lang="en-US" b="0" i="1" smtClean="0">
                            <a:latin typeface="Cambria Math" panose="02040503050406030204" pitchFamily="18" charset="0"/>
                            <a:ea typeface="Cambria Math" panose="02040503050406030204" pitchFamily="18" charset="0"/>
                            <a:sym typeface="Wingdings" panose="05000000000000000000" pitchFamily="2" charset="2"/>
                          </a:rPr>
                          <m:t>𝑖</m:t>
                        </m:r>
                      </m:sub>
                    </m:sSub>
                  </m:oMath>
                </a14:m>
                <a:r>
                  <a:rPr lang="en-US" dirty="0" smtClean="0">
                    <a:ea typeface="Cambria Math" panose="02040503050406030204" pitchFamily="18" charset="0"/>
                  </a:rPr>
                  <a:t> that can be computed with the kernel trick </a:t>
                </a:r>
                <a:r>
                  <a:rPr lang="en-US" dirty="0" smtClean="0">
                    <a:ea typeface="Cambria Math" panose="02040503050406030204" pitchFamily="18" charset="0"/>
                    <a:sym typeface="Wingdings" panose="05000000000000000000" pitchFamily="2" charset="2"/>
                  </a:rPr>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𝛾</m:t>
                        </m:r>
                      </m:e>
                      <m:sub>
                        <m:r>
                          <a:rPr lang="en-US" i="1">
                            <a:latin typeface="Cambria Math" panose="02040503050406030204" pitchFamily="18" charset="0"/>
                          </a:rPr>
                          <m:t>𝑖</m:t>
                        </m:r>
                      </m:sub>
                    </m:sSub>
                    <m:r>
                      <a:rPr lang="en-US" i="1">
                        <a:latin typeface="Cambria Math" panose="02040503050406030204" pitchFamily="18" charset="0"/>
                      </a:rPr>
                      <m:t>=</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−1</m:t>
                            </m:r>
                          </m:e>
                        </m:d>
                      </m:e>
                      <m:sup>
                        <m:sSub>
                          <m:sSubPr>
                            <m:ctrlPr>
                              <a:rPr lang="en-US" i="1">
                                <a:latin typeface="Cambria Math" panose="02040503050406030204" pitchFamily="18" charset="0"/>
                              </a:rPr>
                            </m:ctrlPr>
                          </m:sSubPr>
                          <m:e>
                            <m:r>
                              <a:rPr lang="en-US" i="1">
                                <a:latin typeface="Cambria Math" panose="02040503050406030204" pitchFamily="18" charset="0"/>
                              </a:rPr>
                              <m:t>𝐼</m:t>
                            </m:r>
                          </m:e>
                          <m:sub>
                            <m:d>
                              <m:dPr>
                                <m:begChr m:val="{"/>
                                <m:endChr m:val="}"/>
                                <m:ctrlPr>
                                  <a:rPr lang="en-US" i="1">
                                    <a:latin typeface="Cambria Math" panose="02040503050406030204" pitchFamily="18" charset="0"/>
                                  </a:rPr>
                                </m:ctrlPr>
                              </m:dPr>
                              <m:e>
                                <m:r>
                                  <a:rPr lang="en-US" i="1">
                                    <a:latin typeface="Cambria Math" panose="02040503050406030204" pitchFamily="18" charset="0"/>
                                  </a:rPr>
                                  <m:t>𝑖</m:t>
                                </m:r>
                                <m:r>
                                  <a:rPr lang="en-US" i="1">
                                    <a:latin typeface="Cambria Math" panose="02040503050406030204" pitchFamily="18" charset="0"/>
                                  </a:rPr>
                                  <m:t>∈</m:t>
                                </m:r>
                                <m:r>
                                  <a:rPr lang="en-US" i="1">
                                    <a:latin typeface="Cambria Math" panose="02040503050406030204" pitchFamily="18" charset="0"/>
                                  </a:rPr>
                                  <m:t>ℛ</m:t>
                                </m:r>
                              </m:e>
                            </m:d>
                          </m:sub>
                        </m:sSub>
                      </m:sup>
                    </m:sSup>
                    <m:sSub>
                      <m:sSubPr>
                        <m:ctrlPr>
                          <a:rPr lang="en-US" i="1">
                            <a:latin typeface="Cambria Math" panose="02040503050406030204" pitchFamily="18" charset="0"/>
                            <a:ea typeface="Cambria Math" panose="02040503050406030204" pitchFamily="18" charset="0"/>
                          </a:rPr>
                        </m:ctrlPr>
                      </m:sSubPr>
                      <m:e>
                        <m:d>
                          <m:dPr>
                            <m:begChr m:val=""/>
                            <m:endChr m:val="|"/>
                            <m:ctrlPr>
                              <a:rPr lang="en-US" i="1">
                                <a:latin typeface="Cambria Math" panose="02040503050406030204" pitchFamily="18" charset="0"/>
                                <a:ea typeface="Cambria Math" panose="02040503050406030204" pitchFamily="18" charset="0"/>
                              </a:rPr>
                            </m:ctrlPr>
                          </m:dPr>
                          <m:e>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𝓁</m:t>
                                    </m:r>
                                  </m:e>
                                  <m:sub>
                                    <m:r>
                                      <a:rPr lang="en-US" i="1">
                                        <a:latin typeface="Cambria Math" panose="02040503050406030204" pitchFamily="18" charset="0"/>
                                        <a:ea typeface="Cambria Math" panose="02040503050406030204" pitchFamily="18" charset="0"/>
                                      </a:rPr>
                                      <m:t>𝑖</m:t>
                                    </m:r>
                                  </m:sub>
                                </m:sSub>
                              </m:num>
                              <m:den>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𝑓</m:t>
                                    </m:r>
                                  </m:e>
                                  <m:sub>
                                    <m:r>
                                      <a:rPr lang="en-US" i="1">
                                        <a:latin typeface="Cambria Math" panose="02040503050406030204" pitchFamily="18" charset="0"/>
                                        <a:ea typeface="Cambria Math" panose="02040503050406030204" pitchFamily="18" charset="0"/>
                                      </a:rPr>
                                      <m:t>𝑖</m:t>
                                    </m:r>
                                  </m:sub>
                                </m:sSub>
                              </m:den>
                            </m:f>
                          </m:e>
                        </m:d>
                      </m:e>
                      <m:sub>
                        <m:sSubSup>
                          <m:sSubSupPr>
                            <m:ctrlPr>
                              <a:rPr lang="en-US" i="1">
                                <a:latin typeface="Cambria Math" panose="02040503050406030204" pitchFamily="18" charset="0"/>
                                <a:ea typeface="Cambria Math" panose="02040503050406030204" pitchFamily="18" charset="0"/>
                              </a:rPr>
                            </m:ctrlPr>
                          </m:sSubSupPr>
                          <m:e>
                            <m:r>
                              <a:rPr lang="en-US" i="1">
                                <a:latin typeface="Cambria Math" panose="02040503050406030204" pitchFamily="18" charset="0"/>
                                <a:ea typeface="Cambria Math" panose="02040503050406030204" pitchFamily="18" charset="0"/>
                              </a:rPr>
                              <m:t>𝛽</m:t>
                            </m:r>
                          </m:e>
                          <m:sub>
                            <m:r>
                              <a:rPr lang="en-US" i="1">
                                <a:latin typeface="Cambria Math" panose="02040503050406030204" pitchFamily="18" charset="0"/>
                                <a:ea typeface="Cambria Math" panose="02040503050406030204" pitchFamily="18" charset="0"/>
                              </a:rPr>
                              <m:t>1</m:t>
                            </m:r>
                          </m:sub>
                          <m:sup>
                            <m:r>
                              <a:rPr lang="en-US" i="1">
                                <a:latin typeface="Cambria Math" panose="02040503050406030204" pitchFamily="18" charset="0"/>
                                <a:ea typeface="Cambria Math" panose="02040503050406030204" pitchFamily="18" charset="0"/>
                              </a:rPr>
                              <m:t>∗</m:t>
                            </m:r>
                          </m:sup>
                        </m:sSubSup>
                      </m:sub>
                    </m:sSub>
                  </m:oMath>
                </a14:m>
                <a:r>
                  <a:rPr lang="en-US" dirty="0" smtClean="0">
                    <a:ea typeface="Cambria Math" panose="02040503050406030204" pitchFamily="18" charset="0"/>
                  </a:rPr>
                  <a:t>can be computed with the kernel trick.</a:t>
                </a:r>
              </a:p>
              <a:p>
                <a:endParaRPr lang="en-US" dirty="0" smtClean="0">
                  <a:ea typeface="Cambria Math" panose="020405030504060302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261872" y="1828800"/>
                <a:ext cx="9512808" cy="4351337"/>
              </a:xfrm>
              <a:blipFill>
                <a:blip r:embed="rId4"/>
                <a:stretch>
                  <a:fillRect l="-2178" t="-3221" b="-15826"/>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normAutofit/>
          </a:bodyPr>
          <a:lstStyle/>
          <a:p>
            <a:fld id="{657E7479-A17A-4BFD-B497-E7D9DEAE79DE}" type="slidenum">
              <a:rPr lang="en-US" smtClean="0"/>
              <a:t>35</a:t>
            </a:fld>
            <a:endParaRPr lang="en-US"/>
          </a:p>
        </p:txBody>
      </p:sp>
    </p:spTree>
    <p:extLst>
      <p:ext uri="{BB962C8B-B14F-4D97-AF65-F5344CB8AC3E}">
        <p14:creationId xmlns:p14="http://schemas.microsoft.com/office/powerpoint/2010/main" val="4795090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Kernelized</a:t>
            </a:r>
            <a:r>
              <a:rPr lang="en-US" dirty="0" smtClean="0"/>
              <a:t> Batch Algorithm</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85000" lnSpcReduction="10000"/>
              </a:bodyPr>
              <a:lstStyle/>
              <a:p>
                <a:pPr marL="0" indent="0">
                  <a:lnSpc>
                    <a:spcPct val="100000"/>
                  </a:lnSpc>
                  <a:buNone/>
                </a:pPr>
                <a:r>
                  <a:rPr lang="en-US" sz="2400" dirty="0" smtClean="0"/>
                  <a:t>By the </a:t>
                </a:r>
                <a:r>
                  <a:rPr lang="en-US" sz="2400" dirty="0" err="1"/>
                  <a:t>Representer</a:t>
                </a:r>
                <a:r>
                  <a:rPr lang="en-US" sz="2400" dirty="0"/>
                  <a:t> theorem [</a:t>
                </a:r>
                <a:r>
                  <a:rPr lang="en-US" sz="2400" dirty="0" err="1"/>
                  <a:t>Sch</a:t>
                </a:r>
                <a:r>
                  <a:rPr lang="en-US" sz="2400" dirty="0" err="1">
                    <a:latin typeface="Cambria Math" panose="02040503050406030204" pitchFamily="18" charset="0"/>
                    <a:ea typeface="Cambria Math" panose="02040503050406030204" pitchFamily="18" charset="0"/>
                  </a:rPr>
                  <a:t>ö</a:t>
                </a:r>
                <a:r>
                  <a:rPr lang="en-US" sz="2400" dirty="0" err="1"/>
                  <a:t>lkopf</a:t>
                </a:r>
                <a:r>
                  <a:rPr lang="en-US" sz="2400" dirty="0"/>
                  <a:t> et al. 2001] if </a:t>
                </a:r>
                <a14:m>
                  <m:oMath xmlns:m="http://schemas.openxmlformats.org/officeDocument/2006/math">
                    <m:sSubSup>
                      <m:sSubSupPr>
                        <m:ctrlPr>
                          <a:rPr lang="en-US" sz="2400" i="1">
                            <a:latin typeface="Cambria Math" panose="02040503050406030204" pitchFamily="18" charset="0"/>
                          </a:rPr>
                        </m:ctrlPr>
                      </m:sSubSupPr>
                      <m:e>
                        <m:r>
                          <a:rPr lang="en-US" sz="2400" i="1">
                            <a:latin typeface="Cambria Math" panose="02040503050406030204" pitchFamily="18" charset="0"/>
                          </a:rPr>
                          <m:t>𝛽</m:t>
                        </m:r>
                      </m:e>
                      <m:sub>
                        <m:r>
                          <a:rPr lang="en-US" sz="2400" i="1">
                            <a:latin typeface="Cambria Math" panose="02040503050406030204" pitchFamily="18" charset="0"/>
                          </a:rPr>
                          <m:t>1</m:t>
                        </m:r>
                      </m:sub>
                      <m:sup>
                        <m:r>
                          <a:rPr lang="en-US" sz="2400" i="1">
                            <a:latin typeface="Cambria Math" panose="02040503050406030204" pitchFamily="18" charset="0"/>
                          </a:rPr>
                          <m:t>∗</m:t>
                        </m:r>
                      </m:sup>
                    </m:sSubSup>
                  </m:oMath>
                </a14:m>
                <a:r>
                  <a:rPr lang="en-US" sz="2400" dirty="0"/>
                  <a:t> is the optimal solution of </a:t>
                </a:r>
                <a:endParaRPr lang="en-US" sz="2400" i="1" dirty="0" smtClean="0">
                  <a:solidFill>
                    <a:srgbClr val="333F50"/>
                  </a:solidFill>
                  <a:latin typeface="Cambria Math" panose="02040503050406030204" pitchFamily="18" charset="0"/>
                </a:endParaRPr>
              </a:p>
              <a:p>
                <a:pPr marL="0" indent="0">
                  <a:lnSpc>
                    <a:spcPct val="100000"/>
                  </a:lnSpc>
                  <a:buNone/>
                </a:pPr>
                <a14:m>
                  <m:oMathPara xmlns:m="http://schemas.openxmlformats.org/officeDocument/2006/math">
                    <m:oMathParaPr>
                      <m:jc m:val="centerGroup"/>
                    </m:oMathParaPr>
                    <m:oMath xmlns:m="http://schemas.openxmlformats.org/officeDocument/2006/math">
                      <m:func>
                        <m:funcPr>
                          <m:ctrlPr>
                            <a:rPr lang="en-US" sz="2400" i="1" smtClean="0">
                              <a:solidFill>
                                <a:srgbClr val="333F50"/>
                              </a:solidFill>
                              <a:latin typeface="Cambria Math" panose="02040503050406030204" pitchFamily="18" charset="0"/>
                            </a:rPr>
                          </m:ctrlPr>
                        </m:funcPr>
                        <m:fName>
                          <m:limLow>
                            <m:limLowPr>
                              <m:ctrlPr>
                                <a:rPr lang="en-US" sz="2400" i="1">
                                  <a:solidFill>
                                    <a:srgbClr val="333F50"/>
                                  </a:solidFill>
                                  <a:latin typeface="Cambria Math" panose="02040503050406030204" pitchFamily="18" charset="0"/>
                                </a:rPr>
                              </m:ctrlPr>
                            </m:limLowPr>
                            <m:e>
                              <m:r>
                                <m:rPr>
                                  <m:sty m:val="p"/>
                                </m:rPr>
                                <a:rPr lang="en-US" sz="2400">
                                  <a:solidFill>
                                    <a:srgbClr val="333F50"/>
                                  </a:solidFill>
                                  <a:latin typeface="Cambria Math" panose="02040503050406030204" pitchFamily="18" charset="0"/>
                                </a:rPr>
                                <m:t>min</m:t>
                              </m:r>
                            </m:e>
                            <m:lim>
                              <m:r>
                                <a:rPr lang="en-US" sz="2400" i="1">
                                  <a:solidFill>
                                    <a:srgbClr val="333F50"/>
                                  </a:solidFill>
                                  <a:latin typeface="Cambria Math" panose="02040503050406030204" pitchFamily="18" charset="0"/>
                                </a:rPr>
                                <m:t>𝛽</m:t>
                              </m:r>
                              <m:r>
                                <a:rPr lang="en-US" sz="2400" i="1">
                                  <a:solidFill>
                                    <a:srgbClr val="333F50"/>
                                  </a:solidFill>
                                  <a:latin typeface="Cambria Math" panose="02040503050406030204" pitchFamily="18" charset="0"/>
                                </a:rPr>
                                <m:t>∈</m:t>
                              </m:r>
                              <m:sSup>
                                <m:sSupPr>
                                  <m:ctrlPr>
                                    <a:rPr lang="en-US" sz="2400" i="1">
                                      <a:solidFill>
                                        <a:srgbClr val="333F50"/>
                                      </a:solidFill>
                                      <a:latin typeface="Cambria Math" panose="02040503050406030204" pitchFamily="18" charset="0"/>
                                    </a:rPr>
                                  </m:ctrlPr>
                                </m:sSupPr>
                                <m:e>
                                  <m:r>
                                    <a:rPr lang="en-US" sz="2400" i="1">
                                      <a:solidFill>
                                        <a:srgbClr val="333F50"/>
                                      </a:solidFill>
                                      <a:latin typeface="Cambria Math" panose="02040503050406030204" pitchFamily="18" charset="0"/>
                                    </a:rPr>
                                    <m:t>ℝ</m:t>
                                  </m:r>
                                </m:e>
                                <m:sup>
                                  <m:r>
                                    <a:rPr lang="en-US" sz="2400" i="1">
                                      <a:solidFill>
                                        <a:srgbClr val="333F50"/>
                                      </a:solidFill>
                                      <a:latin typeface="Cambria Math" panose="02040503050406030204" pitchFamily="18" charset="0"/>
                                    </a:rPr>
                                    <m:t>𝑑</m:t>
                                  </m:r>
                                </m:sup>
                              </m:sSup>
                            </m:lim>
                          </m:limLow>
                        </m:fName>
                        <m:e>
                          <m:r>
                            <a:rPr lang="en-US" sz="2400" i="1">
                              <a:solidFill>
                                <a:srgbClr val="333F50"/>
                              </a:solidFill>
                              <a:latin typeface="Cambria Math" panose="02040503050406030204" pitchFamily="18" charset="0"/>
                            </a:rPr>
                            <m:t>𝐶</m:t>
                          </m:r>
                          <m:r>
                            <a:rPr lang="en-US" sz="2400" i="1">
                              <a:solidFill>
                                <a:srgbClr val="333F50"/>
                              </a:solidFill>
                              <a:latin typeface="Cambria Math" panose="02040503050406030204" pitchFamily="18" charset="0"/>
                            </a:rPr>
                            <m:t> </m:t>
                          </m:r>
                          <m:nary>
                            <m:naryPr>
                              <m:chr m:val="∑"/>
                              <m:supHide m:val="on"/>
                              <m:ctrlPr>
                                <a:rPr lang="en-US" sz="2400" i="1">
                                  <a:solidFill>
                                    <a:srgbClr val="333F50"/>
                                  </a:solidFill>
                                  <a:latin typeface="Cambria Math" panose="02040503050406030204" pitchFamily="18" charset="0"/>
                                </a:rPr>
                              </m:ctrlPr>
                            </m:naryPr>
                            <m:sub>
                              <m:r>
                                <m:rPr>
                                  <m:brk m:alnAt="7"/>
                                </m:rPr>
                                <a:rPr lang="en-US" sz="2400" i="1">
                                  <a:solidFill>
                                    <a:srgbClr val="333F50"/>
                                  </a:solidFill>
                                  <a:latin typeface="Cambria Math" panose="02040503050406030204" pitchFamily="18" charset="0"/>
                                </a:rPr>
                                <m:t>𝑖</m:t>
                              </m:r>
                              <m:r>
                                <a:rPr lang="en-US" sz="2400" i="1">
                                  <a:solidFill>
                                    <a:srgbClr val="333F50"/>
                                  </a:solidFill>
                                  <a:latin typeface="Cambria Math" panose="02040503050406030204" pitchFamily="18" charset="0"/>
                                </a:rPr>
                                <m:t>∈</m:t>
                              </m:r>
                              <m:sSub>
                                <m:sSubPr>
                                  <m:ctrlPr>
                                    <a:rPr lang="en-US" sz="2400" b="0" i="1" smtClean="0">
                                      <a:solidFill>
                                        <a:srgbClr val="333F50"/>
                                      </a:solidFill>
                                      <a:latin typeface="Cambria Math" panose="02040503050406030204" pitchFamily="18" charset="0"/>
                                    </a:rPr>
                                  </m:ctrlPr>
                                </m:sSubPr>
                                <m:e>
                                  <m:r>
                                    <a:rPr lang="en-US" sz="2400" b="0" i="1" smtClean="0">
                                      <a:solidFill>
                                        <a:srgbClr val="333F50"/>
                                      </a:solidFill>
                                      <a:latin typeface="Cambria Math" panose="02040503050406030204" pitchFamily="18" charset="0"/>
                                    </a:rPr>
                                    <m:t>𝑊</m:t>
                                  </m:r>
                                </m:e>
                                <m:sub>
                                  <m:r>
                                    <a:rPr lang="en-US" sz="2400" b="0" i="1" smtClean="0">
                                      <a:solidFill>
                                        <a:srgbClr val="333F50"/>
                                      </a:solidFill>
                                      <a:latin typeface="Cambria Math" panose="02040503050406030204" pitchFamily="18" charset="0"/>
                                    </a:rPr>
                                    <m:t>1</m:t>
                                  </m:r>
                                </m:sub>
                              </m:sSub>
                            </m:sub>
                            <m:sup/>
                            <m:e>
                              <m:r>
                                <m:rPr>
                                  <m:nor/>
                                </m:rPr>
                                <a:rPr lang="en-US" sz="2400" dirty="0">
                                  <a:solidFill>
                                    <a:srgbClr val="333F50"/>
                                  </a:solidFill>
                                  <a:latin typeface="Cambria Math" panose="02040503050406030204" pitchFamily="18" charset="0"/>
                                  <a:ea typeface="Cambria Math" panose="02040503050406030204" pitchFamily="18" charset="0"/>
                                </a:rPr>
                                <m:t>𝓁</m:t>
                              </m:r>
                              <m:r>
                                <m:rPr>
                                  <m:nor/>
                                </m:rPr>
                                <a:rPr lang="en-US" sz="2400" dirty="0">
                                  <a:solidFill>
                                    <a:srgbClr val="333F50"/>
                                  </a:solidFill>
                                  <a:latin typeface="Cambria Math" panose="02040503050406030204" pitchFamily="18" charset="0"/>
                                  <a:ea typeface="Cambria Math" panose="02040503050406030204" pitchFamily="18" charset="0"/>
                                </a:rPr>
                                <m:t>(</m:t>
                              </m:r>
                              <m:sSub>
                                <m:sSubPr>
                                  <m:ctrlPr>
                                    <a:rPr lang="en-US" sz="2400" i="1" dirty="0">
                                      <a:solidFill>
                                        <a:srgbClr val="333F50"/>
                                      </a:solidFill>
                                      <a:latin typeface="Cambria Math" panose="02040503050406030204" pitchFamily="18" charset="0"/>
                                      <a:ea typeface="Cambria Math" panose="02040503050406030204" pitchFamily="18" charset="0"/>
                                    </a:rPr>
                                  </m:ctrlPr>
                                </m:sSubPr>
                                <m:e>
                                  <m:r>
                                    <a:rPr lang="en-US" sz="2400" i="1" dirty="0">
                                      <a:solidFill>
                                        <a:srgbClr val="333F50"/>
                                      </a:solidFill>
                                      <a:latin typeface="Cambria Math" panose="02040503050406030204" pitchFamily="18" charset="0"/>
                                      <a:ea typeface="Cambria Math" panose="02040503050406030204" pitchFamily="18" charset="0"/>
                                    </a:rPr>
                                    <m:t>𝑦</m:t>
                                  </m:r>
                                </m:e>
                                <m:sub>
                                  <m:r>
                                    <a:rPr lang="en-US" sz="2400" i="1" dirty="0">
                                      <a:solidFill>
                                        <a:srgbClr val="333F50"/>
                                      </a:solidFill>
                                      <a:latin typeface="Cambria Math" panose="02040503050406030204" pitchFamily="18" charset="0"/>
                                      <a:ea typeface="Cambria Math" panose="02040503050406030204" pitchFamily="18" charset="0"/>
                                    </a:rPr>
                                    <m:t>𝑖</m:t>
                                  </m:r>
                                </m:sub>
                              </m:sSub>
                              <m:r>
                                <m:rPr>
                                  <m:nor/>
                                </m:rPr>
                                <a:rPr lang="en-US" sz="2400" dirty="0">
                                  <a:solidFill>
                                    <a:srgbClr val="333F50"/>
                                  </a:solidFill>
                                  <a:latin typeface="Cambria Math" panose="02040503050406030204" pitchFamily="18" charset="0"/>
                                  <a:ea typeface="Cambria Math" panose="02040503050406030204" pitchFamily="18" charset="0"/>
                                </a:rPr>
                                <m:t>,</m:t>
                              </m:r>
                              <m:r>
                                <a:rPr lang="en-US" sz="2400" i="1">
                                  <a:solidFill>
                                    <a:srgbClr val="333F50"/>
                                  </a:solidFill>
                                  <a:latin typeface="Cambria Math" panose="02040503050406030204" pitchFamily="18" charset="0"/>
                                </a:rPr>
                                <m:t>𝑓</m:t>
                              </m:r>
                              <m:d>
                                <m:dPr>
                                  <m:ctrlPr>
                                    <a:rPr lang="en-US" sz="2400" i="1">
                                      <a:solidFill>
                                        <a:srgbClr val="333F50"/>
                                      </a:solidFill>
                                      <a:latin typeface="Cambria Math" panose="02040503050406030204" pitchFamily="18" charset="0"/>
                                    </a:rPr>
                                  </m:ctrlPr>
                                </m:dPr>
                                <m:e>
                                  <m:r>
                                    <m:rPr>
                                      <m:sty m:val="p"/>
                                    </m:rPr>
                                    <a:rPr lang="en-US" sz="2400" b="0" i="0" smtClean="0">
                                      <a:solidFill>
                                        <a:srgbClr val="333F50"/>
                                      </a:solidFill>
                                      <a:latin typeface="Cambria Math" panose="02040503050406030204" pitchFamily="18" charset="0"/>
                                    </a:rPr>
                                    <m:t>Φ</m:t>
                                  </m:r>
                                  <m:r>
                                    <a:rPr lang="en-US" sz="2400" b="0" i="1" smtClean="0">
                                      <a:solidFill>
                                        <a:srgbClr val="333F50"/>
                                      </a:solidFill>
                                      <a:latin typeface="Cambria Math" panose="02040503050406030204" pitchFamily="18" charset="0"/>
                                    </a:rPr>
                                    <m:t>(</m:t>
                                  </m:r>
                                  <m:sSub>
                                    <m:sSubPr>
                                      <m:ctrlPr>
                                        <a:rPr lang="en-US" sz="2400" i="1" smtClean="0">
                                          <a:solidFill>
                                            <a:srgbClr val="333F50"/>
                                          </a:solidFill>
                                          <a:latin typeface="Cambria Math" panose="02040503050406030204" pitchFamily="18" charset="0"/>
                                        </a:rPr>
                                      </m:ctrlPr>
                                    </m:sSubPr>
                                    <m:e>
                                      <m:r>
                                        <a:rPr lang="en-US" sz="2400" i="1">
                                          <a:solidFill>
                                            <a:srgbClr val="333F50"/>
                                          </a:solidFill>
                                          <a:latin typeface="Cambria Math" panose="02040503050406030204" pitchFamily="18" charset="0"/>
                                        </a:rPr>
                                        <m:t>𝑥</m:t>
                                      </m:r>
                                    </m:e>
                                    <m:sub>
                                      <m:r>
                                        <a:rPr lang="en-US" sz="2400" i="1">
                                          <a:solidFill>
                                            <a:srgbClr val="333F50"/>
                                          </a:solidFill>
                                          <a:latin typeface="Cambria Math" panose="02040503050406030204" pitchFamily="18" charset="0"/>
                                        </a:rPr>
                                        <m:t>𝑖</m:t>
                                      </m:r>
                                    </m:sub>
                                  </m:sSub>
                                  <m:r>
                                    <a:rPr lang="en-US" sz="2400" b="0" i="1" smtClean="0">
                                      <a:solidFill>
                                        <a:srgbClr val="333F50"/>
                                      </a:solidFill>
                                      <a:latin typeface="Cambria Math" panose="02040503050406030204" pitchFamily="18" charset="0"/>
                                    </a:rPr>
                                    <m:t>)</m:t>
                                  </m:r>
                                  <m:r>
                                    <a:rPr lang="en-US" sz="2400" i="1">
                                      <a:solidFill>
                                        <a:srgbClr val="333F50"/>
                                      </a:solidFill>
                                      <a:latin typeface="Cambria Math" panose="02040503050406030204" pitchFamily="18" charset="0"/>
                                    </a:rPr>
                                    <m:t>,</m:t>
                                  </m:r>
                                  <m:r>
                                    <a:rPr lang="en-US" sz="2400" i="1">
                                      <a:solidFill>
                                        <a:srgbClr val="333F50"/>
                                      </a:solidFill>
                                      <a:latin typeface="Cambria Math" panose="02040503050406030204" pitchFamily="18" charset="0"/>
                                    </a:rPr>
                                    <m:t>𝛽</m:t>
                                  </m:r>
                                </m:e>
                              </m:d>
                              <m:r>
                                <a:rPr lang="en-US" sz="2400" i="1" dirty="0">
                                  <a:solidFill>
                                    <a:srgbClr val="333F50"/>
                                  </a:solidFill>
                                  <a:latin typeface="Cambria Math" panose="02040503050406030204" pitchFamily="18" charset="0"/>
                                  <a:ea typeface="Cambria Math" panose="02040503050406030204" pitchFamily="18" charset="0"/>
                                </a:rPr>
                                <m:t>)+</m:t>
                              </m:r>
                              <m:f>
                                <m:fPr>
                                  <m:ctrlPr>
                                    <a:rPr lang="en-US" sz="2400" i="1" dirty="0">
                                      <a:solidFill>
                                        <a:srgbClr val="333F50"/>
                                      </a:solidFill>
                                      <a:latin typeface="Cambria Math" panose="02040503050406030204" pitchFamily="18" charset="0"/>
                                      <a:ea typeface="Cambria Math" panose="02040503050406030204" pitchFamily="18" charset="0"/>
                                    </a:rPr>
                                  </m:ctrlPr>
                                </m:fPr>
                                <m:num>
                                  <m:r>
                                    <a:rPr lang="en-US" sz="2400" i="1" dirty="0">
                                      <a:solidFill>
                                        <a:srgbClr val="333F50"/>
                                      </a:solidFill>
                                      <a:latin typeface="Cambria Math" panose="02040503050406030204" pitchFamily="18" charset="0"/>
                                      <a:ea typeface="Cambria Math" panose="02040503050406030204" pitchFamily="18" charset="0"/>
                                    </a:rPr>
                                    <m:t>1</m:t>
                                  </m:r>
                                </m:num>
                                <m:den>
                                  <m:r>
                                    <a:rPr lang="en-US" sz="2400" i="1" dirty="0">
                                      <a:solidFill>
                                        <a:srgbClr val="333F50"/>
                                      </a:solidFill>
                                      <a:latin typeface="Cambria Math" panose="02040503050406030204" pitchFamily="18" charset="0"/>
                                      <a:ea typeface="Cambria Math" panose="02040503050406030204" pitchFamily="18" charset="0"/>
                                    </a:rPr>
                                    <m:t>2</m:t>
                                  </m:r>
                                </m:den>
                              </m:f>
                            </m:e>
                          </m:nary>
                          <m:sSup>
                            <m:sSupPr>
                              <m:ctrlPr>
                                <a:rPr lang="en-US" sz="2400" i="1">
                                  <a:solidFill>
                                    <a:srgbClr val="333F50"/>
                                  </a:solidFill>
                                  <a:latin typeface="Cambria Math" panose="02040503050406030204" pitchFamily="18" charset="0"/>
                                </a:rPr>
                              </m:ctrlPr>
                            </m:sSupPr>
                            <m:e>
                              <m:d>
                                <m:dPr>
                                  <m:begChr m:val="‖"/>
                                  <m:endChr m:val="‖"/>
                                  <m:ctrlPr>
                                    <a:rPr lang="en-US" sz="2400" i="1">
                                      <a:solidFill>
                                        <a:srgbClr val="333F50"/>
                                      </a:solidFill>
                                      <a:latin typeface="Cambria Math" panose="02040503050406030204" pitchFamily="18" charset="0"/>
                                    </a:rPr>
                                  </m:ctrlPr>
                                </m:dPr>
                                <m:e>
                                  <m:r>
                                    <a:rPr lang="en-US" sz="2400" i="1">
                                      <a:solidFill>
                                        <a:srgbClr val="333F50"/>
                                      </a:solidFill>
                                      <a:latin typeface="Cambria Math" panose="02040503050406030204" pitchFamily="18" charset="0"/>
                                    </a:rPr>
                                    <m:t>𝛽</m:t>
                                  </m:r>
                                </m:e>
                              </m:d>
                            </m:e>
                            <m:sup>
                              <m:r>
                                <a:rPr lang="en-US" sz="2400" i="1">
                                  <a:solidFill>
                                    <a:srgbClr val="333F50"/>
                                  </a:solidFill>
                                  <a:latin typeface="Cambria Math" panose="02040503050406030204" pitchFamily="18" charset="0"/>
                                </a:rPr>
                                <m:t>2</m:t>
                              </m:r>
                            </m:sup>
                          </m:sSup>
                        </m:e>
                      </m:func>
                      <m:r>
                        <a:rPr lang="en-US" sz="2400" b="0" i="1" smtClean="0">
                          <a:solidFill>
                            <a:schemeClr val="tx1"/>
                          </a:solidFill>
                          <a:latin typeface="Cambria Math" panose="02040503050406030204" pitchFamily="18" charset="0"/>
                        </a:rPr>
                        <m:t>,</m:t>
                      </m:r>
                    </m:oMath>
                  </m:oMathPara>
                </a14:m>
                <a:endParaRPr lang="en-US" sz="2400" b="0" dirty="0" smtClean="0">
                  <a:solidFill>
                    <a:srgbClr val="333F50"/>
                  </a:solidFill>
                </a:endParaRPr>
              </a:p>
              <a:p>
                <a:pPr marL="0" indent="0">
                  <a:lnSpc>
                    <a:spcPct val="100000"/>
                  </a:lnSpc>
                  <a:buNone/>
                </a:pPr>
                <a:r>
                  <a:rPr lang="en-US" sz="2400" dirty="0" smtClean="0"/>
                  <a:t>then </a:t>
                </a:r>
                <a:r>
                  <a:rPr lang="en-US" sz="2400" dirty="0"/>
                  <a:t>it could be expressed as </a:t>
                </a:r>
                <a:endParaRPr lang="en-US" sz="2400" i="1" dirty="0" smtClean="0">
                  <a:solidFill>
                    <a:srgbClr val="333F50"/>
                  </a:solidFill>
                  <a:latin typeface="Cambria Math" panose="02040503050406030204" pitchFamily="18" charset="0"/>
                </a:endParaRPr>
              </a:p>
              <a:p>
                <a:pPr marL="0" indent="0">
                  <a:lnSpc>
                    <a:spcPct val="100000"/>
                  </a:lnSpc>
                  <a:buNone/>
                </a:pPr>
                <a14:m>
                  <m:oMathPara xmlns:m="http://schemas.openxmlformats.org/officeDocument/2006/math">
                    <m:oMathParaPr>
                      <m:jc m:val="centerGroup"/>
                    </m:oMathParaPr>
                    <m:oMath xmlns:m="http://schemas.openxmlformats.org/officeDocument/2006/math">
                      <m:sSubSup>
                        <m:sSubSupPr>
                          <m:ctrlPr>
                            <a:rPr lang="en-US" sz="2400" i="1" smtClean="0">
                              <a:solidFill>
                                <a:srgbClr val="333F50"/>
                              </a:solidFill>
                              <a:latin typeface="Cambria Math" panose="02040503050406030204" pitchFamily="18" charset="0"/>
                            </a:rPr>
                          </m:ctrlPr>
                        </m:sSubSupPr>
                        <m:e>
                          <m:r>
                            <a:rPr lang="en-US" sz="2400" i="1">
                              <a:solidFill>
                                <a:srgbClr val="333F50"/>
                              </a:solidFill>
                              <a:latin typeface="Cambria Math" panose="02040503050406030204" pitchFamily="18" charset="0"/>
                            </a:rPr>
                            <m:t>𝛽</m:t>
                          </m:r>
                        </m:e>
                        <m:sub>
                          <m:r>
                            <a:rPr lang="en-US" sz="2400" i="1">
                              <a:solidFill>
                                <a:srgbClr val="333F50"/>
                              </a:solidFill>
                              <a:latin typeface="Cambria Math" panose="02040503050406030204" pitchFamily="18" charset="0"/>
                            </a:rPr>
                            <m:t>1</m:t>
                          </m:r>
                        </m:sub>
                        <m:sup>
                          <m:r>
                            <a:rPr lang="en-US" sz="2400" i="1">
                              <a:solidFill>
                                <a:srgbClr val="333F50"/>
                              </a:solidFill>
                              <a:latin typeface="Cambria Math" panose="02040503050406030204" pitchFamily="18" charset="0"/>
                            </a:rPr>
                            <m:t>∗</m:t>
                          </m:r>
                        </m:sup>
                      </m:sSubSup>
                      <m:r>
                        <a:rPr lang="en-US" sz="2400" i="1">
                          <a:solidFill>
                            <a:srgbClr val="333F50"/>
                          </a:solidFill>
                          <a:latin typeface="Cambria Math" panose="02040503050406030204" pitchFamily="18" charset="0"/>
                        </a:rPr>
                        <m:t>=</m:t>
                      </m:r>
                      <m:nary>
                        <m:naryPr>
                          <m:chr m:val="∑"/>
                          <m:ctrlPr>
                            <a:rPr lang="en-US" sz="2400" i="1">
                              <a:solidFill>
                                <a:srgbClr val="333F50"/>
                              </a:solidFill>
                              <a:latin typeface="Cambria Math" panose="02040503050406030204" pitchFamily="18" charset="0"/>
                            </a:rPr>
                          </m:ctrlPr>
                        </m:naryPr>
                        <m:sub>
                          <m:r>
                            <m:rPr>
                              <m:brk m:alnAt="23"/>
                            </m:rPr>
                            <a:rPr lang="en-US" sz="2400" i="1">
                              <a:solidFill>
                                <a:srgbClr val="333F50"/>
                              </a:solidFill>
                              <a:latin typeface="Cambria Math" panose="02040503050406030204" pitchFamily="18" charset="0"/>
                            </a:rPr>
                            <m:t>𝑡</m:t>
                          </m:r>
                          <m:r>
                            <a:rPr lang="en-US" sz="2400" i="1">
                              <a:solidFill>
                                <a:srgbClr val="333F50"/>
                              </a:solidFill>
                              <a:latin typeface="Cambria Math" panose="02040503050406030204" pitchFamily="18" charset="0"/>
                            </a:rPr>
                            <m:t>=</m:t>
                          </m:r>
                          <m:r>
                            <m:rPr>
                              <m:brk m:alnAt="23"/>
                            </m:rPr>
                            <a:rPr lang="en-US" sz="2400" i="1">
                              <a:solidFill>
                                <a:srgbClr val="333F50"/>
                              </a:solidFill>
                              <a:latin typeface="Cambria Math" panose="02040503050406030204" pitchFamily="18" charset="0"/>
                            </a:rPr>
                            <m:t>1</m:t>
                          </m:r>
                        </m:sub>
                        <m:sup>
                          <m:sSub>
                            <m:sSubPr>
                              <m:ctrlPr>
                                <a:rPr lang="en-US" sz="2400" i="1">
                                  <a:solidFill>
                                    <a:srgbClr val="333F50"/>
                                  </a:solidFill>
                                  <a:latin typeface="Cambria Math" panose="02040503050406030204" pitchFamily="18" charset="0"/>
                                </a:rPr>
                              </m:ctrlPr>
                            </m:sSubPr>
                            <m:e>
                              <m:r>
                                <a:rPr lang="en-US" sz="2400" i="1">
                                  <a:solidFill>
                                    <a:srgbClr val="333F50"/>
                                  </a:solidFill>
                                  <a:latin typeface="Cambria Math" panose="02040503050406030204" pitchFamily="18" charset="0"/>
                                </a:rPr>
                                <m:t>𝑛</m:t>
                              </m:r>
                            </m:e>
                            <m:sub>
                              <m:r>
                                <a:rPr lang="en-US" sz="2400" i="1">
                                  <a:solidFill>
                                    <a:srgbClr val="333F50"/>
                                  </a:solidFill>
                                  <a:latin typeface="Cambria Math" panose="02040503050406030204" pitchFamily="18" charset="0"/>
                                </a:rPr>
                                <m:t>1</m:t>
                              </m:r>
                            </m:sub>
                          </m:sSub>
                        </m:sup>
                        <m:e>
                          <m:sSub>
                            <m:sSubPr>
                              <m:ctrlPr>
                                <a:rPr lang="en-US" sz="2400" i="1">
                                  <a:solidFill>
                                    <a:srgbClr val="333F50"/>
                                  </a:solidFill>
                                  <a:latin typeface="Cambria Math" panose="02040503050406030204" pitchFamily="18" charset="0"/>
                                </a:rPr>
                              </m:ctrlPr>
                            </m:sSubPr>
                            <m:e>
                              <m:r>
                                <a:rPr lang="en-US" sz="2400" i="1">
                                  <a:solidFill>
                                    <a:srgbClr val="333F50"/>
                                  </a:solidFill>
                                  <a:latin typeface="Cambria Math" panose="02040503050406030204" pitchFamily="18" charset="0"/>
                                </a:rPr>
                                <m:t>𝛼</m:t>
                              </m:r>
                            </m:e>
                            <m:sub>
                              <m:r>
                                <a:rPr lang="en-US" sz="2400" i="1">
                                  <a:solidFill>
                                    <a:srgbClr val="333F50"/>
                                  </a:solidFill>
                                  <a:latin typeface="Cambria Math" panose="02040503050406030204" pitchFamily="18" charset="0"/>
                                </a:rPr>
                                <m:t>𝑡</m:t>
                              </m:r>
                            </m:sub>
                          </m:sSub>
                          <m:r>
                            <a:rPr lang="en-US" sz="2400" i="1">
                              <a:solidFill>
                                <a:srgbClr val="333F50"/>
                              </a:solidFill>
                              <a:latin typeface="Cambria Math" panose="02040503050406030204" pitchFamily="18" charset="0"/>
                            </a:rPr>
                            <m:t> </m:t>
                          </m:r>
                          <m:r>
                            <m:rPr>
                              <m:sty m:val="p"/>
                            </m:rPr>
                            <a:rPr lang="en-US" sz="2400">
                              <a:solidFill>
                                <a:srgbClr val="333F50"/>
                              </a:solidFill>
                              <a:latin typeface="Cambria Math" panose="02040503050406030204" pitchFamily="18" charset="0"/>
                            </a:rPr>
                            <m:t>Φ</m:t>
                          </m:r>
                          <m:r>
                            <a:rPr lang="en-US" sz="2400" i="1">
                              <a:solidFill>
                                <a:srgbClr val="333F50"/>
                              </a:solidFill>
                              <a:latin typeface="Cambria Math" panose="02040503050406030204" pitchFamily="18" charset="0"/>
                            </a:rPr>
                            <m:t>(</m:t>
                          </m:r>
                          <m:sSub>
                            <m:sSubPr>
                              <m:ctrlPr>
                                <a:rPr lang="en-US" sz="2400" i="1">
                                  <a:solidFill>
                                    <a:srgbClr val="333F50"/>
                                  </a:solidFill>
                                  <a:latin typeface="Cambria Math" panose="02040503050406030204" pitchFamily="18" charset="0"/>
                                </a:rPr>
                              </m:ctrlPr>
                            </m:sSubPr>
                            <m:e>
                              <m:r>
                                <a:rPr lang="en-US" sz="2400" i="1">
                                  <a:solidFill>
                                    <a:srgbClr val="333F50"/>
                                  </a:solidFill>
                                  <a:latin typeface="Cambria Math" panose="02040503050406030204" pitchFamily="18" charset="0"/>
                                </a:rPr>
                                <m:t>𝑥</m:t>
                              </m:r>
                            </m:e>
                            <m:sub>
                              <m:r>
                                <a:rPr lang="en-US" sz="2400" i="1">
                                  <a:solidFill>
                                    <a:srgbClr val="333F50"/>
                                  </a:solidFill>
                                  <a:latin typeface="Cambria Math" panose="02040503050406030204" pitchFamily="18" charset="0"/>
                                </a:rPr>
                                <m:t>𝑡</m:t>
                              </m:r>
                            </m:sub>
                          </m:sSub>
                          <m:r>
                            <a:rPr lang="en-US" sz="2400" i="1">
                              <a:solidFill>
                                <a:srgbClr val="333F50"/>
                              </a:solidFill>
                              <a:latin typeface="Cambria Math" panose="02040503050406030204" pitchFamily="18" charset="0"/>
                            </a:rPr>
                            <m:t>)</m:t>
                          </m:r>
                        </m:e>
                      </m:nary>
                      <m:r>
                        <a:rPr lang="en-US" sz="2400" b="0" i="1" smtClean="0">
                          <a:solidFill>
                            <a:schemeClr val="tx1"/>
                          </a:solidFill>
                          <a:latin typeface="Cambria Math" panose="02040503050406030204" pitchFamily="18" charset="0"/>
                        </a:rPr>
                        <m:t>.</m:t>
                      </m:r>
                    </m:oMath>
                  </m:oMathPara>
                </a14:m>
                <a:endParaRPr lang="en-US" sz="2400" dirty="0" smtClean="0"/>
              </a:p>
              <a:p>
                <a:pPr marL="0" indent="0">
                  <a:lnSpc>
                    <a:spcPct val="100000"/>
                  </a:lnSpc>
                  <a:buNone/>
                </a:pPr>
                <a:r>
                  <a:rPr lang="en-US" sz="2400" dirty="0" smtClean="0"/>
                  <a:t>Prediction of a new sample </a:t>
                </a:r>
                <a14:m>
                  <m:oMath xmlns:m="http://schemas.openxmlformats.org/officeDocument/2006/math">
                    <m:r>
                      <a:rPr lang="en-US" sz="2400" b="0" i="1" smtClean="0">
                        <a:latin typeface="Cambria Math" panose="02040503050406030204" pitchFamily="18" charset="0"/>
                      </a:rPr>
                      <m:t>𝑥</m:t>
                    </m:r>
                  </m:oMath>
                </a14:m>
                <a:r>
                  <a:rPr lang="en-US" sz="2400" dirty="0" smtClean="0"/>
                  <a:t>: </a:t>
                </a:r>
              </a:p>
              <a:p>
                <a:pPr marL="0" indent="0">
                  <a:lnSpc>
                    <a:spcPct val="100000"/>
                  </a:lnSpc>
                  <a:buNone/>
                </a:pPr>
                <a14:m>
                  <m:oMathPara xmlns:m="http://schemas.openxmlformats.org/officeDocument/2006/math">
                    <m:oMathParaPr>
                      <m:jc m:val="centerGroup"/>
                    </m:oMathParaPr>
                    <m:oMath xmlns:m="http://schemas.openxmlformats.org/officeDocument/2006/math">
                      <m:r>
                        <m:rPr>
                          <m:sty m:val="p"/>
                        </m:rPr>
                        <a:rPr lang="en-US" sz="2400" b="0" i="0" smtClean="0">
                          <a:latin typeface="Cambria Math" panose="02040503050406030204" pitchFamily="18" charset="0"/>
                        </a:rPr>
                        <m:t>Φ</m:t>
                      </m:r>
                      <m:sSup>
                        <m:sSupPr>
                          <m:ctrlPr>
                            <a:rPr lang="en-US" sz="2400" b="0" i="1" smtClean="0">
                              <a:latin typeface="Cambria Math" panose="02040503050406030204" pitchFamily="18" charset="0"/>
                            </a:rPr>
                          </m:ctrlPr>
                        </m:sSupPr>
                        <m:e>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𝑥</m:t>
                              </m:r>
                            </m:e>
                          </m:d>
                        </m:e>
                        <m:sup>
                          <m:r>
                            <a:rPr lang="en-US" sz="2400" b="0" i="1" smtClean="0">
                              <a:latin typeface="Cambria Math" panose="02040503050406030204" pitchFamily="18" charset="0"/>
                            </a:rPr>
                            <m:t>𝑇</m:t>
                          </m:r>
                        </m:sup>
                      </m:sSup>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𝛽</m:t>
                          </m:r>
                        </m:e>
                        <m:sub>
                          <m:r>
                            <a:rPr lang="en-US" sz="2400" b="0" i="1" smtClean="0">
                              <a:latin typeface="Cambria Math" panose="02040503050406030204" pitchFamily="18" charset="0"/>
                            </a:rPr>
                            <m:t>1</m:t>
                          </m:r>
                        </m:sub>
                        <m:sup>
                          <m:r>
                            <a:rPr lang="en-US" sz="2400" b="0" i="1" smtClean="0">
                              <a:latin typeface="Cambria Math" panose="02040503050406030204" pitchFamily="18" charset="0"/>
                            </a:rPr>
                            <m:t>∗</m:t>
                          </m:r>
                        </m:sup>
                      </m:sSubSup>
                      <m:r>
                        <a:rPr lang="en-US" sz="2400" b="0" i="1" smtClean="0">
                          <a:latin typeface="Cambria Math" panose="02040503050406030204" pitchFamily="18" charset="0"/>
                        </a:rPr>
                        <m:t>=</m:t>
                      </m:r>
                      <m:r>
                        <m:rPr>
                          <m:sty m:val="p"/>
                        </m:rPr>
                        <a:rPr lang="en-US" sz="2400" b="0" i="0" smtClean="0">
                          <a:latin typeface="Cambria Math" panose="02040503050406030204" pitchFamily="18" charset="0"/>
                        </a:rPr>
                        <m:t>Φ</m:t>
                      </m:r>
                      <m:sSup>
                        <m:sSupPr>
                          <m:ctrlPr>
                            <a:rPr lang="en-US" sz="2400" b="0" i="1" smtClean="0">
                              <a:latin typeface="Cambria Math" panose="02040503050406030204" pitchFamily="18" charset="0"/>
                            </a:rPr>
                          </m:ctrlPr>
                        </m:sSupPr>
                        <m:e>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𝑥</m:t>
                              </m:r>
                            </m:e>
                          </m:d>
                        </m:e>
                        <m:sup>
                          <m:r>
                            <a:rPr lang="en-US" sz="2400" b="0" i="1" smtClean="0">
                              <a:latin typeface="Cambria Math" panose="02040503050406030204" pitchFamily="18" charset="0"/>
                            </a:rPr>
                            <m:t>𝑇</m:t>
                          </m:r>
                        </m:sup>
                      </m:sSup>
                      <m:nary>
                        <m:naryPr>
                          <m:chr m:val="∑"/>
                          <m:ctrlPr>
                            <a:rPr lang="en-US" sz="2400" i="1">
                              <a:solidFill>
                                <a:srgbClr val="333F50"/>
                              </a:solidFill>
                              <a:latin typeface="Cambria Math" panose="02040503050406030204" pitchFamily="18" charset="0"/>
                            </a:rPr>
                          </m:ctrlPr>
                        </m:naryPr>
                        <m:sub>
                          <m:r>
                            <m:rPr>
                              <m:brk m:alnAt="23"/>
                            </m:rPr>
                            <a:rPr lang="en-US" sz="2400" i="1">
                              <a:solidFill>
                                <a:srgbClr val="333F50"/>
                              </a:solidFill>
                              <a:latin typeface="Cambria Math" panose="02040503050406030204" pitchFamily="18" charset="0"/>
                            </a:rPr>
                            <m:t>𝑡</m:t>
                          </m:r>
                          <m:r>
                            <a:rPr lang="en-US" sz="2400" i="1">
                              <a:solidFill>
                                <a:srgbClr val="333F50"/>
                              </a:solidFill>
                              <a:latin typeface="Cambria Math" panose="02040503050406030204" pitchFamily="18" charset="0"/>
                            </a:rPr>
                            <m:t>=</m:t>
                          </m:r>
                          <m:r>
                            <m:rPr>
                              <m:brk m:alnAt="23"/>
                            </m:rPr>
                            <a:rPr lang="en-US" sz="2400" i="1">
                              <a:solidFill>
                                <a:srgbClr val="333F50"/>
                              </a:solidFill>
                              <a:latin typeface="Cambria Math" panose="02040503050406030204" pitchFamily="18" charset="0"/>
                            </a:rPr>
                            <m:t>1</m:t>
                          </m:r>
                        </m:sub>
                        <m:sup>
                          <m:sSub>
                            <m:sSubPr>
                              <m:ctrlPr>
                                <a:rPr lang="en-US" sz="2400" i="1">
                                  <a:solidFill>
                                    <a:srgbClr val="333F50"/>
                                  </a:solidFill>
                                  <a:latin typeface="Cambria Math" panose="02040503050406030204" pitchFamily="18" charset="0"/>
                                </a:rPr>
                              </m:ctrlPr>
                            </m:sSubPr>
                            <m:e>
                              <m:r>
                                <a:rPr lang="en-US" sz="2400" i="1">
                                  <a:solidFill>
                                    <a:srgbClr val="333F50"/>
                                  </a:solidFill>
                                  <a:latin typeface="Cambria Math" panose="02040503050406030204" pitchFamily="18" charset="0"/>
                                </a:rPr>
                                <m:t>𝑛</m:t>
                              </m:r>
                            </m:e>
                            <m:sub>
                              <m:r>
                                <a:rPr lang="en-US" sz="2400" i="1">
                                  <a:solidFill>
                                    <a:srgbClr val="333F50"/>
                                  </a:solidFill>
                                  <a:latin typeface="Cambria Math" panose="02040503050406030204" pitchFamily="18" charset="0"/>
                                </a:rPr>
                                <m:t>1</m:t>
                              </m:r>
                            </m:sub>
                          </m:sSub>
                        </m:sup>
                        <m:e>
                          <m:sSub>
                            <m:sSubPr>
                              <m:ctrlPr>
                                <a:rPr lang="en-US" sz="2400" i="1">
                                  <a:solidFill>
                                    <a:srgbClr val="333F50"/>
                                  </a:solidFill>
                                  <a:latin typeface="Cambria Math" panose="02040503050406030204" pitchFamily="18" charset="0"/>
                                </a:rPr>
                              </m:ctrlPr>
                            </m:sSubPr>
                            <m:e>
                              <m:r>
                                <a:rPr lang="en-US" sz="2400" i="1">
                                  <a:solidFill>
                                    <a:srgbClr val="333F50"/>
                                  </a:solidFill>
                                  <a:latin typeface="Cambria Math" panose="02040503050406030204" pitchFamily="18" charset="0"/>
                                </a:rPr>
                                <m:t>𝛼</m:t>
                              </m:r>
                            </m:e>
                            <m:sub>
                              <m:r>
                                <a:rPr lang="en-US" sz="2400" i="1">
                                  <a:solidFill>
                                    <a:srgbClr val="333F50"/>
                                  </a:solidFill>
                                  <a:latin typeface="Cambria Math" panose="02040503050406030204" pitchFamily="18" charset="0"/>
                                </a:rPr>
                                <m:t>𝑡</m:t>
                              </m:r>
                            </m:sub>
                          </m:sSub>
                          <m:r>
                            <a:rPr lang="en-US" sz="2400" i="1">
                              <a:solidFill>
                                <a:srgbClr val="333F50"/>
                              </a:solidFill>
                              <a:latin typeface="Cambria Math" panose="02040503050406030204" pitchFamily="18" charset="0"/>
                            </a:rPr>
                            <m:t> </m:t>
                          </m:r>
                          <m:r>
                            <m:rPr>
                              <m:sty m:val="p"/>
                            </m:rPr>
                            <a:rPr lang="en-US" sz="2400">
                              <a:solidFill>
                                <a:srgbClr val="333F50"/>
                              </a:solidFill>
                              <a:latin typeface="Cambria Math" panose="02040503050406030204" pitchFamily="18" charset="0"/>
                            </a:rPr>
                            <m:t>Φ</m:t>
                          </m:r>
                          <m:r>
                            <a:rPr lang="en-US" sz="2400" i="1">
                              <a:solidFill>
                                <a:srgbClr val="333F50"/>
                              </a:solidFill>
                              <a:latin typeface="Cambria Math" panose="02040503050406030204" pitchFamily="18" charset="0"/>
                            </a:rPr>
                            <m:t>(</m:t>
                          </m:r>
                          <m:sSub>
                            <m:sSubPr>
                              <m:ctrlPr>
                                <a:rPr lang="en-US" sz="2400" i="1">
                                  <a:solidFill>
                                    <a:srgbClr val="333F50"/>
                                  </a:solidFill>
                                  <a:latin typeface="Cambria Math" panose="02040503050406030204" pitchFamily="18" charset="0"/>
                                </a:rPr>
                              </m:ctrlPr>
                            </m:sSubPr>
                            <m:e>
                              <m:r>
                                <a:rPr lang="en-US" sz="2400" i="1">
                                  <a:solidFill>
                                    <a:srgbClr val="333F50"/>
                                  </a:solidFill>
                                  <a:latin typeface="Cambria Math" panose="02040503050406030204" pitchFamily="18" charset="0"/>
                                </a:rPr>
                                <m:t>𝑥</m:t>
                              </m:r>
                            </m:e>
                            <m:sub>
                              <m:r>
                                <a:rPr lang="en-US" sz="2400" i="1">
                                  <a:solidFill>
                                    <a:srgbClr val="333F50"/>
                                  </a:solidFill>
                                  <a:latin typeface="Cambria Math" panose="02040503050406030204" pitchFamily="18" charset="0"/>
                                </a:rPr>
                                <m:t>𝑡</m:t>
                              </m:r>
                            </m:sub>
                          </m:sSub>
                          <m:r>
                            <a:rPr lang="en-US" sz="2400" i="1">
                              <a:solidFill>
                                <a:srgbClr val="333F50"/>
                              </a:solidFill>
                              <a:latin typeface="Cambria Math" panose="02040503050406030204" pitchFamily="18" charset="0"/>
                            </a:rPr>
                            <m:t>)</m:t>
                          </m:r>
                        </m:e>
                      </m:nary>
                      <m:r>
                        <a:rPr lang="en-US" sz="2400" b="0" i="1" smtClean="0">
                          <a:solidFill>
                            <a:schemeClr val="tx1"/>
                          </a:solidFill>
                          <a:latin typeface="Cambria Math" panose="02040503050406030204" pitchFamily="18" charset="0"/>
                        </a:rPr>
                        <m:t>=</m:t>
                      </m:r>
                      <m:nary>
                        <m:naryPr>
                          <m:chr m:val="∑"/>
                          <m:ctrlPr>
                            <a:rPr lang="en-US" sz="2400" i="1">
                              <a:solidFill>
                                <a:schemeClr val="tx1"/>
                              </a:solidFill>
                              <a:latin typeface="Cambria Math" panose="02040503050406030204" pitchFamily="18" charset="0"/>
                            </a:rPr>
                          </m:ctrlPr>
                        </m:naryPr>
                        <m:sub>
                          <m:r>
                            <m:rPr>
                              <m:brk m:alnAt="23"/>
                            </m:rPr>
                            <a:rPr lang="en-US" sz="2400" i="1">
                              <a:solidFill>
                                <a:schemeClr val="tx1"/>
                              </a:solidFill>
                              <a:latin typeface="Cambria Math" panose="02040503050406030204" pitchFamily="18" charset="0"/>
                            </a:rPr>
                            <m:t>𝑡</m:t>
                          </m:r>
                          <m:r>
                            <a:rPr lang="en-US" sz="2400" i="1">
                              <a:solidFill>
                                <a:schemeClr val="tx1"/>
                              </a:solidFill>
                              <a:latin typeface="Cambria Math" panose="02040503050406030204" pitchFamily="18" charset="0"/>
                            </a:rPr>
                            <m:t>=</m:t>
                          </m:r>
                          <m:r>
                            <m:rPr>
                              <m:brk m:alnAt="23"/>
                            </m:rPr>
                            <a:rPr lang="en-US" sz="2400" i="1">
                              <a:solidFill>
                                <a:schemeClr val="tx1"/>
                              </a:solidFill>
                              <a:latin typeface="Cambria Math" panose="02040503050406030204" pitchFamily="18" charset="0"/>
                            </a:rPr>
                            <m:t>1</m:t>
                          </m:r>
                        </m:sub>
                        <m:sup>
                          <m:sSub>
                            <m:sSubPr>
                              <m:ctrlPr>
                                <a:rPr lang="en-US" sz="2400" i="1">
                                  <a:solidFill>
                                    <a:schemeClr val="tx1"/>
                                  </a:solidFill>
                                  <a:latin typeface="Cambria Math" panose="02040503050406030204" pitchFamily="18" charset="0"/>
                                </a:rPr>
                              </m:ctrlPr>
                            </m:sSubPr>
                            <m:e>
                              <m:r>
                                <a:rPr lang="en-US" sz="2400" i="1">
                                  <a:solidFill>
                                    <a:schemeClr val="tx1"/>
                                  </a:solidFill>
                                  <a:latin typeface="Cambria Math" panose="02040503050406030204" pitchFamily="18" charset="0"/>
                                </a:rPr>
                                <m:t>𝑛</m:t>
                              </m:r>
                            </m:e>
                            <m:sub>
                              <m:r>
                                <a:rPr lang="en-US" sz="2400" i="1">
                                  <a:solidFill>
                                    <a:schemeClr val="tx1"/>
                                  </a:solidFill>
                                  <a:latin typeface="Cambria Math" panose="02040503050406030204" pitchFamily="18" charset="0"/>
                                </a:rPr>
                                <m:t>1</m:t>
                              </m:r>
                            </m:sub>
                          </m:sSub>
                        </m:sup>
                        <m:e>
                          <m:sSub>
                            <m:sSubPr>
                              <m:ctrlPr>
                                <a:rPr lang="en-US" sz="2400" i="1">
                                  <a:solidFill>
                                    <a:schemeClr val="tx1"/>
                                  </a:solidFill>
                                  <a:latin typeface="Cambria Math" panose="02040503050406030204" pitchFamily="18" charset="0"/>
                                </a:rPr>
                              </m:ctrlPr>
                            </m:sSubPr>
                            <m:e>
                              <m:r>
                                <a:rPr lang="en-US" sz="2400" i="1">
                                  <a:solidFill>
                                    <a:schemeClr val="tx1"/>
                                  </a:solidFill>
                                  <a:latin typeface="Cambria Math" panose="02040503050406030204" pitchFamily="18" charset="0"/>
                                </a:rPr>
                                <m:t>𝛼</m:t>
                              </m:r>
                            </m:e>
                            <m:sub>
                              <m:r>
                                <a:rPr lang="en-US" sz="2400" i="1">
                                  <a:solidFill>
                                    <a:schemeClr val="tx1"/>
                                  </a:solidFill>
                                  <a:latin typeface="Cambria Math" panose="02040503050406030204" pitchFamily="18" charset="0"/>
                                </a:rPr>
                                <m:t>𝑡</m:t>
                              </m:r>
                            </m:sub>
                          </m:sSub>
                          <m:r>
                            <a:rPr lang="en-US" sz="2400" b="0" i="1" smtClean="0">
                              <a:solidFill>
                                <a:schemeClr val="tx1"/>
                              </a:solidFill>
                              <a:latin typeface="Cambria Math" panose="02040503050406030204" pitchFamily="18" charset="0"/>
                            </a:rPr>
                            <m:t>𝐾</m:t>
                          </m:r>
                          <m:r>
                            <a:rPr lang="en-US" sz="2400" b="0" i="1" smtClean="0">
                              <a:solidFill>
                                <a:schemeClr val="tx1"/>
                              </a:solidFill>
                              <a:latin typeface="Cambria Math" panose="02040503050406030204" pitchFamily="18" charset="0"/>
                            </a:rPr>
                            <m:t>(</m:t>
                          </m:r>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𝑥</m:t>
                              </m:r>
                            </m:e>
                            <m:sub>
                              <m:r>
                                <a:rPr lang="en-US" sz="2400" b="0" i="1" smtClean="0">
                                  <a:solidFill>
                                    <a:schemeClr val="tx1"/>
                                  </a:solidFill>
                                  <a:latin typeface="Cambria Math" panose="02040503050406030204" pitchFamily="18" charset="0"/>
                                </a:rPr>
                                <m:t>𝑡</m:t>
                              </m:r>
                            </m:sub>
                          </m:sSub>
                          <m:r>
                            <a:rPr lang="en-US" sz="2400" b="0" i="1"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𝑥</m:t>
                          </m:r>
                          <m:r>
                            <a:rPr lang="en-US" sz="2400" b="0" i="1" smtClean="0">
                              <a:solidFill>
                                <a:schemeClr val="tx1"/>
                              </a:solidFill>
                              <a:latin typeface="Cambria Math" panose="02040503050406030204" pitchFamily="18" charset="0"/>
                            </a:rPr>
                            <m:t>)</m:t>
                          </m:r>
                        </m:e>
                      </m:nary>
                    </m:oMath>
                  </m:oMathPara>
                </a14:m>
                <a:endParaRPr lang="en-US" sz="2400"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709" t="-1401" r="-638"/>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normAutofit/>
          </a:bodyPr>
          <a:lstStyle/>
          <a:p>
            <a:fld id="{657E7479-A17A-4BFD-B497-E7D9DEAE79DE}" type="slidenum">
              <a:rPr lang="en-US" smtClean="0"/>
              <a:t>36</a:t>
            </a:fld>
            <a:endParaRPr lang="en-US"/>
          </a:p>
        </p:txBody>
      </p:sp>
    </p:spTree>
    <p:extLst>
      <p:ext uri="{BB962C8B-B14F-4D97-AF65-F5344CB8AC3E}">
        <p14:creationId xmlns:p14="http://schemas.microsoft.com/office/powerpoint/2010/main" val="1274210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9" presetClass="emph" presetSubtype="0" nodeType="clickEffect">
                                  <p:stCondLst>
                                    <p:cond delay="0"/>
                                  </p:stCondLst>
                                  <p:childTnLst>
                                    <p:set>
                                      <p:cBhvr rctx="PPT">
                                        <p:cTn id="16" dur="indefinite"/>
                                        <p:tgtEl>
                                          <p:spTgt spid="3">
                                            <p:txEl>
                                              <p:pRg st="0" end="0"/>
                                            </p:txEl>
                                          </p:spTgt>
                                        </p:tgtEl>
                                        <p:attrNameLst>
                                          <p:attrName>style.opacity</p:attrName>
                                        </p:attrNameLst>
                                      </p:cBhvr>
                                      <p:to>
                                        <p:strVal val="0.5"/>
                                      </p:to>
                                    </p:set>
                                    <p:animEffect filter="image" prLst="opacity: 0.5">
                                      <p:cBhvr rctx="IE">
                                        <p:cTn id="17" dur="indefinite"/>
                                        <p:tgtEl>
                                          <p:spTgt spid="3">
                                            <p:txEl>
                                              <p:pRg st="0" end="0"/>
                                            </p:txEl>
                                          </p:spTgt>
                                        </p:tgtEl>
                                      </p:cBhvr>
                                    </p:animEffect>
                                  </p:childTnLst>
                                </p:cTn>
                              </p:par>
                              <p:par>
                                <p:cTn id="18" presetID="9" presetClass="emph" presetSubtype="0" nodeType="withEffect">
                                  <p:stCondLst>
                                    <p:cond delay="0"/>
                                  </p:stCondLst>
                                  <p:childTnLst>
                                    <p:set>
                                      <p:cBhvr rctx="PPT">
                                        <p:cTn id="19" dur="indefinite"/>
                                        <p:tgtEl>
                                          <p:spTgt spid="3">
                                            <p:txEl>
                                              <p:pRg st="1" end="1"/>
                                            </p:txEl>
                                          </p:spTgt>
                                        </p:tgtEl>
                                        <p:attrNameLst>
                                          <p:attrName>style.opacity</p:attrName>
                                        </p:attrNameLst>
                                      </p:cBhvr>
                                      <p:to>
                                        <p:strVal val="0.5"/>
                                      </p:to>
                                    </p:set>
                                    <p:animEffect filter="image" prLst="opacity: 0.5">
                                      <p:cBhvr rctx="IE">
                                        <p:cTn id="20" dur="indefinite"/>
                                        <p:tgtEl>
                                          <p:spTgt spid="3">
                                            <p:txEl>
                                              <p:pRg st="1" end="1"/>
                                            </p:txEl>
                                          </p:spTgt>
                                        </p:tgtEl>
                                      </p:cBhvr>
                                    </p:animEffect>
                                  </p:childTnLst>
                                </p:cTn>
                              </p:par>
                              <p:par>
                                <p:cTn id="21" presetID="9" presetClass="emph" presetSubtype="0" nodeType="withEffect">
                                  <p:stCondLst>
                                    <p:cond delay="0"/>
                                  </p:stCondLst>
                                  <p:childTnLst>
                                    <p:set>
                                      <p:cBhvr rctx="PPT">
                                        <p:cTn id="22" dur="indefinite"/>
                                        <p:tgtEl>
                                          <p:spTgt spid="3">
                                            <p:txEl>
                                              <p:pRg st="2" end="2"/>
                                            </p:txEl>
                                          </p:spTgt>
                                        </p:tgtEl>
                                        <p:attrNameLst>
                                          <p:attrName>style.opacity</p:attrName>
                                        </p:attrNameLst>
                                      </p:cBhvr>
                                      <p:to>
                                        <p:strVal val="0.5"/>
                                      </p:to>
                                    </p:set>
                                    <p:animEffect filter="image" prLst="opacity: 0.5">
                                      <p:cBhvr rctx="IE">
                                        <p:cTn id="23" dur="indefinite"/>
                                        <p:tgtEl>
                                          <p:spTgt spid="3">
                                            <p:txEl>
                                              <p:pRg st="2" end="2"/>
                                            </p:txEl>
                                          </p:spTgt>
                                        </p:tgtEl>
                                      </p:cBhvr>
                                    </p:animEffect>
                                  </p:childTnLst>
                                </p:cTn>
                              </p:par>
                              <p:par>
                                <p:cTn id="24" presetID="9" presetClass="emph" presetSubtype="0" nodeType="withEffect">
                                  <p:stCondLst>
                                    <p:cond delay="0"/>
                                  </p:stCondLst>
                                  <p:childTnLst>
                                    <p:set>
                                      <p:cBhvr rctx="PPT">
                                        <p:cTn id="25" dur="indefinite"/>
                                        <p:tgtEl>
                                          <p:spTgt spid="3">
                                            <p:txEl>
                                              <p:pRg st="3" end="3"/>
                                            </p:txEl>
                                          </p:spTgt>
                                        </p:tgtEl>
                                        <p:attrNameLst>
                                          <p:attrName>style.opacity</p:attrName>
                                        </p:attrNameLst>
                                      </p:cBhvr>
                                      <p:to>
                                        <p:strVal val="0.5"/>
                                      </p:to>
                                    </p:set>
                                    <p:animEffect filter="image" prLst="opacity: 0.5">
                                      <p:cBhvr rctx="IE">
                                        <p:cTn id="26" dur="indefinite"/>
                                        <p:tgtEl>
                                          <p:spTgt spid="3">
                                            <p:txEl>
                                              <p:pRg st="3" end="3"/>
                                            </p:txEl>
                                          </p:spTgt>
                                        </p:tgtEl>
                                      </p:cBhvr>
                                    </p:animEffect>
                                  </p:childTnLst>
                                </p:cTn>
                              </p:par>
                            </p:childTnLst>
                          </p:cTn>
                        </p:par>
                        <p:par>
                          <p:cTn id="27" fill="hold">
                            <p:stCondLst>
                              <p:cond delay="0"/>
                            </p:stCondLst>
                            <p:childTnLst>
                              <p:par>
                                <p:cTn id="28" presetID="1" presetClass="entr" presetSubtype="0" fill="hold" nodeType="after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Kernelized</a:t>
            </a:r>
            <a:r>
              <a:rPr lang="en-US" dirty="0"/>
              <a:t> </a:t>
            </a:r>
            <a:r>
              <a:rPr lang="en-US" dirty="0" smtClean="0"/>
              <a:t>Incremental Algorithms</a:t>
            </a:r>
            <a:endParaRPr lang="en-US" dirty="0"/>
          </a:p>
        </p:txBody>
      </p:sp>
      <p:sp>
        <p:nvSpPr>
          <p:cNvPr id="3" name="Content Placeholder 2"/>
          <p:cNvSpPr>
            <a:spLocks noGrp="1"/>
          </p:cNvSpPr>
          <p:nvPr>
            <p:ph idx="1"/>
          </p:nvPr>
        </p:nvSpPr>
        <p:spPr/>
        <p:txBody>
          <a:bodyPr>
            <a:normAutofit/>
          </a:bodyPr>
          <a:lstStyle/>
          <a:p>
            <a:r>
              <a:rPr lang="en-US" sz="2400" dirty="0" smtClean="0"/>
              <a:t>Truncated SGD [</a:t>
            </a:r>
            <a:r>
              <a:rPr lang="en-US" sz="2400" dirty="0" err="1" smtClean="0"/>
              <a:t>Kivinen</a:t>
            </a:r>
            <a:r>
              <a:rPr lang="en-US" sz="2400" dirty="0" smtClean="0"/>
              <a:t> </a:t>
            </a:r>
            <a:r>
              <a:rPr lang="en-US" sz="2400" dirty="0"/>
              <a:t>et al</a:t>
            </a:r>
            <a:r>
              <a:rPr lang="en-US" sz="2400" dirty="0" smtClean="0"/>
              <a:t>. 2004]</a:t>
            </a:r>
          </a:p>
          <a:p>
            <a:r>
              <a:rPr lang="en-US" sz="2400" dirty="0" err="1" smtClean="0"/>
              <a:t>Projectron</a:t>
            </a:r>
            <a:r>
              <a:rPr lang="en-US" sz="2400" dirty="0"/>
              <a:t> [</a:t>
            </a:r>
            <a:r>
              <a:rPr lang="en-US" sz="2400" dirty="0" err="1"/>
              <a:t>Orabona</a:t>
            </a:r>
            <a:r>
              <a:rPr lang="en-US" sz="2400" dirty="0"/>
              <a:t> et al</a:t>
            </a:r>
            <a:r>
              <a:rPr lang="en-US" sz="2400" dirty="0" smtClean="0"/>
              <a:t>. 2009]</a:t>
            </a:r>
          </a:p>
          <a:p>
            <a:r>
              <a:rPr lang="en-US" sz="2400" dirty="0"/>
              <a:t>Online Passive-Aggressive Algorithms on a </a:t>
            </a:r>
            <a:r>
              <a:rPr lang="en-US" sz="2400" dirty="0" smtClean="0"/>
              <a:t>Budget [Wang and </a:t>
            </a:r>
            <a:r>
              <a:rPr lang="en-US" sz="2400" dirty="0" err="1" smtClean="0"/>
              <a:t>Vucetic</a:t>
            </a:r>
            <a:r>
              <a:rPr lang="en-US" sz="2400" dirty="0"/>
              <a:t> </a:t>
            </a:r>
            <a:r>
              <a:rPr lang="en-US" sz="2400" dirty="0" smtClean="0"/>
              <a:t>2010]</a:t>
            </a:r>
            <a:endParaRPr lang="en-US" sz="2400" dirty="0"/>
          </a:p>
        </p:txBody>
      </p:sp>
      <p:sp>
        <p:nvSpPr>
          <p:cNvPr id="4" name="Slide Number Placeholder 3"/>
          <p:cNvSpPr>
            <a:spLocks noGrp="1"/>
          </p:cNvSpPr>
          <p:nvPr>
            <p:ph type="sldNum" sz="quarter" idx="12"/>
          </p:nvPr>
        </p:nvSpPr>
        <p:spPr/>
        <p:txBody>
          <a:bodyPr>
            <a:normAutofit/>
          </a:bodyPr>
          <a:lstStyle/>
          <a:p>
            <a:fld id="{657E7479-A17A-4BFD-B497-E7D9DEAE79DE}" type="slidenum">
              <a:rPr lang="en-US" smtClean="0"/>
              <a:t>37</a:t>
            </a:fld>
            <a:endParaRPr lang="en-US"/>
          </a:p>
        </p:txBody>
      </p:sp>
      <mc:AlternateContent xmlns:mc="http://schemas.openxmlformats.org/markup-compatibility/2006" xmlns:a14="http://schemas.microsoft.com/office/drawing/2010/main">
        <mc:Choice Requires="a14">
          <p:sp>
            <p:nvSpPr>
              <p:cNvPr id="5" name="Rounded Rectangular Callout 4"/>
              <p:cNvSpPr/>
              <p:nvPr/>
            </p:nvSpPr>
            <p:spPr>
              <a:xfrm>
                <a:off x="4059191" y="4535639"/>
                <a:ext cx="3240769" cy="1654567"/>
              </a:xfrm>
              <a:prstGeom prst="wedgeRoundRectCallout">
                <a:avLst>
                  <a:gd name="adj1" fmla="val 1071"/>
                  <a:gd name="adj2" fmla="val -8218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𝛽</m:t>
                          </m:r>
                        </m:e>
                        <m:sub>
                          <m:r>
                            <a:rPr lang="en-US" sz="2400" b="0" i="1" smtClean="0">
                              <a:latin typeface="Cambria Math" panose="02040503050406030204" pitchFamily="18" charset="0"/>
                            </a:rPr>
                            <m:t>𝑡</m:t>
                          </m:r>
                          <m:r>
                            <a:rPr lang="en-US" sz="2400" b="0" i="1" smtClean="0">
                              <a:latin typeface="Cambria Math" panose="02040503050406030204" pitchFamily="18" charset="0"/>
                            </a:rPr>
                            <m:t>+</m:t>
                          </m:r>
                          <m:r>
                            <a:rPr lang="en-US" sz="2400" b="0" i="1" smtClean="0">
                              <a:latin typeface="Cambria Math" panose="02040503050406030204" pitchFamily="18" charset="0"/>
                            </a:rPr>
                            <m:t>1</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𝛽</m:t>
                          </m:r>
                        </m:e>
                        <m:sub>
                          <m:r>
                            <a:rPr lang="en-US" sz="2400" b="0" i="1" smtClean="0">
                              <a:latin typeface="Cambria Math" panose="02040503050406030204" pitchFamily="18" charset="0"/>
                            </a:rPr>
                            <m:t>𝑡</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𝛼</m:t>
                          </m:r>
                        </m:e>
                        <m:sub>
                          <m:r>
                            <a:rPr lang="en-US" sz="2400" b="0" i="1" smtClean="0">
                              <a:latin typeface="Cambria Math" panose="02040503050406030204" pitchFamily="18" charset="0"/>
                            </a:rPr>
                            <m:t>𝑡</m:t>
                          </m:r>
                        </m:sub>
                      </m:sSub>
                      <m:r>
                        <m:rPr>
                          <m:sty m:val="p"/>
                        </m:rPr>
                        <a:rPr lang="en-US" sz="2400" b="0" i="0" smtClean="0">
                          <a:latin typeface="Cambria Math" panose="02040503050406030204" pitchFamily="18" charset="0"/>
                        </a:rPr>
                        <m:t>Φ</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𝑡</m:t>
                          </m:r>
                        </m:sub>
                      </m:sSub>
                      <m:r>
                        <a:rPr lang="en-US" sz="2400" b="0" i="1" smtClean="0">
                          <a:latin typeface="Cambria Math" panose="02040503050406030204" pitchFamily="18" charset="0"/>
                        </a:rPr>
                        <m:t>)</m:t>
                      </m:r>
                    </m:oMath>
                  </m:oMathPara>
                </a14:m>
                <a:endParaRPr lang="en-US" sz="2400" dirty="0" smtClean="0"/>
              </a:p>
              <a:p>
                <a:pPr algn="ct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𝛽</m:t>
                          </m:r>
                        </m:e>
                        <m:sub>
                          <m:r>
                            <a:rPr lang="en-US" sz="2400" b="0" i="1" smtClean="0">
                              <a:latin typeface="Cambria Math" panose="02040503050406030204" pitchFamily="18" charset="0"/>
                            </a:rPr>
                            <m:t>𝑡</m:t>
                          </m:r>
                          <m:r>
                            <a:rPr lang="en-US" sz="2400" b="0" i="1" smtClean="0">
                              <a:latin typeface="Cambria Math" panose="02040503050406030204" pitchFamily="18" charset="0"/>
                            </a:rPr>
                            <m:t>+</m:t>
                          </m:r>
                          <m:r>
                            <a:rPr lang="en-US" sz="2400" b="0" i="1" smtClean="0">
                              <a:latin typeface="Cambria Math" panose="02040503050406030204" pitchFamily="18" charset="0"/>
                            </a:rPr>
                            <m:t>1</m:t>
                          </m:r>
                        </m:sub>
                      </m:sSub>
                      <m:r>
                        <a:rPr lang="en-US" sz="2400" b="0" i="1" smtClean="0">
                          <a:latin typeface="Cambria Math" panose="02040503050406030204" pitchFamily="18" charset="0"/>
                        </a:rPr>
                        <m:t>=</m:t>
                      </m:r>
                      <m:nary>
                        <m:naryPr>
                          <m:chr m:val="∑"/>
                          <m:ctrlPr>
                            <a:rPr lang="en-US" sz="2400" b="0" i="1" smtClean="0">
                              <a:latin typeface="Cambria Math" panose="02040503050406030204" pitchFamily="18" charset="0"/>
                            </a:rPr>
                          </m:ctrlPr>
                        </m:naryPr>
                        <m:sub>
                          <m:r>
                            <m:rPr>
                              <m:brk m:alnAt="23"/>
                            </m:rPr>
                            <a:rPr lang="en-US" sz="2400" b="0" i="1" smtClean="0">
                              <a:latin typeface="Cambria Math" panose="02040503050406030204" pitchFamily="18" charset="0"/>
                            </a:rPr>
                            <m:t>𝑖</m:t>
                          </m:r>
                          <m:r>
                            <a:rPr lang="en-US" sz="2400" b="0" i="1" smtClean="0">
                              <a:latin typeface="Cambria Math" panose="02040503050406030204" pitchFamily="18" charset="0"/>
                            </a:rPr>
                            <m:t>=</m:t>
                          </m:r>
                          <m:r>
                            <a:rPr lang="en-US" sz="2400" b="0" i="1" smtClean="0">
                              <a:latin typeface="Cambria Math" panose="02040503050406030204" pitchFamily="18" charset="0"/>
                            </a:rPr>
                            <m:t>1</m:t>
                          </m:r>
                        </m:sub>
                        <m:sup>
                          <m:r>
                            <a:rPr lang="en-US" sz="2400" b="0" i="1" smtClean="0">
                              <a:latin typeface="Cambria Math" panose="02040503050406030204" pitchFamily="18" charset="0"/>
                            </a:rPr>
                            <m:t>𝑡</m:t>
                          </m:r>
                        </m:sup>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𝛼</m:t>
                              </m:r>
                            </m:e>
                            <m:sub>
                              <m:r>
                                <a:rPr lang="en-US" sz="2400" b="0" i="1" smtClean="0">
                                  <a:latin typeface="Cambria Math" panose="02040503050406030204" pitchFamily="18" charset="0"/>
                                </a:rPr>
                                <m:t>𝑖</m:t>
                              </m:r>
                            </m:sub>
                          </m:sSub>
                          <m:r>
                            <m:rPr>
                              <m:sty m:val="p"/>
                            </m:rPr>
                            <a:rPr lang="en-US" sz="2400" b="0" i="0" smtClean="0">
                              <a:latin typeface="Cambria Math" panose="02040503050406030204" pitchFamily="18" charset="0"/>
                            </a:rPr>
                            <m:t>Φ</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𝑖</m:t>
                              </m:r>
                            </m:sub>
                          </m:sSub>
                          <m:r>
                            <a:rPr lang="en-US" sz="2400" b="0" i="1" smtClean="0">
                              <a:latin typeface="Cambria Math" panose="02040503050406030204" pitchFamily="18" charset="0"/>
                            </a:rPr>
                            <m:t>)</m:t>
                          </m:r>
                        </m:e>
                      </m:nary>
                    </m:oMath>
                  </m:oMathPara>
                </a14:m>
                <a:endParaRPr lang="en-US" dirty="0"/>
              </a:p>
            </p:txBody>
          </p:sp>
        </mc:Choice>
        <mc:Fallback xmlns="">
          <p:sp>
            <p:nvSpPr>
              <p:cNvPr id="5" name="Rounded Rectangular Callout 4"/>
              <p:cNvSpPr>
                <a:spLocks noRot="1" noChangeAspect="1" noMove="1" noResize="1" noEditPoints="1" noAdjustHandles="1" noChangeArrowheads="1" noChangeShapeType="1" noTextEdit="1"/>
              </p:cNvSpPr>
              <p:nvPr/>
            </p:nvSpPr>
            <p:spPr>
              <a:xfrm>
                <a:off x="4059191" y="4535639"/>
                <a:ext cx="3240769" cy="1654567"/>
              </a:xfrm>
              <a:prstGeom prst="wedgeRoundRectCallout">
                <a:avLst>
                  <a:gd name="adj1" fmla="val 1071"/>
                  <a:gd name="adj2" fmla="val -82187"/>
                  <a:gd name="adj3" fmla="val 16667"/>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539107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Rotating Checkerboard 3x3</a:t>
            </a:r>
            <a:endParaRPr lang="en-US" dirty="0"/>
          </a:p>
        </p:txBody>
      </p:sp>
      <p:sp>
        <p:nvSpPr>
          <p:cNvPr id="4" name="Slide Number Placeholder 3"/>
          <p:cNvSpPr>
            <a:spLocks noGrp="1"/>
          </p:cNvSpPr>
          <p:nvPr>
            <p:ph type="sldNum" sz="quarter" idx="12"/>
          </p:nvPr>
        </p:nvSpPr>
        <p:spPr/>
        <p:txBody>
          <a:bodyPr>
            <a:normAutofit/>
          </a:bodyPr>
          <a:lstStyle/>
          <a:p>
            <a:fld id="{657E7479-A17A-4BFD-B497-E7D9DEAE79DE}" type="slidenum">
              <a:rPr lang="en-US" smtClean="0"/>
              <a:t>38</a:t>
            </a:fld>
            <a:endParaRPr lang="en-US"/>
          </a:p>
        </p:txBody>
      </p:sp>
      <p:pic>
        <p:nvPicPr>
          <p:cNvPr id="9" name="Picture 8"/>
          <p:cNvPicPr>
            <a:picLocks noChangeAspect="1"/>
          </p:cNvPicPr>
          <p:nvPr/>
        </p:nvPicPr>
        <p:blipFill>
          <a:blip r:embed="rId3"/>
          <a:stretch>
            <a:fillRect/>
          </a:stretch>
        </p:blipFill>
        <p:spPr>
          <a:xfrm>
            <a:off x="8971943" y="633113"/>
            <a:ext cx="2116643" cy="1589536"/>
          </a:xfrm>
          <a:prstGeom prst="rect">
            <a:avLst/>
          </a:prstGeom>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61872" y="2490002"/>
            <a:ext cx="6815496" cy="4089297"/>
          </a:xfrm>
          <a:prstGeom prst="rect">
            <a:avLst/>
          </a:prstGeom>
        </p:spPr>
      </p:pic>
      <p:pic>
        <p:nvPicPr>
          <p:cNvPr id="16" name="Picture 15"/>
          <p:cNvPicPr>
            <a:picLocks noChangeAspect="1"/>
          </p:cNvPicPr>
          <p:nvPr/>
        </p:nvPicPr>
        <p:blipFill rotWithShape="1">
          <a:blip r:embed="rId5">
            <a:extLst>
              <a:ext uri="{28A0092B-C50C-407E-A947-70E740481C1C}">
                <a14:useLocalDpi xmlns:a14="http://schemas.microsoft.com/office/drawing/2010/main" val="0"/>
              </a:ext>
            </a:extLst>
          </a:blip>
          <a:srcRect l="38669" t="5921" r="37482" b="21052"/>
          <a:stretch/>
        </p:blipFill>
        <p:spPr>
          <a:xfrm>
            <a:off x="8590483" y="2826886"/>
            <a:ext cx="1791730" cy="2286000"/>
          </a:xfrm>
          <a:prstGeom prst="rect">
            <a:avLst/>
          </a:prstGeom>
        </p:spPr>
      </p:pic>
    </p:spTree>
    <p:extLst>
      <p:ext uri="{BB962C8B-B14F-4D97-AF65-F5344CB8AC3E}">
        <p14:creationId xmlns:p14="http://schemas.microsoft.com/office/powerpoint/2010/main" val="278394807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normAutofit/>
          </a:bodyPr>
          <a:lstStyle/>
          <a:p>
            <a:r>
              <a:rPr lang="en-US" sz="2400" dirty="0">
                <a:solidFill>
                  <a:schemeClr val="bg2">
                    <a:lumMod val="75000"/>
                  </a:schemeClr>
                </a:solidFill>
              </a:rPr>
              <a:t>Introduction and Motivation</a:t>
            </a:r>
          </a:p>
          <a:p>
            <a:r>
              <a:rPr lang="en-US" sz="2400" dirty="0" smtClean="0">
                <a:solidFill>
                  <a:schemeClr val="bg2">
                    <a:lumMod val="75000"/>
                  </a:schemeClr>
                </a:solidFill>
              </a:rPr>
              <a:t>Our </a:t>
            </a:r>
            <a:r>
              <a:rPr lang="en-US" sz="2400" dirty="0">
                <a:solidFill>
                  <a:schemeClr val="bg2">
                    <a:lumMod val="75000"/>
                  </a:schemeClr>
                </a:solidFill>
              </a:rPr>
              <a:t>Contribution</a:t>
            </a:r>
          </a:p>
          <a:p>
            <a:r>
              <a:rPr lang="en-US" sz="2400" dirty="0" smtClean="0">
                <a:solidFill>
                  <a:schemeClr val="bg2">
                    <a:lumMod val="75000"/>
                  </a:schemeClr>
                </a:solidFill>
              </a:rPr>
              <a:t>Experimental Results</a:t>
            </a:r>
          </a:p>
          <a:p>
            <a:r>
              <a:rPr lang="en-US" sz="2400" dirty="0">
                <a:solidFill>
                  <a:schemeClr val="bg2">
                    <a:lumMod val="75000"/>
                  </a:schemeClr>
                </a:solidFill>
              </a:rPr>
              <a:t>Non-Linear Problems</a:t>
            </a:r>
          </a:p>
          <a:p>
            <a:r>
              <a:rPr lang="en-US" sz="2400" dirty="0"/>
              <a:t>Conclusions</a:t>
            </a:r>
          </a:p>
        </p:txBody>
      </p:sp>
      <p:sp>
        <p:nvSpPr>
          <p:cNvPr id="4" name="Slide Number Placeholder 3"/>
          <p:cNvSpPr>
            <a:spLocks noGrp="1"/>
          </p:cNvSpPr>
          <p:nvPr>
            <p:ph type="sldNum" sz="quarter" idx="12"/>
          </p:nvPr>
        </p:nvSpPr>
        <p:spPr/>
        <p:txBody>
          <a:bodyPr>
            <a:normAutofit/>
          </a:bodyPr>
          <a:lstStyle/>
          <a:p>
            <a:fld id="{657E7479-A17A-4BFD-B497-E7D9DEAE79DE}" type="slidenum">
              <a:rPr lang="en-US" smtClean="0"/>
              <a:t>39</a:t>
            </a:fld>
            <a:endParaRPr lang="en-US"/>
          </a:p>
        </p:txBody>
      </p:sp>
    </p:spTree>
    <p:extLst>
      <p:ext uri="{BB962C8B-B14F-4D97-AF65-F5344CB8AC3E}">
        <p14:creationId xmlns:p14="http://schemas.microsoft.com/office/powerpoint/2010/main" val="15777981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Setting</a:t>
            </a:r>
            <a:br>
              <a:rPr lang="en-US" dirty="0" smtClean="0"/>
            </a:br>
            <a:endParaRPr lang="en-US" dirty="0"/>
          </a:p>
        </p:txBody>
      </p:sp>
      <p:sp>
        <p:nvSpPr>
          <p:cNvPr id="17" name="Slide Number Placeholder 16"/>
          <p:cNvSpPr>
            <a:spLocks noGrp="1"/>
          </p:cNvSpPr>
          <p:nvPr>
            <p:ph type="sldNum" sz="quarter" idx="12"/>
          </p:nvPr>
        </p:nvSpPr>
        <p:spPr/>
        <p:txBody>
          <a:bodyPr>
            <a:normAutofit lnSpcReduction="10000"/>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657E7479-A17A-4BFD-B497-E7D9DEAE79DE}" type="slidenum">
              <a:rPr kumimoji="0" lang="en-US" sz="3600" b="0" i="0" u="none" strike="noStrike" kern="1200" cap="none" spc="0" normalizeH="0" baseline="0" noProof="0" smtClean="0">
                <a:ln>
                  <a:noFill/>
                </a:ln>
                <a:solidFill>
                  <a:srgbClr val="44546A">
                    <a:lumMod val="60000"/>
                    <a:lumOff val="40000"/>
                  </a:srgbClr>
                </a:solidFill>
                <a:effectLst/>
                <a:uLnTx/>
                <a:uFillTx/>
                <a:latin typeface="Century Schoolbook" panose="020406040505050203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4</a:t>
            </a:fld>
            <a:endParaRPr kumimoji="0" lang="en-US" sz="3600" b="0" i="0" u="none" strike="noStrike" kern="1200" cap="none" spc="0" normalizeH="0" baseline="0" noProof="0" dirty="0">
              <a:ln>
                <a:noFill/>
              </a:ln>
              <a:solidFill>
                <a:srgbClr val="44546A">
                  <a:lumMod val="60000"/>
                  <a:lumOff val="40000"/>
                </a:srgbClr>
              </a:solidFill>
              <a:effectLst/>
              <a:uLnTx/>
              <a:uFillTx/>
              <a:latin typeface="Century Schoolbook" panose="02040604050505020304"/>
              <a:ea typeface="+mn-ea"/>
              <a:cs typeface="+mn-cs"/>
            </a:endParaRPr>
          </a:p>
        </p:txBody>
      </p:sp>
      <p:sp>
        <p:nvSpPr>
          <p:cNvPr id="20" name="Rounded Rectangular Callout 19"/>
          <p:cNvSpPr/>
          <p:nvPr/>
        </p:nvSpPr>
        <p:spPr>
          <a:xfrm>
            <a:off x="647270" y="1830237"/>
            <a:ext cx="2254159" cy="1123712"/>
          </a:xfrm>
          <a:prstGeom prst="wedgeRoundRectCallout">
            <a:avLst>
              <a:gd name="adj1" fmla="val 30187"/>
              <a:gd name="adj2" fmla="val 11003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prstClr val="white"/>
                </a:solidFill>
                <a:effectLst/>
                <a:uLnTx/>
                <a:uFillTx/>
                <a:latin typeface="Century Schoolbook" panose="02040604050505020304"/>
                <a:ea typeface="+mn-ea"/>
                <a:cs typeface="+mn-cs"/>
              </a:rPr>
              <a:t>Infinite stream of </a:t>
            </a:r>
            <a:r>
              <a:rPr kumimoji="0" lang="en-US" sz="2000" b="0" i="0" u="none" strike="noStrike" kern="1200" cap="none" spc="0" normalizeH="0" baseline="0" noProof="0" dirty="0">
                <a:ln>
                  <a:noFill/>
                </a:ln>
                <a:solidFill>
                  <a:prstClr val="white"/>
                </a:solidFill>
                <a:effectLst/>
                <a:uLnTx/>
                <a:uFillTx/>
                <a:latin typeface="Century Schoolbook" panose="02040604050505020304"/>
                <a:ea typeface="+mn-ea"/>
                <a:cs typeface="+mn-cs"/>
              </a:rPr>
              <a:t>(occasionally) labeled samples</a:t>
            </a:r>
            <a:r>
              <a:rPr kumimoji="0" lang="en-US" sz="2000" b="0" i="0" u="none" strike="noStrike" kern="1200" cap="none" spc="0" normalizeH="0" baseline="0" noProof="0" dirty="0" smtClean="0">
                <a:ln>
                  <a:noFill/>
                </a:ln>
                <a:solidFill>
                  <a:prstClr val="white"/>
                </a:solidFill>
                <a:effectLst/>
                <a:uLnTx/>
                <a:uFillTx/>
                <a:latin typeface="Century Schoolbook" panose="02040604050505020304"/>
                <a:ea typeface="+mn-ea"/>
                <a:cs typeface="+mn-cs"/>
              </a:rPr>
              <a:t> </a:t>
            </a:r>
            <a:endParaRPr kumimoji="0" lang="en-US" sz="2000" b="0" i="0" u="none" strike="noStrike" kern="1200" cap="none" spc="0" normalizeH="0" baseline="0" noProof="0" dirty="0">
              <a:ln>
                <a:noFill/>
              </a:ln>
              <a:solidFill>
                <a:prstClr val="white"/>
              </a:solidFill>
              <a:effectLst/>
              <a:uLnTx/>
              <a:uFillTx/>
              <a:latin typeface="Century Schoolbook" panose="02040604050505020304"/>
              <a:ea typeface="+mn-ea"/>
              <a:cs typeface="+mn-cs"/>
            </a:endParaRPr>
          </a:p>
        </p:txBody>
      </p:sp>
      <p:sp>
        <p:nvSpPr>
          <p:cNvPr id="22" name="Rounded Rectangular Callout 21"/>
          <p:cNvSpPr/>
          <p:nvPr/>
        </p:nvSpPr>
        <p:spPr>
          <a:xfrm>
            <a:off x="5742031" y="1248648"/>
            <a:ext cx="2500393" cy="442674"/>
          </a:xfrm>
          <a:prstGeom prst="wedgeRoundRectCallout">
            <a:avLst>
              <a:gd name="adj1" fmla="val -6841"/>
              <a:gd name="adj2" fmla="val 16041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prstClr val="white"/>
                </a:solidFill>
                <a:effectLst/>
                <a:uLnTx/>
                <a:uFillTx/>
                <a:latin typeface="Century Schoolbook" panose="02040604050505020304"/>
                <a:ea typeface="+mn-ea"/>
                <a:cs typeface="+mn-cs"/>
              </a:rPr>
              <a:t>Update the model</a:t>
            </a:r>
            <a:endParaRPr kumimoji="0" lang="en-US" sz="2000" b="0" i="0" u="none" strike="noStrike" kern="1200" cap="none" spc="0" normalizeH="0" baseline="0" noProof="0" dirty="0">
              <a:ln>
                <a:noFill/>
              </a:ln>
              <a:solidFill>
                <a:prstClr val="white"/>
              </a:solidFill>
              <a:effectLst/>
              <a:uLnTx/>
              <a:uFillTx/>
              <a:latin typeface="Century Schoolbook" panose="02040604050505020304"/>
              <a:ea typeface="+mn-ea"/>
              <a:cs typeface="+mn-cs"/>
            </a:endParaRPr>
          </a:p>
        </p:txBody>
      </p:sp>
      <p:sp>
        <p:nvSpPr>
          <p:cNvPr id="23" name="Rounded Rectangular Callout 22"/>
          <p:cNvSpPr/>
          <p:nvPr/>
        </p:nvSpPr>
        <p:spPr>
          <a:xfrm>
            <a:off x="6219410" y="5906607"/>
            <a:ext cx="1994914" cy="442674"/>
          </a:xfrm>
          <a:prstGeom prst="wedgeRoundRectCallout">
            <a:avLst>
              <a:gd name="adj1" fmla="val 5102"/>
              <a:gd name="adj2" fmla="val -12708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prstClr val="white"/>
                </a:solidFill>
                <a:effectLst/>
                <a:uLnTx/>
                <a:uFillTx/>
                <a:latin typeface="Century Schoolbook" panose="02040604050505020304"/>
                <a:ea typeface="+mn-ea"/>
                <a:cs typeface="+mn-cs"/>
              </a:rPr>
              <a:t>Trained model </a:t>
            </a:r>
            <a:endParaRPr kumimoji="0" lang="en-US" sz="2000" b="0" i="0" u="none" strike="noStrike" kern="1200" cap="none" spc="0" normalizeH="0" baseline="0" noProof="0" dirty="0">
              <a:ln>
                <a:noFill/>
              </a:ln>
              <a:solidFill>
                <a:prstClr val="white"/>
              </a:solidFill>
              <a:effectLst/>
              <a:uLnTx/>
              <a:uFillTx/>
              <a:latin typeface="Century Schoolbook" panose="02040604050505020304"/>
              <a:ea typeface="+mn-ea"/>
              <a:cs typeface="+mn-cs"/>
            </a:endParaRPr>
          </a:p>
        </p:txBody>
      </p:sp>
      <p:pic>
        <p:nvPicPr>
          <p:cNvPr id="36" name="Picture 35"/>
          <p:cNvPicPr>
            <a:picLocks noChangeAspect="1"/>
          </p:cNvPicPr>
          <p:nvPr/>
        </p:nvPicPr>
        <p:blipFill rotWithShape="1">
          <a:blip r:embed="rId3">
            <a:extLst>
              <a:ext uri="{28A0092B-C50C-407E-A947-70E740481C1C}">
                <a14:useLocalDpi xmlns:a14="http://schemas.microsoft.com/office/drawing/2010/main" val="0"/>
              </a:ext>
            </a:extLst>
          </a:blip>
          <a:srcRect l="1886" t="38954" r="49298" b="41046"/>
          <a:stretch/>
        </p:blipFill>
        <p:spPr>
          <a:xfrm>
            <a:off x="509435" y="3380873"/>
            <a:ext cx="4463715" cy="914401"/>
          </a:xfrm>
          <a:prstGeom prst="rect">
            <a:avLst/>
          </a:prstGeom>
        </p:spPr>
      </p:pic>
      <p:sp>
        <p:nvSpPr>
          <p:cNvPr id="18" name="Curved Down Arrow 17"/>
          <p:cNvSpPr/>
          <p:nvPr/>
        </p:nvSpPr>
        <p:spPr>
          <a:xfrm>
            <a:off x="5418036" y="2237010"/>
            <a:ext cx="3328009" cy="772904"/>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19" name="Curved Down Arrow 18"/>
          <p:cNvSpPr/>
          <p:nvPr/>
        </p:nvSpPr>
        <p:spPr>
          <a:xfrm flipH="1" flipV="1">
            <a:off x="5267568" y="4761939"/>
            <a:ext cx="3328009" cy="772904"/>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pic>
        <p:nvPicPr>
          <p:cNvPr id="3" name="Picture 2"/>
          <p:cNvPicPr>
            <a:picLocks noChangeAspect="1"/>
          </p:cNvPicPr>
          <p:nvPr/>
        </p:nvPicPr>
        <p:blipFill>
          <a:blip r:embed="rId4"/>
          <a:stretch>
            <a:fillRect/>
          </a:stretch>
        </p:blipFill>
        <p:spPr>
          <a:xfrm>
            <a:off x="5028538" y="2884714"/>
            <a:ext cx="966840" cy="2018842"/>
          </a:xfrm>
          <a:prstGeom prst="rect">
            <a:avLst/>
          </a:prstGeom>
        </p:spPr>
      </p:pic>
      <p:grpSp>
        <p:nvGrpSpPr>
          <p:cNvPr id="4" name="Group 3"/>
          <p:cNvGrpSpPr/>
          <p:nvPr/>
        </p:nvGrpSpPr>
        <p:grpSpPr>
          <a:xfrm>
            <a:off x="6992228" y="3042353"/>
            <a:ext cx="2851183" cy="1690638"/>
            <a:chOff x="6992228" y="3042353"/>
            <a:chExt cx="2851183" cy="1690638"/>
          </a:xfrm>
        </p:grpSpPr>
        <p:pic>
          <p:nvPicPr>
            <p:cNvPr id="28" name="Picture 27"/>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992228" y="3042353"/>
              <a:ext cx="2851183" cy="1690638"/>
            </a:xfrm>
            <a:prstGeom prst="rect">
              <a:avLst/>
            </a:prstGeom>
          </p:spPr>
        </p:pic>
        <p:grpSp>
          <p:nvGrpSpPr>
            <p:cNvPr id="91" name="Group 90"/>
            <p:cNvGrpSpPr/>
            <p:nvPr/>
          </p:nvGrpSpPr>
          <p:grpSpPr>
            <a:xfrm>
              <a:off x="7680998" y="3517499"/>
              <a:ext cx="1473642" cy="1069287"/>
              <a:chOff x="1219200" y="1534887"/>
              <a:chExt cx="14376626" cy="10431798"/>
            </a:xfrm>
          </p:grpSpPr>
          <p:sp>
            <p:nvSpPr>
              <p:cNvPr id="92" name="Rounded Rectangle 91"/>
              <p:cNvSpPr/>
              <p:nvPr/>
            </p:nvSpPr>
            <p:spPr>
              <a:xfrm>
                <a:off x="1219200" y="1534887"/>
                <a:ext cx="14376626" cy="3167742"/>
              </a:xfrm>
              <a:prstGeom prst="roundRect">
                <a:avLst/>
              </a:prstGeom>
              <a:solidFill>
                <a:schemeClr val="bg2">
                  <a:lumMod val="25000"/>
                </a:schemeClr>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panose="02040604050505020304"/>
                  <a:ea typeface="+mn-ea"/>
                  <a:cs typeface="+mn-cs"/>
                </a:endParaRPr>
              </a:p>
            </p:txBody>
          </p:sp>
          <p:grpSp>
            <p:nvGrpSpPr>
              <p:cNvPr id="93" name="Group 92"/>
              <p:cNvGrpSpPr/>
              <p:nvPr/>
            </p:nvGrpSpPr>
            <p:grpSpPr>
              <a:xfrm>
                <a:off x="10268594" y="1884873"/>
                <a:ext cx="4343484" cy="2467769"/>
                <a:chOff x="9961912" y="1783080"/>
                <a:chExt cx="3540728" cy="2011680"/>
              </a:xfrm>
            </p:grpSpPr>
            <p:sp>
              <p:nvSpPr>
                <p:cNvPr id="110" name="Rounded Rectangle 109"/>
                <p:cNvSpPr/>
                <p:nvPr/>
              </p:nvSpPr>
              <p:spPr>
                <a:xfrm>
                  <a:off x="9961912" y="1783080"/>
                  <a:ext cx="2687288" cy="548640"/>
                </a:xfrm>
                <a:prstGeom prst="round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panose="02040604050505020304"/>
                    <a:ea typeface="+mn-ea"/>
                    <a:cs typeface="+mn-cs"/>
                  </a:endParaRPr>
                </a:p>
              </p:txBody>
            </p:sp>
            <p:sp>
              <p:nvSpPr>
                <p:cNvPr id="111" name="Rounded Rectangle 110"/>
                <p:cNvSpPr/>
                <p:nvPr/>
              </p:nvSpPr>
              <p:spPr>
                <a:xfrm>
                  <a:off x="9961912" y="2514600"/>
                  <a:ext cx="2687288" cy="54864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panose="02040604050505020304"/>
                    <a:ea typeface="+mn-ea"/>
                    <a:cs typeface="+mn-cs"/>
                  </a:endParaRPr>
                </a:p>
              </p:txBody>
            </p:sp>
            <p:sp>
              <p:nvSpPr>
                <p:cNvPr id="112" name="Rounded Rectangle 111"/>
                <p:cNvSpPr/>
                <p:nvPr/>
              </p:nvSpPr>
              <p:spPr>
                <a:xfrm>
                  <a:off x="9961912" y="3246120"/>
                  <a:ext cx="2687288" cy="548640"/>
                </a:xfrm>
                <a:prstGeom prst="round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panose="02040604050505020304"/>
                    <a:ea typeface="+mn-ea"/>
                    <a:cs typeface="+mn-cs"/>
                  </a:endParaRPr>
                </a:p>
              </p:txBody>
            </p:sp>
            <p:sp>
              <p:nvSpPr>
                <p:cNvPr id="113" name="Rounded Rectangle 112"/>
                <p:cNvSpPr/>
                <p:nvPr/>
              </p:nvSpPr>
              <p:spPr>
                <a:xfrm>
                  <a:off x="12966716" y="1783080"/>
                  <a:ext cx="535924" cy="54864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panose="02040604050505020304"/>
                    <a:ea typeface="+mn-ea"/>
                    <a:cs typeface="+mn-cs"/>
                  </a:endParaRPr>
                </a:p>
              </p:txBody>
            </p:sp>
            <p:sp>
              <p:nvSpPr>
                <p:cNvPr id="114" name="Rounded Rectangle 113"/>
                <p:cNvSpPr/>
                <p:nvPr/>
              </p:nvSpPr>
              <p:spPr>
                <a:xfrm>
                  <a:off x="12966716" y="2522220"/>
                  <a:ext cx="535924" cy="548640"/>
                </a:xfrm>
                <a:prstGeom prst="round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panose="02040604050505020304"/>
                    <a:ea typeface="+mn-ea"/>
                    <a:cs typeface="+mn-cs"/>
                  </a:endParaRPr>
                </a:p>
              </p:txBody>
            </p:sp>
            <p:sp>
              <p:nvSpPr>
                <p:cNvPr id="115" name="Rounded Rectangle 114"/>
                <p:cNvSpPr/>
                <p:nvPr/>
              </p:nvSpPr>
              <p:spPr>
                <a:xfrm>
                  <a:off x="12966716" y="3246120"/>
                  <a:ext cx="535924" cy="548640"/>
                </a:xfrm>
                <a:prstGeom prst="round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panose="02040604050505020304"/>
                    <a:ea typeface="+mn-ea"/>
                    <a:cs typeface="+mn-cs"/>
                  </a:endParaRPr>
                </a:p>
              </p:txBody>
            </p:sp>
          </p:grpSp>
          <p:sp>
            <p:nvSpPr>
              <p:cNvPr id="94" name="Rounded Rectangle 93"/>
              <p:cNvSpPr/>
              <p:nvPr/>
            </p:nvSpPr>
            <p:spPr>
              <a:xfrm>
                <a:off x="1219200" y="5166915"/>
                <a:ext cx="14376626" cy="3167742"/>
              </a:xfrm>
              <a:prstGeom prst="roundRect">
                <a:avLst/>
              </a:prstGeom>
              <a:solidFill>
                <a:schemeClr val="bg2">
                  <a:lumMod val="25000"/>
                </a:schemeClr>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panose="02040604050505020304"/>
                  <a:ea typeface="+mn-ea"/>
                  <a:cs typeface="+mn-cs"/>
                </a:endParaRPr>
              </a:p>
            </p:txBody>
          </p:sp>
          <p:grpSp>
            <p:nvGrpSpPr>
              <p:cNvPr id="95" name="Group 94"/>
              <p:cNvGrpSpPr/>
              <p:nvPr/>
            </p:nvGrpSpPr>
            <p:grpSpPr>
              <a:xfrm>
                <a:off x="10268594" y="5516901"/>
                <a:ext cx="4343484" cy="2467769"/>
                <a:chOff x="9961912" y="1783080"/>
                <a:chExt cx="3540728" cy="2011680"/>
              </a:xfrm>
            </p:grpSpPr>
            <p:sp>
              <p:nvSpPr>
                <p:cNvPr id="104" name="Rounded Rectangle 103"/>
                <p:cNvSpPr/>
                <p:nvPr/>
              </p:nvSpPr>
              <p:spPr>
                <a:xfrm>
                  <a:off x="9961912" y="1783080"/>
                  <a:ext cx="2687288" cy="54864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panose="02040604050505020304"/>
                    <a:ea typeface="+mn-ea"/>
                    <a:cs typeface="+mn-cs"/>
                  </a:endParaRPr>
                </a:p>
              </p:txBody>
            </p:sp>
            <p:sp>
              <p:nvSpPr>
                <p:cNvPr id="105" name="Rounded Rectangle 104"/>
                <p:cNvSpPr/>
                <p:nvPr/>
              </p:nvSpPr>
              <p:spPr>
                <a:xfrm>
                  <a:off x="9961912" y="2514600"/>
                  <a:ext cx="2687288" cy="548640"/>
                </a:xfrm>
                <a:prstGeom prst="round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panose="02040604050505020304"/>
                    <a:ea typeface="+mn-ea"/>
                    <a:cs typeface="+mn-cs"/>
                  </a:endParaRPr>
                </a:p>
              </p:txBody>
            </p:sp>
            <p:sp>
              <p:nvSpPr>
                <p:cNvPr id="106" name="Rounded Rectangle 105"/>
                <p:cNvSpPr/>
                <p:nvPr/>
              </p:nvSpPr>
              <p:spPr>
                <a:xfrm>
                  <a:off x="9961912" y="3246120"/>
                  <a:ext cx="2687288" cy="54864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panose="02040604050505020304"/>
                    <a:ea typeface="+mn-ea"/>
                    <a:cs typeface="+mn-cs"/>
                  </a:endParaRPr>
                </a:p>
              </p:txBody>
            </p:sp>
            <p:sp>
              <p:nvSpPr>
                <p:cNvPr id="107" name="Rounded Rectangle 106"/>
                <p:cNvSpPr/>
                <p:nvPr/>
              </p:nvSpPr>
              <p:spPr>
                <a:xfrm>
                  <a:off x="12966716" y="1783080"/>
                  <a:ext cx="535924" cy="548640"/>
                </a:xfrm>
                <a:prstGeom prst="round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panose="02040604050505020304"/>
                    <a:ea typeface="+mn-ea"/>
                    <a:cs typeface="+mn-cs"/>
                  </a:endParaRPr>
                </a:p>
              </p:txBody>
            </p:sp>
            <p:sp>
              <p:nvSpPr>
                <p:cNvPr id="108" name="Rounded Rectangle 107"/>
                <p:cNvSpPr/>
                <p:nvPr/>
              </p:nvSpPr>
              <p:spPr>
                <a:xfrm>
                  <a:off x="12966716" y="2522220"/>
                  <a:ext cx="535924" cy="548640"/>
                </a:xfrm>
                <a:prstGeom prst="round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panose="02040604050505020304"/>
                    <a:ea typeface="+mn-ea"/>
                    <a:cs typeface="+mn-cs"/>
                  </a:endParaRPr>
                </a:p>
              </p:txBody>
            </p:sp>
            <p:sp>
              <p:nvSpPr>
                <p:cNvPr id="109" name="Rounded Rectangle 108"/>
                <p:cNvSpPr/>
                <p:nvPr/>
              </p:nvSpPr>
              <p:spPr>
                <a:xfrm>
                  <a:off x="12966716" y="3246120"/>
                  <a:ext cx="535924" cy="54864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panose="02040604050505020304"/>
                    <a:ea typeface="+mn-ea"/>
                    <a:cs typeface="+mn-cs"/>
                  </a:endParaRPr>
                </a:p>
              </p:txBody>
            </p:sp>
          </p:grpSp>
          <p:sp>
            <p:nvSpPr>
              <p:cNvPr id="96" name="Rounded Rectangle 95"/>
              <p:cNvSpPr/>
              <p:nvPr/>
            </p:nvSpPr>
            <p:spPr>
              <a:xfrm>
                <a:off x="1219200" y="8798943"/>
                <a:ext cx="14376626" cy="3167742"/>
              </a:xfrm>
              <a:prstGeom prst="roundRect">
                <a:avLst/>
              </a:prstGeom>
              <a:solidFill>
                <a:schemeClr val="bg2">
                  <a:lumMod val="25000"/>
                </a:schemeClr>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panose="02040604050505020304"/>
                  <a:ea typeface="+mn-ea"/>
                  <a:cs typeface="+mn-cs"/>
                </a:endParaRPr>
              </a:p>
            </p:txBody>
          </p:sp>
          <p:grpSp>
            <p:nvGrpSpPr>
              <p:cNvPr id="97" name="Group 96"/>
              <p:cNvGrpSpPr/>
              <p:nvPr/>
            </p:nvGrpSpPr>
            <p:grpSpPr>
              <a:xfrm>
                <a:off x="10268594" y="9148929"/>
                <a:ext cx="4343484" cy="2467769"/>
                <a:chOff x="9961912" y="1783080"/>
                <a:chExt cx="3540728" cy="2011680"/>
              </a:xfrm>
            </p:grpSpPr>
            <p:sp>
              <p:nvSpPr>
                <p:cNvPr id="98" name="Rounded Rectangle 97"/>
                <p:cNvSpPr/>
                <p:nvPr/>
              </p:nvSpPr>
              <p:spPr>
                <a:xfrm>
                  <a:off x="9961912" y="1783080"/>
                  <a:ext cx="2687288" cy="548640"/>
                </a:xfrm>
                <a:prstGeom prst="round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panose="02040604050505020304"/>
                    <a:ea typeface="+mn-ea"/>
                    <a:cs typeface="+mn-cs"/>
                  </a:endParaRPr>
                </a:p>
              </p:txBody>
            </p:sp>
            <p:sp>
              <p:nvSpPr>
                <p:cNvPr id="99" name="Rounded Rectangle 98"/>
                <p:cNvSpPr/>
                <p:nvPr/>
              </p:nvSpPr>
              <p:spPr>
                <a:xfrm>
                  <a:off x="9961912" y="2514600"/>
                  <a:ext cx="2687288" cy="54864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panose="02040604050505020304"/>
                    <a:ea typeface="+mn-ea"/>
                    <a:cs typeface="+mn-cs"/>
                  </a:endParaRPr>
                </a:p>
              </p:txBody>
            </p:sp>
            <p:sp>
              <p:nvSpPr>
                <p:cNvPr id="100" name="Rounded Rectangle 99"/>
                <p:cNvSpPr/>
                <p:nvPr/>
              </p:nvSpPr>
              <p:spPr>
                <a:xfrm>
                  <a:off x="9961912" y="3246120"/>
                  <a:ext cx="2687288" cy="548640"/>
                </a:xfrm>
                <a:prstGeom prst="round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panose="02040604050505020304"/>
                    <a:ea typeface="+mn-ea"/>
                    <a:cs typeface="+mn-cs"/>
                  </a:endParaRPr>
                </a:p>
              </p:txBody>
            </p:sp>
            <p:sp>
              <p:nvSpPr>
                <p:cNvPr id="101" name="Rounded Rectangle 100"/>
                <p:cNvSpPr/>
                <p:nvPr/>
              </p:nvSpPr>
              <p:spPr>
                <a:xfrm>
                  <a:off x="12966716" y="1783080"/>
                  <a:ext cx="535924" cy="548640"/>
                </a:xfrm>
                <a:prstGeom prst="round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panose="02040604050505020304"/>
                    <a:ea typeface="+mn-ea"/>
                    <a:cs typeface="+mn-cs"/>
                  </a:endParaRPr>
                </a:p>
              </p:txBody>
            </p:sp>
            <p:sp>
              <p:nvSpPr>
                <p:cNvPr id="102" name="Rounded Rectangle 101"/>
                <p:cNvSpPr/>
                <p:nvPr/>
              </p:nvSpPr>
              <p:spPr>
                <a:xfrm>
                  <a:off x="12966716" y="2522220"/>
                  <a:ext cx="535924" cy="54864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panose="02040604050505020304"/>
                    <a:ea typeface="+mn-ea"/>
                    <a:cs typeface="+mn-cs"/>
                  </a:endParaRPr>
                </a:p>
              </p:txBody>
            </p:sp>
            <p:sp>
              <p:nvSpPr>
                <p:cNvPr id="103" name="Rounded Rectangle 102"/>
                <p:cNvSpPr/>
                <p:nvPr/>
              </p:nvSpPr>
              <p:spPr>
                <a:xfrm>
                  <a:off x="12966716" y="3246120"/>
                  <a:ext cx="535924" cy="548640"/>
                </a:xfrm>
                <a:prstGeom prst="round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panose="02040604050505020304"/>
                    <a:ea typeface="+mn-ea"/>
                    <a:cs typeface="+mn-cs"/>
                  </a:endParaRPr>
                </a:p>
              </p:txBody>
            </p:sp>
          </p:grpSp>
        </p:grpSp>
      </p:grpSp>
      <p:sp>
        <p:nvSpPr>
          <p:cNvPr id="31" name="Rounded Rectangular Callout 30"/>
          <p:cNvSpPr/>
          <p:nvPr/>
        </p:nvSpPr>
        <p:spPr>
          <a:xfrm>
            <a:off x="9039591" y="1584839"/>
            <a:ext cx="2117077" cy="1464231"/>
          </a:xfrm>
          <a:prstGeom prst="wedgeRoundRectCallout">
            <a:avLst>
              <a:gd name="adj1" fmla="val -36859"/>
              <a:gd name="adj2" fmla="val 11630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entury Schoolbook" panose="02040604050505020304"/>
                <a:ea typeface="+mn-ea"/>
                <a:cs typeface="+mn-cs"/>
              </a:rPr>
              <a:t>Can offload some model computations to the cloud</a:t>
            </a:r>
          </a:p>
        </p:txBody>
      </p:sp>
      <p:sp>
        <p:nvSpPr>
          <p:cNvPr id="21" name="Rounded Rectangular Callout 20"/>
          <p:cNvSpPr/>
          <p:nvPr/>
        </p:nvSpPr>
        <p:spPr>
          <a:xfrm>
            <a:off x="3194975" y="1840269"/>
            <a:ext cx="2076288" cy="783193"/>
          </a:xfrm>
          <a:prstGeom prst="wedgeRoundRectCallout">
            <a:avLst>
              <a:gd name="adj1" fmla="val 38037"/>
              <a:gd name="adj2" fmla="val 15465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prstClr val="white"/>
                </a:solidFill>
                <a:effectLst/>
                <a:uLnTx/>
                <a:uFillTx/>
                <a:latin typeface="Century Schoolbook" panose="02040604050505020304"/>
                <a:ea typeface="+mn-ea"/>
                <a:cs typeface="+mn-cs"/>
              </a:rPr>
              <a:t>CPU or battery </a:t>
            </a:r>
            <a:r>
              <a:rPr kumimoji="0" lang="en-US" sz="2000" b="0" i="0" u="none" strike="noStrike" kern="1200" cap="none" spc="0" normalizeH="0" baseline="0" noProof="0" dirty="0">
                <a:ln>
                  <a:noFill/>
                </a:ln>
                <a:solidFill>
                  <a:prstClr val="white"/>
                </a:solidFill>
                <a:effectLst/>
                <a:uLnTx/>
                <a:uFillTx/>
                <a:latin typeface="Century Schoolbook" panose="02040604050505020304"/>
                <a:ea typeface="+mn-ea"/>
                <a:cs typeface="+mn-cs"/>
              </a:rPr>
              <a:t>limited device</a:t>
            </a:r>
            <a:r>
              <a:rPr kumimoji="0" lang="en-US" sz="2000" b="0" i="0" u="none" strike="noStrike" kern="1200" cap="none" spc="0" normalizeH="0" baseline="0" noProof="0" dirty="0" smtClean="0">
                <a:ln>
                  <a:noFill/>
                </a:ln>
                <a:solidFill>
                  <a:prstClr val="white"/>
                </a:solidFill>
                <a:effectLst/>
                <a:uLnTx/>
                <a:uFillTx/>
                <a:latin typeface="Century Schoolbook" panose="02040604050505020304"/>
                <a:ea typeface="+mn-ea"/>
                <a:cs typeface="+mn-cs"/>
              </a:rPr>
              <a:t> </a:t>
            </a:r>
            <a:endParaRPr kumimoji="0" lang="en-US" sz="2000" b="0" i="0" u="none" strike="noStrike" kern="1200" cap="none" spc="0" normalizeH="0" baseline="0" noProof="0" dirty="0">
              <a:ln>
                <a:noFill/>
              </a:ln>
              <a:solidFill>
                <a:prstClr val="white"/>
              </a:solidFill>
              <a:effectLst/>
              <a:uLnTx/>
              <a:uFillTx/>
              <a:latin typeface="Century Schoolbook" panose="02040604050505020304"/>
              <a:ea typeface="+mn-ea"/>
              <a:cs typeface="+mn-cs"/>
            </a:endParaRPr>
          </a:p>
        </p:txBody>
      </p:sp>
      <p:sp>
        <p:nvSpPr>
          <p:cNvPr id="32" name="Rounded Rectangular Callout 31"/>
          <p:cNvSpPr/>
          <p:nvPr/>
        </p:nvSpPr>
        <p:spPr>
          <a:xfrm>
            <a:off x="488329" y="4869560"/>
            <a:ext cx="4659724" cy="1123712"/>
          </a:xfrm>
          <a:prstGeom prst="wedgeRoundRectCallout">
            <a:avLst>
              <a:gd name="adj1" fmla="val 6354"/>
              <a:gd name="adj2" fmla="val -11226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entury Schoolbook" panose="02040604050505020304"/>
                <a:ea typeface="+mn-ea"/>
                <a:cs typeface="+mn-cs"/>
              </a:rPr>
              <a:t>Data </a:t>
            </a:r>
            <a:r>
              <a:rPr kumimoji="0" lang="en-US" sz="2000" b="0" i="0" u="none" strike="noStrike" kern="1200" cap="none" spc="0" normalizeH="0" baseline="0" noProof="0" dirty="0" smtClean="0">
                <a:ln>
                  <a:noFill/>
                </a:ln>
                <a:solidFill>
                  <a:prstClr val="white"/>
                </a:solidFill>
                <a:effectLst/>
                <a:uLnTx/>
                <a:uFillTx/>
                <a:latin typeface="Century Schoolbook" panose="02040604050505020304"/>
                <a:ea typeface="+mn-ea"/>
                <a:cs typeface="+mn-cs"/>
              </a:rPr>
              <a:t>distribution changes </a:t>
            </a:r>
            <a:r>
              <a:rPr kumimoji="0" lang="en-US" sz="2000" b="0" i="0" u="none" strike="noStrike" kern="1200" cap="none" spc="0" normalizeH="0" baseline="0" noProof="0" dirty="0">
                <a:ln>
                  <a:noFill/>
                </a:ln>
                <a:solidFill>
                  <a:prstClr val="white"/>
                </a:solidFill>
                <a:effectLst/>
                <a:uLnTx/>
                <a:uFillTx/>
                <a:latin typeface="Century Schoolbook" panose="02040604050505020304"/>
                <a:ea typeface="+mn-ea"/>
                <a:cs typeface="+mn-cs"/>
              </a:rPr>
              <a:t>over </a:t>
            </a:r>
            <a:r>
              <a:rPr kumimoji="0" lang="en-US" sz="2000" b="0" i="0" u="none" strike="noStrike" kern="1200" cap="none" spc="0" normalizeH="0" baseline="0" noProof="0" dirty="0" smtClean="0">
                <a:ln>
                  <a:noFill/>
                </a:ln>
                <a:solidFill>
                  <a:prstClr val="white"/>
                </a:solidFill>
                <a:effectLst/>
                <a:uLnTx/>
                <a:uFillTx/>
                <a:latin typeface="Century Schoolbook" panose="02040604050505020304"/>
                <a:ea typeface="+mn-ea"/>
                <a:cs typeface="+mn-cs"/>
              </a:rPr>
              <a:t>time</a:t>
            </a:r>
            <a:r>
              <a:rPr kumimoji="0" lang="en-US" sz="2000" b="0" i="0" u="none" strike="noStrike" kern="1200" cap="none" spc="0" normalizeH="0" baseline="0" noProof="0" dirty="0">
                <a:ln>
                  <a:noFill/>
                </a:ln>
                <a:solidFill>
                  <a:prstClr val="white"/>
                </a:solidFill>
                <a:effectLst/>
                <a:uLnTx/>
                <a:uFillTx/>
                <a:latin typeface="Century Schoolbook" panose="02040604050505020304"/>
                <a:ea typeface="+mn-ea"/>
                <a:cs typeface="+mn-cs"/>
              </a:rPr>
              <a:t>,</a:t>
            </a:r>
            <a:endParaRPr kumimoji="0" lang="en-US" sz="2000" b="0" i="0" u="none" strike="noStrike" kern="1200" cap="none" spc="0" normalizeH="0" baseline="0" noProof="0" dirty="0" smtClean="0">
              <a:ln>
                <a:noFill/>
              </a:ln>
              <a:solidFill>
                <a:prstClr val="white"/>
              </a:solidFill>
              <a:effectLst/>
              <a:uLnTx/>
              <a:uFillTx/>
              <a:latin typeface="Century Schoolbook" panose="020406040505050203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entury Schoolbook" panose="02040604050505020304"/>
                <a:ea typeface="+mn-ea"/>
                <a:cs typeface="+mn-cs"/>
              </a:rPr>
              <a:t>r</a:t>
            </a:r>
            <a:r>
              <a:rPr kumimoji="0" lang="en-US" sz="2000" b="0" i="0" u="none" strike="noStrike" kern="1200" cap="none" spc="0" normalizeH="0" baseline="0" noProof="0" dirty="0" smtClean="0">
                <a:ln>
                  <a:noFill/>
                </a:ln>
                <a:solidFill>
                  <a:prstClr val="white"/>
                </a:solidFill>
                <a:effectLst/>
                <a:uLnTx/>
                <a:uFillTx/>
                <a:latin typeface="Century Schoolbook" panose="02040604050505020304"/>
                <a:ea typeface="+mn-ea"/>
                <a:cs typeface="+mn-cs"/>
              </a:rPr>
              <a:t>equiring that we maintain an accurate model</a:t>
            </a:r>
            <a:endParaRPr kumimoji="0" lang="en-US" sz="2000" b="0" i="0" u="none" strike="noStrike" kern="1200" cap="none" spc="0" normalizeH="0" baseline="0" noProof="0" dirty="0">
              <a:ln>
                <a:noFill/>
              </a:ln>
              <a:solidFill>
                <a:prstClr val="white"/>
              </a:solidFill>
              <a:effectLst/>
              <a:uLnTx/>
              <a:uFillTx/>
              <a:latin typeface="Century Schoolbook" panose="02040604050505020304"/>
              <a:ea typeface="+mn-ea"/>
              <a:cs typeface="+mn-cs"/>
            </a:endParaRPr>
          </a:p>
        </p:txBody>
      </p:sp>
    </p:spTree>
    <p:extLst>
      <p:ext uri="{BB962C8B-B14F-4D97-AF65-F5344CB8AC3E}">
        <p14:creationId xmlns:p14="http://schemas.microsoft.com/office/powerpoint/2010/main" val="1748682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fade">
                                      <p:cBhvr>
                                        <p:cTn id="15" dur="500"/>
                                        <p:tgtEl>
                                          <p:spTgt spid="3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500"/>
                                        <p:tgtEl>
                                          <p:spTgt spid="3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500"/>
                                        <p:tgtEl>
                                          <p:spTgt spid="22"/>
                                        </p:tgtEl>
                                      </p:cBhvr>
                                    </p:animEffect>
                                  </p:childTnLst>
                                </p:cTn>
                              </p:par>
                              <p:par>
                                <p:cTn id="32" presetID="10"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500"/>
                                        <p:tgtEl>
                                          <p:spTgt spid="4"/>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fade">
                                      <p:cBhvr>
                                        <p:cTn id="37" dur="500"/>
                                        <p:tgtEl>
                                          <p:spTgt spid="31"/>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500"/>
                                        <p:tgtEl>
                                          <p:spTgt spid="19"/>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fade">
                                      <p:cBhvr>
                                        <p:cTn id="4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2" grpId="0" animBg="1"/>
      <p:bldP spid="23" grpId="0" animBg="1"/>
      <p:bldP spid="18" grpId="0" animBg="1"/>
      <p:bldP spid="19" grpId="0" animBg="1"/>
      <p:bldP spid="31" grpId="0" animBg="1"/>
      <p:bldP spid="21" grpId="0" animBg="1"/>
      <p:bldP spid="3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261871" y="1828800"/>
                <a:ext cx="8972992" cy="4351337"/>
              </a:xfrm>
            </p:spPr>
            <p:txBody>
              <a:bodyPr>
                <a:normAutofit/>
              </a:bodyPr>
              <a:lstStyle/>
              <a:p>
                <a:endParaRPr lang="en-US" sz="2400" dirty="0" smtClean="0"/>
              </a:p>
              <a:p>
                <a:r>
                  <a:rPr lang="en-US" sz="2400" dirty="0" smtClean="0"/>
                  <a:t>We bound the difference between coefficients of two models, </a:t>
                </a:r>
                <a14:m>
                  <m:oMath xmlns:m="http://schemas.openxmlformats.org/officeDocument/2006/math">
                    <m:d>
                      <m:dPr>
                        <m:begChr m:val="‖"/>
                        <m:endChr m:val="‖"/>
                        <m:ctrlPr>
                          <a:rPr lang="en-US" sz="2400" i="1" smtClean="0">
                            <a:latin typeface="Cambria Math" panose="02040503050406030204" pitchFamily="18" charset="0"/>
                          </a:rPr>
                        </m:ctrlPr>
                      </m:dPr>
                      <m:e>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𝛽</m:t>
                            </m:r>
                          </m:e>
                          <m:sub>
                            <m:r>
                              <a:rPr lang="en-US" sz="2400" b="0" i="1" smtClean="0">
                                <a:latin typeface="Cambria Math" panose="02040503050406030204" pitchFamily="18" charset="0"/>
                              </a:rPr>
                              <m:t>1</m:t>
                            </m:r>
                          </m:sub>
                          <m:sup>
                            <m:r>
                              <a:rPr lang="en-US" sz="2400" b="0" i="1" smtClean="0">
                                <a:latin typeface="Cambria Math" panose="02040503050406030204" pitchFamily="18" charset="0"/>
                              </a:rPr>
                              <m:t>∗</m:t>
                            </m:r>
                          </m:sup>
                        </m:sSubSup>
                        <m:r>
                          <a:rPr lang="en-US" sz="2400" b="0" i="1" smtClean="0">
                            <a:latin typeface="Cambria Math" panose="02040503050406030204" pitchFamily="18" charset="0"/>
                          </a:rPr>
                          <m:t>−</m:t>
                        </m:r>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𝛽</m:t>
                            </m:r>
                          </m:e>
                          <m:sub>
                            <m:r>
                              <a:rPr lang="en-US" sz="2400" b="0" i="1" smtClean="0">
                                <a:latin typeface="Cambria Math" panose="02040503050406030204" pitchFamily="18" charset="0"/>
                              </a:rPr>
                              <m:t>2</m:t>
                            </m:r>
                          </m:sub>
                          <m:sup>
                            <m:r>
                              <a:rPr lang="en-US" sz="2400" b="0" i="1" smtClean="0">
                                <a:latin typeface="Cambria Math" panose="02040503050406030204" pitchFamily="18" charset="0"/>
                              </a:rPr>
                              <m:t>∗</m:t>
                            </m:r>
                          </m:sup>
                        </m:sSubSup>
                      </m:e>
                    </m:d>
                  </m:oMath>
                </a14:m>
                <a:r>
                  <a:rPr lang="en-US" sz="2400" dirty="0" smtClean="0"/>
                  <a:t>.</a:t>
                </a:r>
              </a:p>
              <a:p>
                <a:pPr>
                  <a:spcBef>
                    <a:spcPts val="3000"/>
                  </a:spcBef>
                </a:pPr>
                <a:r>
                  <a:rPr lang="en-US" sz="2400" dirty="0" smtClean="0"/>
                  <a:t>Base on this bound, we provide </a:t>
                </a:r>
                <a:r>
                  <a:rPr lang="en-US" sz="2400" dirty="0" err="1" smtClean="0"/>
                  <a:t>DRUiD</a:t>
                </a:r>
                <a:r>
                  <a:rPr lang="en-US" sz="2400" dirty="0" smtClean="0"/>
                  <a:t>, which provides good tradeoff between model accuracy and number of model computations.</a:t>
                </a:r>
              </a:p>
              <a:p>
                <a:pPr>
                  <a:spcBef>
                    <a:spcPts val="3000"/>
                  </a:spcBef>
                </a:pPr>
                <a:r>
                  <a:rPr lang="en-US" sz="2400" dirty="0" smtClean="0"/>
                  <a:t>Adapt the bound for non linear problems.</a:t>
                </a:r>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261871" y="1828800"/>
                <a:ext cx="8972992" cy="4351337"/>
              </a:xfrm>
              <a:blipFill>
                <a:blip r:embed="rId3"/>
                <a:stretch>
                  <a:fillRect l="-476" r="-1563"/>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normAutofit lnSpcReduction="10000"/>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657E7479-A17A-4BFD-B497-E7D9DEAE79DE}" type="slidenum">
              <a:rPr kumimoji="0" lang="en-US" sz="3600" b="0" i="0" u="none" strike="noStrike" kern="1200" cap="none" spc="0" normalizeH="0" baseline="0" noProof="0" smtClean="0">
                <a:ln>
                  <a:noFill/>
                </a:ln>
                <a:solidFill>
                  <a:srgbClr val="44546A">
                    <a:lumMod val="60000"/>
                    <a:lumOff val="40000"/>
                  </a:srgbClr>
                </a:solidFill>
                <a:effectLst/>
                <a:uLnTx/>
                <a:uFillTx/>
                <a:latin typeface="Century Schoolbook" panose="020406040505050203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40</a:t>
            </a:fld>
            <a:endParaRPr kumimoji="0" lang="en-US" sz="3600" b="0" i="0" u="none" strike="noStrike" kern="1200" cap="none" spc="0" normalizeH="0" baseline="0" noProof="0">
              <a:ln>
                <a:noFill/>
              </a:ln>
              <a:solidFill>
                <a:srgbClr val="44546A">
                  <a:lumMod val="60000"/>
                  <a:lumOff val="40000"/>
                </a:srgbClr>
              </a:solidFill>
              <a:effectLst/>
              <a:uLnTx/>
              <a:uFillTx/>
              <a:latin typeface="Century Schoolbook" panose="02040604050505020304"/>
              <a:ea typeface="+mn-ea"/>
              <a:cs typeface="+mn-cs"/>
            </a:endParaRPr>
          </a:p>
        </p:txBody>
      </p:sp>
    </p:spTree>
    <p:extLst>
      <p:ext uri="{BB962C8B-B14F-4D97-AF65-F5344CB8AC3E}">
        <p14:creationId xmlns:p14="http://schemas.microsoft.com/office/powerpoint/2010/main" val="148288866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Work</a:t>
            </a:r>
            <a:endParaRPr lang="en-US" dirty="0"/>
          </a:p>
        </p:txBody>
      </p:sp>
      <p:sp>
        <p:nvSpPr>
          <p:cNvPr id="3" name="Content Placeholder 2"/>
          <p:cNvSpPr>
            <a:spLocks noGrp="1"/>
          </p:cNvSpPr>
          <p:nvPr>
            <p:ph idx="1"/>
          </p:nvPr>
        </p:nvSpPr>
        <p:spPr/>
        <p:txBody>
          <a:bodyPr>
            <a:normAutofit/>
          </a:bodyPr>
          <a:lstStyle/>
          <a:p>
            <a:endParaRPr lang="en-US" sz="2400" dirty="0" smtClean="0"/>
          </a:p>
          <a:p>
            <a:pPr>
              <a:spcBef>
                <a:spcPts val="3000"/>
              </a:spcBef>
            </a:pPr>
            <a:r>
              <a:rPr lang="en-US" sz="2800" dirty="0" smtClean="0"/>
              <a:t>Adaptive window size</a:t>
            </a:r>
          </a:p>
          <a:p>
            <a:pPr>
              <a:spcBef>
                <a:spcPts val="3000"/>
              </a:spcBef>
            </a:pPr>
            <a:r>
              <a:rPr lang="en-US" sz="2800" dirty="0" smtClean="0"/>
              <a:t>Non-convex objective functions</a:t>
            </a:r>
          </a:p>
        </p:txBody>
      </p:sp>
      <p:sp>
        <p:nvSpPr>
          <p:cNvPr id="4" name="Slide Number Placeholder 3"/>
          <p:cNvSpPr>
            <a:spLocks noGrp="1"/>
          </p:cNvSpPr>
          <p:nvPr>
            <p:ph type="sldNum" sz="quarter" idx="12"/>
          </p:nvPr>
        </p:nvSpPr>
        <p:spPr/>
        <p:txBody>
          <a:bodyPr>
            <a:normAutofit/>
          </a:bodyPr>
          <a:lstStyle/>
          <a:p>
            <a:fld id="{657E7479-A17A-4BFD-B497-E7D9DEAE79DE}" type="slidenum">
              <a:rPr lang="en-US" smtClean="0"/>
              <a:t>41</a:t>
            </a:fld>
            <a:endParaRPr lang="en-US"/>
          </a:p>
        </p:txBody>
      </p:sp>
    </p:spTree>
    <p:extLst>
      <p:ext uri="{BB962C8B-B14F-4D97-AF65-F5344CB8AC3E}">
        <p14:creationId xmlns:p14="http://schemas.microsoft.com/office/powerpoint/2010/main" val="389849199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Questions?</a:t>
            </a:r>
            <a:br>
              <a:rPr lang="en-US" dirty="0" smtClean="0"/>
            </a:br>
            <a:endParaRPr lang="en-US" dirty="0"/>
          </a:p>
        </p:txBody>
      </p:sp>
      <p:sp>
        <p:nvSpPr>
          <p:cNvPr id="3" name="Subtitle 2"/>
          <p:cNvSpPr>
            <a:spLocks noGrp="1"/>
          </p:cNvSpPr>
          <p:nvPr>
            <p:ph type="subTitle" idx="1"/>
          </p:nvPr>
        </p:nvSpPr>
        <p:spPr/>
        <p:txBody>
          <a:bodyPr>
            <a:normAutofit/>
          </a:bodyPr>
          <a:lstStyle/>
          <a:p>
            <a:pPr algn="ctr"/>
            <a:r>
              <a:rPr lang="en-US" sz="2800" dirty="0" smtClean="0"/>
              <a:t>Thank you!</a:t>
            </a:r>
            <a:endParaRPr lang="en-US" sz="2800"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31020" b="28435"/>
          <a:stretch/>
        </p:blipFill>
        <p:spPr>
          <a:xfrm>
            <a:off x="9351357" y="317239"/>
            <a:ext cx="2657669" cy="1077531"/>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0465" y="548951"/>
            <a:ext cx="3166420" cy="724519"/>
          </a:xfrm>
          <a:prstGeom prst="rect">
            <a:avLst/>
          </a:prstGeom>
        </p:spPr>
      </p:pic>
    </p:spTree>
    <p:extLst>
      <p:ext uri="{BB962C8B-B14F-4D97-AF65-F5344CB8AC3E}">
        <p14:creationId xmlns:p14="http://schemas.microsoft.com/office/powerpoint/2010/main" val="16495115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Content Placeholder 2"/>
          <p:cNvSpPr>
            <a:spLocks noGrp="1"/>
          </p:cNvSpPr>
          <p:nvPr>
            <p:ph idx="1"/>
          </p:nvPr>
        </p:nvSpPr>
        <p:spPr>
          <a:xfrm>
            <a:off x="1261872" y="1828800"/>
            <a:ext cx="8595360" cy="4668253"/>
          </a:xfrm>
        </p:spPr>
        <p:txBody>
          <a:bodyPr/>
          <a:lstStyle/>
          <a:p>
            <a:r>
              <a:rPr lang="en-US" sz="2400" dirty="0" smtClean="0"/>
              <a:t>Sliding window with batch learners</a:t>
            </a:r>
          </a:p>
          <a:p>
            <a:endParaRPr lang="en-US" sz="2400" dirty="0" smtClean="0"/>
          </a:p>
          <a:p>
            <a:pPr marL="0" indent="0">
              <a:buNone/>
            </a:pPr>
            <a:endParaRPr lang="en-US" sz="2400" dirty="0" smtClean="0"/>
          </a:p>
          <a:p>
            <a:r>
              <a:rPr lang="en-US" sz="2400" dirty="0" smtClean="0"/>
              <a:t>Incremental learners</a:t>
            </a:r>
          </a:p>
          <a:p>
            <a:pPr lvl="1"/>
            <a:r>
              <a:rPr lang="en-US" sz="2000" dirty="0"/>
              <a:t>SGD </a:t>
            </a:r>
            <a:r>
              <a:rPr lang="en-US" sz="2000" dirty="0" smtClean="0"/>
              <a:t>[for example, Read </a:t>
            </a:r>
            <a:r>
              <a:rPr lang="en-US" sz="2000" dirty="0"/>
              <a:t>(2018</a:t>
            </a:r>
            <a:r>
              <a:rPr lang="en-US" sz="2000" dirty="0" smtClean="0"/>
              <a:t>)]</a:t>
            </a:r>
          </a:p>
          <a:p>
            <a:pPr lvl="1"/>
            <a:endParaRPr lang="en-US" sz="2000" dirty="0"/>
          </a:p>
          <a:p>
            <a:r>
              <a:rPr lang="en-US" sz="2400" dirty="0" smtClean="0"/>
              <a:t>Concept drift detectors</a:t>
            </a:r>
          </a:p>
          <a:p>
            <a:pPr lvl="1"/>
            <a:r>
              <a:rPr lang="en-US" sz="2000" dirty="0"/>
              <a:t>DDM [Gama et al. 2004]</a:t>
            </a:r>
          </a:p>
          <a:p>
            <a:pPr lvl="1"/>
            <a:r>
              <a:rPr lang="en-US" sz="2000" dirty="0"/>
              <a:t>EDDM [</a:t>
            </a:r>
            <a:r>
              <a:rPr lang="en-US" sz="2000" dirty="0" err="1"/>
              <a:t>Baena-García</a:t>
            </a:r>
            <a:r>
              <a:rPr lang="en-US" sz="2000" dirty="0"/>
              <a:t> et al. 2006]</a:t>
            </a:r>
          </a:p>
          <a:p>
            <a:pPr lvl="1"/>
            <a:r>
              <a:rPr lang="en-US" sz="2000" dirty="0"/>
              <a:t>ADWIN [</a:t>
            </a:r>
            <a:r>
              <a:rPr lang="en-US" sz="2000" dirty="0" err="1"/>
              <a:t>Bifet</a:t>
            </a:r>
            <a:r>
              <a:rPr lang="en-US" sz="2000" dirty="0"/>
              <a:t> and </a:t>
            </a:r>
            <a:r>
              <a:rPr lang="en-US" sz="2000" dirty="0" err="1"/>
              <a:t>Gavaldà</a:t>
            </a:r>
            <a:r>
              <a:rPr lang="en-US" sz="2000" dirty="0"/>
              <a:t> 2007]</a:t>
            </a:r>
          </a:p>
          <a:p>
            <a:pPr lvl="1"/>
            <a:endParaRPr lang="en-US" sz="2000" dirty="0" smtClean="0"/>
          </a:p>
          <a:p>
            <a:endParaRPr lang="en-US" dirty="0"/>
          </a:p>
        </p:txBody>
      </p:sp>
      <p:cxnSp>
        <p:nvCxnSpPr>
          <p:cNvPr id="44" name="Straight Arrow Connector 43"/>
          <p:cNvCxnSpPr/>
          <p:nvPr/>
        </p:nvCxnSpPr>
        <p:spPr>
          <a:xfrm>
            <a:off x="1377538" y="2682627"/>
            <a:ext cx="4721548" cy="0"/>
          </a:xfrm>
          <a:prstGeom prst="straightConnector1">
            <a:avLst/>
          </a:prstGeom>
          <a:ln w="38100">
            <a:solidFill>
              <a:schemeClr val="bg2">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4" name="Slide Number Placeholder 3"/>
          <p:cNvSpPr>
            <a:spLocks noGrp="1"/>
          </p:cNvSpPr>
          <p:nvPr>
            <p:ph type="sldNum" sz="quarter" idx="12"/>
          </p:nvPr>
        </p:nvSpPr>
        <p:spPr/>
        <p:txBody>
          <a:bodyPr>
            <a:normAutofit lnSpcReduction="10000"/>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657E7479-A17A-4BFD-B497-E7D9DEAE79DE}" type="slidenum">
              <a:rPr kumimoji="0" lang="en-US" sz="3600" b="0" i="0" u="none" strike="noStrike" kern="1200" cap="none" spc="0" normalizeH="0" baseline="0" noProof="0" smtClean="0">
                <a:ln>
                  <a:noFill/>
                </a:ln>
                <a:solidFill>
                  <a:srgbClr val="44546A">
                    <a:lumMod val="60000"/>
                    <a:lumOff val="40000"/>
                  </a:srgbClr>
                </a:solidFill>
                <a:effectLst/>
                <a:uLnTx/>
                <a:uFillTx/>
                <a:latin typeface="Century Schoolbook" panose="020406040505050203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5</a:t>
            </a:fld>
            <a:endParaRPr kumimoji="0" lang="en-US" sz="3600" b="0" i="0" u="none" strike="noStrike" kern="1200" cap="none" spc="0" normalizeH="0" baseline="0" noProof="0">
              <a:ln>
                <a:noFill/>
              </a:ln>
              <a:solidFill>
                <a:srgbClr val="44546A">
                  <a:lumMod val="60000"/>
                  <a:lumOff val="40000"/>
                </a:srgbClr>
              </a:solidFill>
              <a:effectLst/>
              <a:uLnTx/>
              <a:uFillTx/>
              <a:latin typeface="Century Schoolbook" panose="02040604050505020304"/>
              <a:ea typeface="+mn-ea"/>
              <a:cs typeface="+mn-cs"/>
            </a:endParaRPr>
          </a:p>
        </p:txBody>
      </p:sp>
      <p:sp>
        <p:nvSpPr>
          <p:cNvPr id="18" name="Title 1"/>
          <p:cNvSpPr>
            <a:spLocks noGrp="1"/>
          </p:cNvSpPr>
          <p:nvPr>
            <p:ph type="title"/>
          </p:nvPr>
        </p:nvSpPr>
        <p:spPr>
          <a:xfrm>
            <a:off x="1261872" y="365760"/>
            <a:ext cx="9692640" cy="1325562"/>
          </a:xfrm>
        </p:spPr>
        <p:txBody>
          <a:bodyPr/>
          <a:lstStyle/>
          <a:p>
            <a:r>
              <a:rPr lang="en-US" dirty="0" smtClean="0"/>
              <a:t>Existing Approaches</a:t>
            </a:r>
            <a:endParaRPr lang="en-US" dirty="0"/>
          </a:p>
        </p:txBody>
      </p:sp>
      <p:grpSp>
        <p:nvGrpSpPr>
          <p:cNvPr id="20" name="Group 19"/>
          <p:cNvGrpSpPr/>
          <p:nvPr/>
        </p:nvGrpSpPr>
        <p:grpSpPr>
          <a:xfrm>
            <a:off x="6457715" y="4579238"/>
            <a:ext cx="4293337" cy="1889824"/>
            <a:chOff x="5473874" y="2580668"/>
            <a:chExt cx="5857638" cy="2429743"/>
          </a:xfrm>
        </p:grpSpPr>
        <p:sp>
          <p:nvSpPr>
            <p:cNvPr id="21" name="TextBox 20"/>
            <p:cNvSpPr txBox="1"/>
            <p:nvPr/>
          </p:nvSpPr>
          <p:spPr>
            <a:xfrm>
              <a:off x="5473874" y="2580668"/>
              <a:ext cx="5818966" cy="2429743"/>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oAutofit/>
            </a:bodyPr>
            <a:lstStyle/>
            <a:p>
              <a:pPr algn="ctr"/>
              <a:endParaRPr lang="en-US" dirty="0">
                <a:solidFill>
                  <a:schemeClr val="tx1"/>
                </a:solidFill>
              </a:endParaRPr>
            </a:p>
          </p:txBody>
        </p:sp>
        <p:cxnSp>
          <p:nvCxnSpPr>
            <p:cNvPr id="22" name="Straight Arrow Connector 21"/>
            <p:cNvCxnSpPr>
              <a:stCxn id="29" idx="3"/>
              <a:endCxn id="30" idx="1"/>
            </p:cNvCxnSpPr>
            <p:nvPr/>
          </p:nvCxnSpPr>
          <p:spPr>
            <a:xfrm>
              <a:off x="8299684" y="4325947"/>
              <a:ext cx="1064763"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8243189" y="4402481"/>
              <a:ext cx="1078395" cy="403035"/>
            </a:xfrm>
            <a:prstGeom prst="rect">
              <a:avLst/>
            </a:prstGeom>
            <a:noFill/>
          </p:spPr>
          <p:txBody>
            <a:bodyPr wrap="square" rtlCol="0">
              <a:spAutoFit/>
            </a:bodyPr>
            <a:lstStyle/>
            <a:p>
              <a:r>
                <a:rPr lang="en-US" sz="1400" dirty="0">
                  <a:solidFill>
                    <a:srgbClr val="002F65"/>
                  </a:solidFill>
                </a:rPr>
                <a:t>O</a:t>
              </a:r>
              <a:r>
                <a:rPr lang="en-US" sz="1400" dirty="0" smtClean="0">
                  <a:solidFill>
                    <a:srgbClr val="002F65"/>
                  </a:solidFill>
                </a:rPr>
                <a:t>utput</a:t>
              </a:r>
              <a:endParaRPr lang="en-US" sz="1400" dirty="0">
                <a:solidFill>
                  <a:srgbClr val="002F65"/>
                </a:solidFill>
              </a:endParaRPr>
            </a:p>
          </p:txBody>
        </p:sp>
        <p:sp>
          <p:nvSpPr>
            <p:cNvPr id="24" name="TextBox 23"/>
            <p:cNvSpPr txBox="1"/>
            <p:nvPr/>
          </p:nvSpPr>
          <p:spPr>
            <a:xfrm>
              <a:off x="9513421" y="3236279"/>
              <a:ext cx="1233249" cy="403035"/>
            </a:xfrm>
            <a:prstGeom prst="rect">
              <a:avLst/>
            </a:prstGeom>
            <a:noFill/>
          </p:spPr>
          <p:txBody>
            <a:bodyPr wrap="square" rtlCol="0">
              <a:spAutoFit/>
            </a:bodyPr>
            <a:lstStyle/>
            <a:p>
              <a:r>
                <a:rPr lang="en-US" sz="1400" dirty="0">
                  <a:solidFill>
                    <a:srgbClr val="002F65"/>
                  </a:solidFill>
                </a:rPr>
                <a:t>M</a:t>
              </a:r>
              <a:r>
                <a:rPr lang="en-US" sz="1400" dirty="0" smtClean="0">
                  <a:solidFill>
                    <a:srgbClr val="002F65"/>
                  </a:solidFill>
                </a:rPr>
                <a:t>onitor</a:t>
              </a:r>
              <a:endParaRPr lang="en-US" sz="1400" dirty="0">
                <a:solidFill>
                  <a:srgbClr val="002F65"/>
                </a:solidFill>
              </a:endParaRPr>
            </a:p>
          </p:txBody>
        </p:sp>
        <p:cxnSp>
          <p:nvCxnSpPr>
            <p:cNvPr id="25" name="Straight Arrow Connector 24"/>
            <p:cNvCxnSpPr>
              <a:stCxn id="28" idx="2"/>
              <a:endCxn id="29" idx="0"/>
            </p:cNvCxnSpPr>
            <p:nvPr/>
          </p:nvCxnSpPr>
          <p:spPr>
            <a:xfrm flipH="1">
              <a:off x="7008220" y="3079914"/>
              <a:ext cx="1624152" cy="94098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5865953" y="2998772"/>
              <a:ext cx="2088402" cy="967282"/>
            </a:xfrm>
            <a:prstGeom prst="rect">
              <a:avLst/>
            </a:prstGeom>
            <a:noFill/>
          </p:spPr>
          <p:txBody>
            <a:bodyPr wrap="square" rtlCol="0">
              <a:spAutoFit/>
            </a:bodyPr>
            <a:lstStyle/>
            <a:p>
              <a:r>
                <a:rPr lang="en-US" sz="1400" dirty="0" smtClean="0">
                  <a:solidFill>
                    <a:srgbClr val="002F65"/>
                  </a:solidFill>
                </a:rPr>
                <a:t>Learn model after drift detected</a:t>
              </a:r>
              <a:endParaRPr lang="en-US" sz="1400" dirty="0">
                <a:solidFill>
                  <a:srgbClr val="002F65"/>
                </a:solidFill>
              </a:endParaRPr>
            </a:p>
          </p:txBody>
        </p:sp>
        <p:cxnSp>
          <p:nvCxnSpPr>
            <p:cNvPr id="27" name="Straight Arrow Connector 26"/>
            <p:cNvCxnSpPr>
              <a:stCxn id="28" idx="2"/>
              <a:endCxn id="30" idx="0"/>
            </p:cNvCxnSpPr>
            <p:nvPr/>
          </p:nvCxnSpPr>
          <p:spPr>
            <a:xfrm>
              <a:off x="8632372" y="3079914"/>
              <a:ext cx="1715608" cy="94098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6759730" y="2657481"/>
              <a:ext cx="3745283" cy="422434"/>
            </a:xfrm>
            <a:prstGeom prst="rect">
              <a:avLst/>
            </a:prstGeom>
            <a:noFill/>
          </p:spPr>
          <p:txBody>
            <a:bodyPr wrap="square" rtlCol="0">
              <a:spAutoFit/>
            </a:bodyPr>
            <a:lstStyle/>
            <a:p>
              <a:pPr algn="ctr"/>
              <a:r>
                <a:rPr lang="en-US" sz="1600" b="1" dirty="0"/>
                <a:t>Concept drift detector</a:t>
              </a:r>
            </a:p>
          </p:txBody>
        </p:sp>
        <p:sp>
          <p:nvSpPr>
            <p:cNvPr id="29" name="Rounded Rectangle 28"/>
            <p:cNvSpPr/>
            <p:nvPr/>
          </p:nvSpPr>
          <p:spPr>
            <a:xfrm>
              <a:off x="5716755" y="4020898"/>
              <a:ext cx="2582929" cy="610099"/>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smtClean="0"/>
                <a:t>Learning algorithm</a:t>
              </a:r>
              <a:endParaRPr lang="en-US" sz="1400" dirty="0"/>
            </a:p>
          </p:txBody>
        </p:sp>
        <p:sp>
          <p:nvSpPr>
            <p:cNvPr id="30" name="Rounded Rectangle 29"/>
            <p:cNvSpPr/>
            <p:nvPr/>
          </p:nvSpPr>
          <p:spPr>
            <a:xfrm>
              <a:off x="9364447" y="4020898"/>
              <a:ext cx="1967065" cy="6101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smtClean="0"/>
                <a:t>Trained model</a:t>
              </a:r>
              <a:endParaRPr lang="en-US" sz="1600" dirty="0"/>
            </a:p>
          </p:txBody>
        </p:sp>
      </p:grpSp>
      <p:sp>
        <p:nvSpPr>
          <p:cNvPr id="31" name="Oval 30"/>
          <p:cNvSpPr/>
          <p:nvPr/>
        </p:nvSpPr>
        <p:spPr>
          <a:xfrm>
            <a:off x="1532038" y="2519904"/>
            <a:ext cx="312821" cy="312821"/>
          </a:xfrm>
          <a:prstGeom prst="ellipse">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2069449" y="2511883"/>
            <a:ext cx="312821" cy="312821"/>
          </a:xfrm>
          <a:prstGeom prst="ellipse">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2606859" y="2519903"/>
            <a:ext cx="312821" cy="312821"/>
          </a:xfrm>
          <a:prstGeom prst="ellipse">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3144269" y="2519902"/>
            <a:ext cx="312821" cy="312821"/>
          </a:xfrm>
          <a:prstGeom prst="ellipse">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3681679" y="2519902"/>
            <a:ext cx="312821" cy="312821"/>
          </a:xfrm>
          <a:prstGeom prst="ellipse">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4219089" y="2511881"/>
            <a:ext cx="312821" cy="312821"/>
          </a:xfrm>
          <a:prstGeom prst="ellipse">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4756499" y="2519902"/>
            <a:ext cx="312821" cy="312821"/>
          </a:xfrm>
          <a:prstGeom prst="ellipse">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5293909" y="2519902"/>
            <a:ext cx="312821" cy="312821"/>
          </a:xfrm>
          <a:prstGeom prst="ellipse">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38"/>
          <p:cNvSpPr/>
          <p:nvPr/>
        </p:nvSpPr>
        <p:spPr>
          <a:xfrm>
            <a:off x="2606858" y="2360055"/>
            <a:ext cx="1925052" cy="574874"/>
          </a:xfrm>
          <a:prstGeom prst="roundRect">
            <a:avLst/>
          </a:prstGeom>
          <a:solidFill>
            <a:schemeClr val="accent4">
              <a:lumMod val="60000"/>
              <a:lumOff val="40000"/>
              <a:alpha val="25098"/>
            </a:schemeClr>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7193642" y="1911716"/>
            <a:ext cx="3760869" cy="1015663"/>
          </a:xfrm>
          <a:prstGeom prst="rect">
            <a:avLst/>
          </a:prstGeom>
          <a:noFill/>
        </p:spPr>
        <p:txBody>
          <a:bodyPr wrap="square" rtlCol="0">
            <a:spAutoFit/>
          </a:bodyPr>
          <a:lstStyle/>
          <a:p>
            <a:r>
              <a:rPr lang="en-US" sz="2000" dirty="0" smtClean="0">
                <a:sym typeface="Wingdings" panose="05000000000000000000" pitchFamily="2" charset="2"/>
              </a:rPr>
              <a:t>	Computation of new 	model for every window 	update is too expensive.</a:t>
            </a:r>
            <a:endParaRPr lang="en-US" sz="2000" dirty="0"/>
          </a:p>
        </p:txBody>
      </p:sp>
      <p:sp>
        <p:nvSpPr>
          <p:cNvPr id="41" name="TextBox 40"/>
          <p:cNvSpPr txBox="1"/>
          <p:nvPr/>
        </p:nvSpPr>
        <p:spPr>
          <a:xfrm>
            <a:off x="7193641" y="3495795"/>
            <a:ext cx="3557411" cy="707886"/>
          </a:xfrm>
          <a:prstGeom prst="rect">
            <a:avLst/>
          </a:prstGeom>
          <a:noFill/>
        </p:spPr>
        <p:txBody>
          <a:bodyPr wrap="square" rtlCol="0">
            <a:spAutoFit/>
          </a:bodyPr>
          <a:lstStyle/>
          <a:p>
            <a:r>
              <a:rPr lang="en-US" sz="2000" dirty="0" smtClean="0">
                <a:sym typeface="Wingdings" panose="05000000000000000000" pitchFamily="2" charset="2"/>
              </a:rPr>
              <a:t>	Model update is based 	on one sample only.</a:t>
            </a:r>
            <a:endParaRPr lang="en-US" sz="2000" dirty="0"/>
          </a:p>
        </p:txBody>
      </p:sp>
      <p:sp>
        <p:nvSpPr>
          <p:cNvPr id="42" name="TextBox 41"/>
          <p:cNvSpPr txBox="1"/>
          <p:nvPr/>
        </p:nvSpPr>
        <p:spPr>
          <a:xfrm>
            <a:off x="7193640" y="4831907"/>
            <a:ext cx="3448058" cy="707886"/>
          </a:xfrm>
          <a:prstGeom prst="rect">
            <a:avLst/>
          </a:prstGeom>
          <a:noFill/>
        </p:spPr>
        <p:txBody>
          <a:bodyPr wrap="square" rtlCol="0">
            <a:spAutoFit/>
          </a:bodyPr>
          <a:lstStyle/>
          <a:p>
            <a:r>
              <a:rPr lang="en-US" sz="2000" dirty="0" smtClean="0">
                <a:sym typeface="Wingdings" panose="05000000000000000000" pitchFamily="2" charset="2"/>
              </a:rPr>
              <a:t> 	Based on incremental 	learners.</a:t>
            </a:r>
            <a:endParaRPr lang="en-US" sz="2000" dirty="0"/>
          </a:p>
        </p:txBody>
      </p:sp>
      <p:sp>
        <p:nvSpPr>
          <p:cNvPr id="43" name="Rounded Rectangle 42"/>
          <p:cNvSpPr/>
          <p:nvPr/>
        </p:nvSpPr>
        <p:spPr>
          <a:xfrm>
            <a:off x="3144269" y="2451631"/>
            <a:ext cx="1925052" cy="574874"/>
          </a:xfrm>
          <a:prstGeom prst="roundRect">
            <a:avLst/>
          </a:prstGeom>
          <a:solidFill>
            <a:schemeClr val="accent4">
              <a:lumMod val="60000"/>
              <a:lumOff val="40000"/>
              <a:alpha val="25098"/>
            </a:schemeClr>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5983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20"/>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P spid="4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Motivation</a:t>
            </a:r>
          </a:p>
        </p:txBody>
      </p:sp>
      <p:sp>
        <p:nvSpPr>
          <p:cNvPr id="3" name="Content Placeholder 2"/>
          <p:cNvSpPr>
            <a:spLocks noGrp="1"/>
          </p:cNvSpPr>
          <p:nvPr>
            <p:ph idx="1"/>
          </p:nvPr>
        </p:nvSpPr>
        <p:spPr>
          <a:xfrm>
            <a:off x="1261872" y="1828800"/>
            <a:ext cx="6557181" cy="4351337"/>
          </a:xfrm>
        </p:spPr>
        <p:txBody>
          <a:bodyPr>
            <a:normAutofit/>
          </a:bodyPr>
          <a:lstStyle/>
          <a:p>
            <a:pPr marL="0" indent="0">
              <a:buNone/>
            </a:pPr>
            <a:endParaRPr lang="en-US" sz="2400" dirty="0" smtClean="0"/>
          </a:p>
          <a:p>
            <a:pPr marL="0" indent="0">
              <a:buNone/>
            </a:pPr>
            <a:endParaRPr lang="en-US" sz="2400" dirty="0" smtClean="0"/>
          </a:p>
          <a:p>
            <a:pPr marL="0" indent="0">
              <a:buNone/>
            </a:pPr>
            <a:r>
              <a:rPr lang="en-US" sz="2800" dirty="0" smtClean="0"/>
              <a:t>Tradeoff </a:t>
            </a:r>
            <a:r>
              <a:rPr lang="en-US" sz="2800" dirty="0"/>
              <a:t>between </a:t>
            </a:r>
            <a:r>
              <a:rPr lang="en-US" sz="2800" dirty="0">
                <a:solidFill>
                  <a:schemeClr val="accent2">
                    <a:lumMod val="75000"/>
                  </a:schemeClr>
                </a:solidFill>
              </a:rPr>
              <a:t>model accuracy</a:t>
            </a:r>
            <a:r>
              <a:rPr lang="en-US" sz="2800" dirty="0">
                <a:solidFill>
                  <a:srgbClr val="C00000"/>
                </a:solidFill>
              </a:rPr>
              <a:t> </a:t>
            </a:r>
            <a:r>
              <a:rPr lang="en-US" sz="2800" dirty="0"/>
              <a:t>and the </a:t>
            </a:r>
            <a:r>
              <a:rPr lang="en-US" sz="2800" dirty="0" smtClean="0">
                <a:solidFill>
                  <a:schemeClr val="accent2">
                    <a:lumMod val="75000"/>
                  </a:schemeClr>
                </a:solidFill>
              </a:rPr>
              <a:t>number of model computations</a:t>
            </a:r>
          </a:p>
          <a:p>
            <a:pPr marL="0" indent="0">
              <a:buNone/>
            </a:pPr>
            <a:endParaRPr lang="en-US" sz="2800" dirty="0" smtClean="0">
              <a:solidFill>
                <a:schemeClr val="accent2">
                  <a:lumMod val="75000"/>
                </a:schemeClr>
              </a:solidFill>
            </a:endParaRPr>
          </a:p>
        </p:txBody>
      </p:sp>
      <p:sp>
        <p:nvSpPr>
          <p:cNvPr id="4" name="Slide Number Placeholder 3"/>
          <p:cNvSpPr>
            <a:spLocks noGrp="1"/>
          </p:cNvSpPr>
          <p:nvPr>
            <p:ph type="sldNum" sz="quarter" idx="12"/>
          </p:nvPr>
        </p:nvSpPr>
        <p:spPr/>
        <p:txBody>
          <a:bodyPr>
            <a:normAutofit lnSpcReduction="10000"/>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657E7479-A17A-4BFD-B497-E7D9DEAE79DE}" type="slidenum">
              <a:rPr kumimoji="0" lang="en-US" sz="3600" b="0" i="0" u="none" strike="noStrike" kern="1200" cap="none" spc="0" normalizeH="0" baseline="0" noProof="0" smtClean="0">
                <a:ln>
                  <a:noFill/>
                </a:ln>
                <a:solidFill>
                  <a:srgbClr val="44546A">
                    <a:lumMod val="60000"/>
                    <a:lumOff val="40000"/>
                  </a:srgbClr>
                </a:solidFill>
                <a:effectLst/>
                <a:uLnTx/>
                <a:uFillTx/>
                <a:latin typeface="Century Schoolbook" panose="020406040505050203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6</a:t>
            </a:fld>
            <a:endParaRPr kumimoji="0" lang="en-US" sz="3600" b="0" i="0" u="none" strike="noStrike" kern="1200" cap="none" spc="0" normalizeH="0" baseline="0" noProof="0">
              <a:ln>
                <a:noFill/>
              </a:ln>
              <a:solidFill>
                <a:srgbClr val="44546A">
                  <a:lumMod val="60000"/>
                  <a:lumOff val="40000"/>
                </a:srgbClr>
              </a:solidFill>
              <a:effectLst/>
              <a:uLnTx/>
              <a:uFillTx/>
              <a:latin typeface="Century Schoolbook" panose="02040604050505020304"/>
              <a:ea typeface="+mn-ea"/>
              <a:cs typeface="+mn-cs"/>
            </a:endParaRPr>
          </a:p>
        </p:txBody>
      </p:sp>
      <p:grpSp>
        <p:nvGrpSpPr>
          <p:cNvPr id="68" name="Group 67"/>
          <p:cNvGrpSpPr/>
          <p:nvPr/>
        </p:nvGrpSpPr>
        <p:grpSpPr>
          <a:xfrm>
            <a:off x="7995761" y="2276420"/>
            <a:ext cx="2958751" cy="1959857"/>
            <a:chOff x="7671765" y="2139132"/>
            <a:chExt cx="2958751" cy="1959857"/>
          </a:xfrm>
        </p:grpSpPr>
        <p:pic>
          <p:nvPicPr>
            <p:cNvPr id="69" name="Picture 68"/>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966878" y="2139132"/>
              <a:ext cx="2663638" cy="1579431"/>
            </a:xfrm>
            <a:prstGeom prst="rect">
              <a:avLst/>
            </a:prstGeom>
          </p:spPr>
        </p:pic>
        <p:grpSp>
          <p:nvGrpSpPr>
            <p:cNvPr id="70" name="Group 69"/>
            <p:cNvGrpSpPr/>
            <p:nvPr/>
          </p:nvGrpSpPr>
          <p:grpSpPr>
            <a:xfrm>
              <a:off x="8699291" y="2616001"/>
              <a:ext cx="1187762" cy="861850"/>
              <a:chOff x="1219200" y="1534887"/>
              <a:chExt cx="14376626" cy="10431798"/>
            </a:xfrm>
          </p:grpSpPr>
          <p:sp>
            <p:nvSpPr>
              <p:cNvPr id="72" name="Rounded Rectangle 71"/>
              <p:cNvSpPr/>
              <p:nvPr/>
            </p:nvSpPr>
            <p:spPr>
              <a:xfrm>
                <a:off x="1219200" y="1534887"/>
                <a:ext cx="14376626" cy="3167742"/>
              </a:xfrm>
              <a:prstGeom prst="roundRect">
                <a:avLst/>
              </a:prstGeom>
              <a:solidFill>
                <a:schemeClr val="bg2">
                  <a:lumMod val="25000"/>
                </a:schemeClr>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panose="02040604050505020304"/>
                  <a:ea typeface="+mn-ea"/>
                  <a:cs typeface="+mn-cs"/>
                </a:endParaRPr>
              </a:p>
            </p:txBody>
          </p:sp>
          <p:grpSp>
            <p:nvGrpSpPr>
              <p:cNvPr id="73" name="Group 72"/>
              <p:cNvGrpSpPr/>
              <p:nvPr/>
            </p:nvGrpSpPr>
            <p:grpSpPr>
              <a:xfrm>
                <a:off x="10268594" y="1884873"/>
                <a:ext cx="4343484" cy="2467769"/>
                <a:chOff x="9961912" y="1783080"/>
                <a:chExt cx="3540728" cy="2011680"/>
              </a:xfrm>
            </p:grpSpPr>
            <p:sp>
              <p:nvSpPr>
                <p:cNvPr id="90" name="Rounded Rectangle 89"/>
                <p:cNvSpPr/>
                <p:nvPr/>
              </p:nvSpPr>
              <p:spPr>
                <a:xfrm>
                  <a:off x="9961912" y="1783080"/>
                  <a:ext cx="2687288" cy="548640"/>
                </a:xfrm>
                <a:prstGeom prst="round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panose="02040604050505020304"/>
                    <a:ea typeface="+mn-ea"/>
                    <a:cs typeface="+mn-cs"/>
                  </a:endParaRPr>
                </a:p>
              </p:txBody>
            </p:sp>
            <p:sp>
              <p:nvSpPr>
                <p:cNvPr id="91" name="Rounded Rectangle 90"/>
                <p:cNvSpPr/>
                <p:nvPr/>
              </p:nvSpPr>
              <p:spPr>
                <a:xfrm>
                  <a:off x="9961912" y="2514600"/>
                  <a:ext cx="2687288" cy="54864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panose="02040604050505020304"/>
                    <a:ea typeface="+mn-ea"/>
                    <a:cs typeface="+mn-cs"/>
                  </a:endParaRPr>
                </a:p>
              </p:txBody>
            </p:sp>
            <p:sp>
              <p:nvSpPr>
                <p:cNvPr id="92" name="Rounded Rectangle 91"/>
                <p:cNvSpPr/>
                <p:nvPr/>
              </p:nvSpPr>
              <p:spPr>
                <a:xfrm>
                  <a:off x="9961912" y="3246120"/>
                  <a:ext cx="2687288" cy="548640"/>
                </a:xfrm>
                <a:prstGeom prst="round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panose="02040604050505020304"/>
                    <a:ea typeface="+mn-ea"/>
                    <a:cs typeface="+mn-cs"/>
                  </a:endParaRPr>
                </a:p>
              </p:txBody>
            </p:sp>
            <p:sp>
              <p:nvSpPr>
                <p:cNvPr id="93" name="Rounded Rectangle 92"/>
                <p:cNvSpPr/>
                <p:nvPr/>
              </p:nvSpPr>
              <p:spPr>
                <a:xfrm>
                  <a:off x="12966716" y="1783080"/>
                  <a:ext cx="535924" cy="54864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panose="02040604050505020304"/>
                    <a:ea typeface="+mn-ea"/>
                    <a:cs typeface="+mn-cs"/>
                  </a:endParaRPr>
                </a:p>
              </p:txBody>
            </p:sp>
            <p:sp>
              <p:nvSpPr>
                <p:cNvPr id="94" name="Rounded Rectangle 93"/>
                <p:cNvSpPr/>
                <p:nvPr/>
              </p:nvSpPr>
              <p:spPr>
                <a:xfrm>
                  <a:off x="12966716" y="2522220"/>
                  <a:ext cx="535924" cy="548640"/>
                </a:xfrm>
                <a:prstGeom prst="round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panose="02040604050505020304"/>
                    <a:ea typeface="+mn-ea"/>
                    <a:cs typeface="+mn-cs"/>
                  </a:endParaRPr>
                </a:p>
              </p:txBody>
            </p:sp>
            <p:sp>
              <p:nvSpPr>
                <p:cNvPr id="95" name="Rounded Rectangle 94"/>
                <p:cNvSpPr/>
                <p:nvPr/>
              </p:nvSpPr>
              <p:spPr>
                <a:xfrm>
                  <a:off x="12966716" y="3246120"/>
                  <a:ext cx="535924" cy="548640"/>
                </a:xfrm>
                <a:prstGeom prst="round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panose="02040604050505020304"/>
                    <a:ea typeface="+mn-ea"/>
                    <a:cs typeface="+mn-cs"/>
                  </a:endParaRPr>
                </a:p>
              </p:txBody>
            </p:sp>
          </p:grpSp>
          <p:sp>
            <p:nvSpPr>
              <p:cNvPr id="74" name="Rounded Rectangle 73"/>
              <p:cNvSpPr/>
              <p:nvPr/>
            </p:nvSpPr>
            <p:spPr>
              <a:xfrm>
                <a:off x="1219200" y="5166915"/>
                <a:ext cx="14376626" cy="3167742"/>
              </a:xfrm>
              <a:prstGeom prst="roundRect">
                <a:avLst/>
              </a:prstGeom>
              <a:solidFill>
                <a:schemeClr val="bg2">
                  <a:lumMod val="25000"/>
                </a:schemeClr>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panose="02040604050505020304"/>
                  <a:ea typeface="+mn-ea"/>
                  <a:cs typeface="+mn-cs"/>
                </a:endParaRPr>
              </a:p>
            </p:txBody>
          </p:sp>
          <p:grpSp>
            <p:nvGrpSpPr>
              <p:cNvPr id="75" name="Group 74"/>
              <p:cNvGrpSpPr/>
              <p:nvPr/>
            </p:nvGrpSpPr>
            <p:grpSpPr>
              <a:xfrm>
                <a:off x="10268594" y="5516901"/>
                <a:ext cx="4343484" cy="2467769"/>
                <a:chOff x="9961912" y="1783080"/>
                <a:chExt cx="3540728" cy="2011680"/>
              </a:xfrm>
            </p:grpSpPr>
            <p:sp>
              <p:nvSpPr>
                <p:cNvPr id="84" name="Rounded Rectangle 83"/>
                <p:cNvSpPr/>
                <p:nvPr/>
              </p:nvSpPr>
              <p:spPr>
                <a:xfrm>
                  <a:off x="9961912" y="1783080"/>
                  <a:ext cx="2687288" cy="54864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panose="02040604050505020304"/>
                    <a:ea typeface="+mn-ea"/>
                    <a:cs typeface="+mn-cs"/>
                  </a:endParaRPr>
                </a:p>
              </p:txBody>
            </p:sp>
            <p:sp>
              <p:nvSpPr>
                <p:cNvPr id="85" name="Rounded Rectangle 84"/>
                <p:cNvSpPr/>
                <p:nvPr/>
              </p:nvSpPr>
              <p:spPr>
                <a:xfrm>
                  <a:off x="9961912" y="2514600"/>
                  <a:ext cx="2687288" cy="548640"/>
                </a:xfrm>
                <a:prstGeom prst="round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panose="02040604050505020304"/>
                    <a:ea typeface="+mn-ea"/>
                    <a:cs typeface="+mn-cs"/>
                  </a:endParaRPr>
                </a:p>
              </p:txBody>
            </p:sp>
            <p:sp>
              <p:nvSpPr>
                <p:cNvPr id="86" name="Rounded Rectangle 85"/>
                <p:cNvSpPr/>
                <p:nvPr/>
              </p:nvSpPr>
              <p:spPr>
                <a:xfrm>
                  <a:off x="9961912" y="3246120"/>
                  <a:ext cx="2687288" cy="54864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panose="02040604050505020304"/>
                    <a:ea typeface="+mn-ea"/>
                    <a:cs typeface="+mn-cs"/>
                  </a:endParaRPr>
                </a:p>
              </p:txBody>
            </p:sp>
            <p:sp>
              <p:nvSpPr>
                <p:cNvPr id="87" name="Rounded Rectangle 86"/>
                <p:cNvSpPr/>
                <p:nvPr/>
              </p:nvSpPr>
              <p:spPr>
                <a:xfrm>
                  <a:off x="12966716" y="1783080"/>
                  <a:ext cx="535924" cy="548640"/>
                </a:xfrm>
                <a:prstGeom prst="round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panose="02040604050505020304"/>
                    <a:ea typeface="+mn-ea"/>
                    <a:cs typeface="+mn-cs"/>
                  </a:endParaRPr>
                </a:p>
              </p:txBody>
            </p:sp>
            <p:sp>
              <p:nvSpPr>
                <p:cNvPr id="88" name="Rounded Rectangle 87"/>
                <p:cNvSpPr/>
                <p:nvPr/>
              </p:nvSpPr>
              <p:spPr>
                <a:xfrm>
                  <a:off x="12966716" y="2522220"/>
                  <a:ext cx="535924" cy="548640"/>
                </a:xfrm>
                <a:prstGeom prst="round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panose="02040604050505020304"/>
                    <a:ea typeface="+mn-ea"/>
                    <a:cs typeface="+mn-cs"/>
                  </a:endParaRPr>
                </a:p>
              </p:txBody>
            </p:sp>
            <p:sp>
              <p:nvSpPr>
                <p:cNvPr id="89" name="Rounded Rectangle 88"/>
                <p:cNvSpPr/>
                <p:nvPr/>
              </p:nvSpPr>
              <p:spPr>
                <a:xfrm>
                  <a:off x="12966716" y="3246120"/>
                  <a:ext cx="535924" cy="54864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panose="02040604050505020304"/>
                    <a:ea typeface="+mn-ea"/>
                    <a:cs typeface="+mn-cs"/>
                  </a:endParaRPr>
                </a:p>
              </p:txBody>
            </p:sp>
          </p:grpSp>
          <p:sp>
            <p:nvSpPr>
              <p:cNvPr id="76" name="Rounded Rectangle 75"/>
              <p:cNvSpPr/>
              <p:nvPr/>
            </p:nvSpPr>
            <p:spPr>
              <a:xfrm>
                <a:off x="1219200" y="8798943"/>
                <a:ext cx="14376626" cy="3167742"/>
              </a:xfrm>
              <a:prstGeom prst="roundRect">
                <a:avLst/>
              </a:prstGeom>
              <a:solidFill>
                <a:schemeClr val="bg2">
                  <a:lumMod val="25000"/>
                </a:schemeClr>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panose="02040604050505020304"/>
                  <a:ea typeface="+mn-ea"/>
                  <a:cs typeface="+mn-cs"/>
                </a:endParaRPr>
              </a:p>
            </p:txBody>
          </p:sp>
          <p:grpSp>
            <p:nvGrpSpPr>
              <p:cNvPr id="77" name="Group 76"/>
              <p:cNvGrpSpPr/>
              <p:nvPr/>
            </p:nvGrpSpPr>
            <p:grpSpPr>
              <a:xfrm>
                <a:off x="10268594" y="9148929"/>
                <a:ext cx="4343484" cy="2467769"/>
                <a:chOff x="9961912" y="1783080"/>
                <a:chExt cx="3540728" cy="2011680"/>
              </a:xfrm>
            </p:grpSpPr>
            <p:sp>
              <p:nvSpPr>
                <p:cNvPr id="78" name="Rounded Rectangle 77"/>
                <p:cNvSpPr/>
                <p:nvPr/>
              </p:nvSpPr>
              <p:spPr>
                <a:xfrm>
                  <a:off x="9961912" y="1783080"/>
                  <a:ext cx="2687288" cy="548640"/>
                </a:xfrm>
                <a:prstGeom prst="round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panose="02040604050505020304"/>
                    <a:ea typeface="+mn-ea"/>
                    <a:cs typeface="+mn-cs"/>
                  </a:endParaRPr>
                </a:p>
              </p:txBody>
            </p:sp>
            <p:sp>
              <p:nvSpPr>
                <p:cNvPr id="79" name="Rounded Rectangle 78"/>
                <p:cNvSpPr/>
                <p:nvPr/>
              </p:nvSpPr>
              <p:spPr>
                <a:xfrm>
                  <a:off x="9961912" y="2514600"/>
                  <a:ext cx="2687288" cy="54864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panose="02040604050505020304"/>
                    <a:ea typeface="+mn-ea"/>
                    <a:cs typeface="+mn-cs"/>
                  </a:endParaRPr>
                </a:p>
              </p:txBody>
            </p:sp>
            <p:sp>
              <p:nvSpPr>
                <p:cNvPr id="80" name="Rounded Rectangle 79"/>
                <p:cNvSpPr/>
                <p:nvPr/>
              </p:nvSpPr>
              <p:spPr>
                <a:xfrm>
                  <a:off x="9961912" y="3246120"/>
                  <a:ext cx="2687288" cy="548640"/>
                </a:xfrm>
                <a:prstGeom prst="round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panose="02040604050505020304"/>
                    <a:ea typeface="+mn-ea"/>
                    <a:cs typeface="+mn-cs"/>
                  </a:endParaRPr>
                </a:p>
              </p:txBody>
            </p:sp>
            <p:sp>
              <p:nvSpPr>
                <p:cNvPr id="81" name="Rounded Rectangle 80"/>
                <p:cNvSpPr/>
                <p:nvPr/>
              </p:nvSpPr>
              <p:spPr>
                <a:xfrm>
                  <a:off x="12966716" y="1783080"/>
                  <a:ext cx="535924" cy="548640"/>
                </a:xfrm>
                <a:prstGeom prst="round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panose="02040604050505020304"/>
                    <a:ea typeface="+mn-ea"/>
                    <a:cs typeface="+mn-cs"/>
                  </a:endParaRPr>
                </a:p>
              </p:txBody>
            </p:sp>
            <p:sp>
              <p:nvSpPr>
                <p:cNvPr id="82" name="Rounded Rectangle 81"/>
                <p:cNvSpPr/>
                <p:nvPr/>
              </p:nvSpPr>
              <p:spPr>
                <a:xfrm>
                  <a:off x="12966716" y="2522220"/>
                  <a:ext cx="535924" cy="54864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panose="02040604050505020304"/>
                    <a:ea typeface="+mn-ea"/>
                    <a:cs typeface="+mn-cs"/>
                  </a:endParaRPr>
                </a:p>
              </p:txBody>
            </p:sp>
            <p:sp>
              <p:nvSpPr>
                <p:cNvPr id="83" name="Rounded Rectangle 82"/>
                <p:cNvSpPr/>
                <p:nvPr/>
              </p:nvSpPr>
              <p:spPr>
                <a:xfrm>
                  <a:off x="12966716" y="3246120"/>
                  <a:ext cx="535924" cy="548640"/>
                </a:xfrm>
                <a:prstGeom prst="round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panose="02040604050505020304"/>
                    <a:ea typeface="+mn-ea"/>
                    <a:cs typeface="+mn-cs"/>
                  </a:endParaRPr>
                </a:p>
              </p:txBody>
            </p:sp>
          </p:grpSp>
        </p:grpSp>
        <p:pic>
          <p:nvPicPr>
            <p:cNvPr id="71" name="Picture 70"/>
            <p:cNvPicPr>
              <a:picLocks noChangeAspect="1"/>
            </p:cNvPicPr>
            <p:nvPr/>
          </p:nvPicPr>
          <p:blipFill>
            <a:blip r:embed="rId4"/>
            <a:stretch>
              <a:fillRect/>
            </a:stretch>
          </p:blipFill>
          <p:spPr>
            <a:xfrm>
              <a:off x="7671765" y="2942634"/>
              <a:ext cx="1326294" cy="1156355"/>
            </a:xfrm>
            <a:prstGeom prst="rect">
              <a:avLst/>
            </a:prstGeom>
          </p:spPr>
        </p:pic>
      </p:grpSp>
      <p:sp>
        <p:nvSpPr>
          <p:cNvPr id="6" name="TextBox 5"/>
          <p:cNvSpPr txBox="1"/>
          <p:nvPr/>
        </p:nvSpPr>
        <p:spPr>
          <a:xfrm>
            <a:off x="1261872" y="4821375"/>
            <a:ext cx="7772400" cy="745845"/>
          </a:xfrm>
          <a:prstGeom prst="rect">
            <a:avLst/>
          </a:prstGeom>
          <a:noFill/>
        </p:spPr>
        <p:txBody>
          <a:bodyPr wrap="square" rtlCol="0">
            <a:spAutoFit/>
          </a:bodyPr>
          <a:lstStyle/>
          <a:p>
            <a:pPr marL="0" marR="0" lvl="0" indent="0" algn="l" defTabSz="914400" rtl="0" eaLnBrk="1" fontAlgn="auto" latinLnBrk="0" hangingPunct="1">
              <a:lnSpc>
                <a:spcPct val="95000"/>
              </a:lnSpc>
              <a:spcBef>
                <a:spcPts val="1400"/>
              </a:spcBef>
              <a:spcAft>
                <a:spcPts val="200"/>
              </a:spcAft>
              <a:buClr>
                <a:srgbClr val="5B9BD5"/>
              </a:buClr>
              <a:buSzPct val="80000"/>
              <a:buFontTx/>
              <a:buNone/>
              <a:tabLst/>
              <a:defRPr/>
            </a:pPr>
            <a:r>
              <a:rPr kumimoji="0" lang="en-US" sz="2400" b="0" i="0" u="none" strike="noStrike" kern="1200" cap="none" spc="10" normalizeH="0" baseline="0" noProof="0" dirty="0">
                <a:ln>
                  <a:noFill/>
                </a:ln>
                <a:solidFill>
                  <a:prstClr val="black"/>
                </a:solidFill>
                <a:effectLst/>
                <a:uLnTx/>
                <a:uFillTx/>
                <a:latin typeface="Century Schoolbook" panose="02040604050505020304"/>
                <a:ea typeface="+mn-ea"/>
                <a:cs typeface="+mn-cs"/>
              </a:rPr>
              <a:t>(Model computations cost network, CPU or battery)</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Schoolbook" panose="02040604050505020304"/>
              <a:ea typeface="+mn-ea"/>
              <a:cs typeface="+mn-cs"/>
            </a:endParaRPr>
          </a:p>
        </p:txBody>
      </p:sp>
    </p:spTree>
    <p:extLst>
      <p:ext uri="{BB962C8B-B14F-4D97-AF65-F5344CB8AC3E}">
        <p14:creationId xmlns:p14="http://schemas.microsoft.com/office/powerpoint/2010/main" val="23984479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normAutofit/>
          </a:bodyPr>
          <a:lstStyle/>
          <a:p>
            <a:r>
              <a:rPr lang="en-US" sz="2400" dirty="0" smtClean="0">
                <a:solidFill>
                  <a:schemeClr val="bg2">
                    <a:lumMod val="75000"/>
                  </a:schemeClr>
                </a:solidFill>
              </a:rPr>
              <a:t>Introduction and Motivation</a:t>
            </a:r>
          </a:p>
          <a:p>
            <a:r>
              <a:rPr lang="en-US" sz="2400" dirty="0" smtClean="0"/>
              <a:t>Our Contribution</a:t>
            </a:r>
          </a:p>
          <a:p>
            <a:r>
              <a:rPr lang="en-US" sz="2400" dirty="0" smtClean="0">
                <a:solidFill>
                  <a:schemeClr val="bg2">
                    <a:lumMod val="75000"/>
                  </a:schemeClr>
                </a:solidFill>
              </a:rPr>
              <a:t>Experimental Results</a:t>
            </a:r>
          </a:p>
          <a:p>
            <a:r>
              <a:rPr lang="en-US" sz="2400" dirty="0">
                <a:solidFill>
                  <a:schemeClr val="bg2">
                    <a:lumMod val="75000"/>
                  </a:schemeClr>
                </a:solidFill>
              </a:rPr>
              <a:t>Non-Linear </a:t>
            </a:r>
            <a:r>
              <a:rPr lang="en-US" sz="2400" dirty="0" smtClean="0">
                <a:solidFill>
                  <a:schemeClr val="bg2">
                    <a:lumMod val="75000"/>
                  </a:schemeClr>
                </a:solidFill>
              </a:rPr>
              <a:t>Problems</a:t>
            </a:r>
          </a:p>
          <a:p>
            <a:r>
              <a:rPr lang="en-US" sz="2400" dirty="0">
                <a:solidFill>
                  <a:schemeClr val="bg2">
                    <a:lumMod val="75000"/>
                  </a:schemeClr>
                </a:solidFill>
              </a:rPr>
              <a:t>Conclusions</a:t>
            </a:r>
          </a:p>
        </p:txBody>
      </p:sp>
      <p:sp>
        <p:nvSpPr>
          <p:cNvPr id="4" name="Slide Number Placeholder 3"/>
          <p:cNvSpPr>
            <a:spLocks noGrp="1"/>
          </p:cNvSpPr>
          <p:nvPr>
            <p:ph type="sldNum" sz="quarter" idx="12"/>
          </p:nvPr>
        </p:nvSpPr>
        <p:spPr/>
        <p:txBody>
          <a:bodyPr>
            <a:normAutofit/>
          </a:bodyPr>
          <a:lstStyle/>
          <a:p>
            <a:fld id="{657E7479-A17A-4BFD-B497-E7D9DEAE79DE}" type="slidenum">
              <a:rPr lang="en-US" smtClean="0"/>
              <a:t>7</a:t>
            </a:fld>
            <a:endParaRPr lang="en-US"/>
          </a:p>
        </p:txBody>
      </p:sp>
    </p:spTree>
    <p:extLst>
      <p:ext uri="{BB962C8B-B14F-4D97-AF65-F5344CB8AC3E}">
        <p14:creationId xmlns:p14="http://schemas.microsoft.com/office/powerpoint/2010/main" val="23317392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261871" y="1828800"/>
                <a:ext cx="9263060" cy="4351337"/>
              </a:xfrm>
            </p:spPr>
            <p:txBody>
              <a:bodyPr>
                <a:normAutofit/>
              </a:bodyPr>
              <a:lstStyle/>
              <a:p>
                <a:pPr marL="0" indent="0">
                  <a:buNone/>
                </a:pPr>
                <a:r>
                  <a:rPr lang="en-US" sz="2800" dirty="0" err="1"/>
                  <a:t>DRUiD</a:t>
                </a:r>
                <a:r>
                  <a:rPr lang="en-US" sz="2800" dirty="0"/>
                  <a:t>: </a:t>
                </a:r>
                <a:r>
                  <a:rPr lang="en-US" sz="2800" b="1" dirty="0"/>
                  <a:t>D</a:t>
                </a:r>
                <a:r>
                  <a:rPr lang="en-US" sz="2800" dirty="0"/>
                  <a:t>rift </a:t>
                </a:r>
                <a:r>
                  <a:rPr lang="en-US" sz="2800" dirty="0" err="1"/>
                  <a:t>detecto</a:t>
                </a:r>
                <a:r>
                  <a:rPr lang="en-US" sz="2800" b="1" dirty="0" err="1"/>
                  <a:t>R</a:t>
                </a:r>
                <a:r>
                  <a:rPr lang="en-US" sz="2800" dirty="0"/>
                  <a:t> from </a:t>
                </a:r>
                <a:r>
                  <a:rPr lang="en-US" sz="2800" dirty="0" err="1"/>
                  <a:t>bo</a:t>
                </a:r>
                <a:r>
                  <a:rPr lang="en-US" sz="2800" b="1" dirty="0" err="1"/>
                  <a:t>U</a:t>
                </a:r>
                <a:r>
                  <a:rPr lang="en-US" sz="2800" dirty="0" err="1"/>
                  <a:t>nded</a:t>
                </a:r>
                <a:r>
                  <a:rPr lang="en-US" sz="2800" dirty="0"/>
                  <a:t> </a:t>
                </a:r>
                <a:r>
                  <a:rPr lang="en-US" sz="2800" b="1" dirty="0"/>
                  <a:t>D</a:t>
                </a:r>
                <a:r>
                  <a:rPr lang="en-US" sz="2800" dirty="0"/>
                  <a:t>istance</a:t>
                </a:r>
                <a:endParaRPr lang="en-US" sz="2800" dirty="0" smtClean="0"/>
              </a:p>
              <a:p>
                <a:r>
                  <a:rPr lang="en-US" sz="2400" dirty="0" smtClean="0"/>
                  <a:t>Designed for remote batch learning in the cloud</a:t>
                </a:r>
              </a:p>
              <a:p>
                <a:r>
                  <a:rPr lang="en-US" sz="2400" dirty="0" smtClean="0"/>
                  <a:t>Tradeoff </a:t>
                </a:r>
                <a:r>
                  <a:rPr lang="en-US" sz="2400" b="1" dirty="0" smtClean="0"/>
                  <a:t>batch</a:t>
                </a:r>
                <a:r>
                  <a:rPr lang="en-US" sz="2400" dirty="0" smtClean="0"/>
                  <a:t> model computations </a:t>
                </a:r>
                <a:r>
                  <a:rPr lang="en-US" sz="2400" dirty="0"/>
                  <a:t>for better </a:t>
                </a:r>
                <a:r>
                  <a:rPr lang="en-US" sz="2400" dirty="0" smtClean="0"/>
                  <a:t>accuracy</a:t>
                </a:r>
              </a:p>
              <a:p>
                <a:r>
                  <a:rPr lang="en-US" sz="2400" dirty="0" smtClean="0"/>
                  <a:t>Monitor the </a:t>
                </a:r>
                <a:r>
                  <a:rPr lang="en-US" sz="2400" b="1" dirty="0" smtClean="0"/>
                  <a:t>model coefficients</a:t>
                </a:r>
                <a:r>
                  <a:rPr lang="en-US" sz="2400" dirty="0" smtClean="0"/>
                  <a:t> rather than accuracy</a:t>
                </a:r>
              </a:p>
              <a:p>
                <a:r>
                  <a:rPr lang="en-US" sz="2400" dirty="0"/>
                  <a:t>Supports linear </a:t>
                </a:r>
                <a:r>
                  <a:rPr lang="en-US" sz="2400" dirty="0" smtClean="0"/>
                  <a:t>model with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𝐿</m:t>
                        </m:r>
                      </m:e>
                      <m:sub>
                        <m:r>
                          <a:rPr lang="en-US" sz="2400" b="0" i="1" smtClean="0">
                            <a:latin typeface="Cambria Math" panose="02040503050406030204" pitchFamily="18" charset="0"/>
                          </a:rPr>
                          <m:t>2</m:t>
                        </m:r>
                      </m:sub>
                    </m:sSub>
                  </m:oMath>
                </a14:m>
                <a:r>
                  <a:rPr lang="en-US" sz="2400" dirty="0" smtClean="0"/>
                  <a:t>-regularized </a:t>
                </a:r>
                <a:r>
                  <a:rPr lang="en-US" sz="2400" dirty="0"/>
                  <a:t>convex differentiable </a:t>
                </a:r>
                <a:r>
                  <a:rPr lang="en-US" sz="2400" dirty="0" smtClean="0"/>
                  <a:t>loss</a:t>
                </a:r>
              </a:p>
              <a:p>
                <a:r>
                  <a:rPr lang="en-US" sz="2400" dirty="0" smtClean="0"/>
                  <a:t>For classification and regression tasks</a:t>
                </a:r>
              </a:p>
              <a:p>
                <a:endParaRPr lang="en-US" sz="2400" dirty="0" smtClean="0"/>
              </a:p>
              <a:p>
                <a:endParaRPr lang="en-US" dirty="0"/>
              </a:p>
              <a:p>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261871" y="1828800"/>
                <a:ext cx="9263060" cy="4351337"/>
              </a:xfrm>
              <a:blipFill>
                <a:blip r:embed="rId3"/>
                <a:stretch>
                  <a:fillRect l="-1316" t="-196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normAutofit lnSpcReduction="10000"/>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657E7479-A17A-4BFD-B497-E7D9DEAE79DE}" type="slidenum">
              <a:rPr kumimoji="0" lang="en-US" sz="3600" b="0" i="0" u="none" strike="noStrike" kern="1200" cap="none" spc="0" normalizeH="0" baseline="0" noProof="0" smtClean="0">
                <a:ln>
                  <a:noFill/>
                </a:ln>
                <a:solidFill>
                  <a:srgbClr val="44546A">
                    <a:lumMod val="60000"/>
                    <a:lumOff val="40000"/>
                  </a:srgbClr>
                </a:solidFill>
                <a:effectLst/>
                <a:uLnTx/>
                <a:uFillTx/>
                <a:latin typeface="Century Schoolbook" panose="020406040505050203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8</a:t>
            </a:fld>
            <a:endParaRPr kumimoji="0" lang="en-US" sz="3600" b="0" i="0" u="none" strike="noStrike" kern="1200" cap="none" spc="0" normalizeH="0" baseline="0" noProof="0">
              <a:ln>
                <a:noFill/>
              </a:ln>
              <a:solidFill>
                <a:srgbClr val="44546A">
                  <a:lumMod val="60000"/>
                  <a:lumOff val="40000"/>
                </a:srgbClr>
              </a:solidFill>
              <a:effectLst/>
              <a:uLnTx/>
              <a:uFillTx/>
              <a:latin typeface="Century Schoolbook" panose="02040604050505020304"/>
              <a:ea typeface="+mn-ea"/>
              <a:cs typeface="+mn-cs"/>
            </a:endParaRPr>
          </a:p>
        </p:txBody>
      </p:sp>
      <p:sp>
        <p:nvSpPr>
          <p:cNvPr id="46" name="Title 1"/>
          <p:cNvSpPr>
            <a:spLocks noGrp="1"/>
          </p:cNvSpPr>
          <p:nvPr>
            <p:ph type="title"/>
          </p:nvPr>
        </p:nvSpPr>
        <p:spPr>
          <a:xfrm>
            <a:off x="1261872" y="365760"/>
            <a:ext cx="9692640" cy="1325562"/>
          </a:xfrm>
        </p:spPr>
        <p:txBody>
          <a:bodyPr>
            <a:normAutofit/>
          </a:bodyPr>
          <a:lstStyle/>
          <a:p>
            <a:r>
              <a:rPr lang="en-US" dirty="0" smtClean="0"/>
              <a:t>Our Contribution</a:t>
            </a:r>
            <a:endParaRPr lang="en-US" dirty="0"/>
          </a:p>
        </p:txBody>
      </p:sp>
    </p:spTree>
    <p:extLst>
      <p:ext uri="{BB962C8B-B14F-4D97-AF65-F5344CB8AC3E}">
        <p14:creationId xmlns:p14="http://schemas.microsoft.com/office/powerpoint/2010/main" val="2578724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9" presetClass="emph" presetSubtype="0" nodeType="withEffect">
                                  <p:stCondLst>
                                    <p:cond delay="0"/>
                                  </p:stCondLst>
                                  <p:childTnLst>
                                    <p:set>
                                      <p:cBhvr rctx="PPT">
                                        <p:cTn id="16" dur="indefinite"/>
                                        <p:tgtEl>
                                          <p:spTgt spid="3">
                                            <p:txEl>
                                              <p:pRg st="1" end="1"/>
                                            </p:txEl>
                                          </p:spTgt>
                                        </p:tgtEl>
                                        <p:attrNameLst>
                                          <p:attrName>style.opacity</p:attrName>
                                        </p:attrNameLst>
                                      </p:cBhvr>
                                      <p:to>
                                        <p:strVal val="0.5"/>
                                      </p:to>
                                    </p:set>
                                    <p:animEffect filter="image" prLst="opacity: 0.5">
                                      <p:cBhvr rctx="IE">
                                        <p:cTn id="17" dur="indefinite"/>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childTnLst>
                                </p:cTn>
                              </p:par>
                              <p:par>
                                <p:cTn id="22" presetID="9" presetClass="emph" presetSubtype="0" nodeType="withEffect">
                                  <p:stCondLst>
                                    <p:cond delay="0"/>
                                  </p:stCondLst>
                                  <p:childTnLst>
                                    <p:set>
                                      <p:cBhvr rctx="PPT">
                                        <p:cTn id="23" dur="indefinite"/>
                                        <p:tgtEl>
                                          <p:spTgt spid="3">
                                            <p:txEl>
                                              <p:pRg st="2" end="2"/>
                                            </p:txEl>
                                          </p:spTgt>
                                        </p:tgtEl>
                                        <p:attrNameLst>
                                          <p:attrName>style.opacity</p:attrName>
                                        </p:attrNameLst>
                                      </p:cBhvr>
                                      <p:to>
                                        <p:strVal val="0.5"/>
                                      </p:to>
                                    </p:set>
                                    <p:animEffect filter="image" prLst="opacity: 0.5">
                                      <p:cBhvr rctx="IE">
                                        <p:cTn id="24" dur="indefinite"/>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childTnLst>
                                </p:cTn>
                              </p:par>
                              <p:par>
                                <p:cTn id="29" presetID="9" presetClass="emph" presetSubtype="0" nodeType="withEffect">
                                  <p:stCondLst>
                                    <p:cond delay="0"/>
                                  </p:stCondLst>
                                  <p:childTnLst>
                                    <p:set>
                                      <p:cBhvr rctx="PPT">
                                        <p:cTn id="30" dur="indefinite"/>
                                        <p:tgtEl>
                                          <p:spTgt spid="3">
                                            <p:txEl>
                                              <p:pRg st="3" end="3"/>
                                            </p:txEl>
                                          </p:spTgt>
                                        </p:tgtEl>
                                        <p:attrNameLst>
                                          <p:attrName>style.opacity</p:attrName>
                                        </p:attrNameLst>
                                      </p:cBhvr>
                                      <p:to>
                                        <p:strVal val="0.5"/>
                                      </p:to>
                                    </p:set>
                                    <p:animEffect filter="image" prLst="opacity: 0.5">
                                      <p:cBhvr rctx="IE">
                                        <p:cTn id="31" dur="indefinite"/>
                                        <p:tgtEl>
                                          <p:spTgt spid="3">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childTnLst>
                                </p:cTn>
                              </p:par>
                              <p:par>
                                <p:cTn id="36" presetID="9" presetClass="emph" presetSubtype="0" nodeType="withEffect">
                                  <p:stCondLst>
                                    <p:cond delay="0"/>
                                  </p:stCondLst>
                                  <p:childTnLst>
                                    <p:set>
                                      <p:cBhvr rctx="PPT">
                                        <p:cTn id="37" dur="indefinite"/>
                                        <p:tgtEl>
                                          <p:spTgt spid="3">
                                            <p:txEl>
                                              <p:pRg st="4" end="4"/>
                                            </p:txEl>
                                          </p:spTgt>
                                        </p:tgtEl>
                                        <p:attrNameLst>
                                          <p:attrName>style.opacity</p:attrName>
                                        </p:attrNameLst>
                                      </p:cBhvr>
                                      <p:to>
                                        <p:strVal val="0.5"/>
                                      </p:to>
                                    </p:set>
                                    <p:animEffect filter="image" prLst="opacity: 0.5">
                                      <p:cBhvr rctx="IE">
                                        <p:cTn id="38" dur="indefinite"/>
                                        <p:tgtEl>
                                          <p:spTgt spid="3">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mph" presetSubtype="0" nodeType="clickEffect">
                                  <p:stCondLst>
                                    <p:cond delay="0"/>
                                  </p:stCondLst>
                                  <p:childTnLst>
                                    <p:set>
                                      <p:cBhvr rctx="PPT">
                                        <p:cTn id="42" dur="indefinite"/>
                                        <p:tgtEl>
                                          <p:spTgt spid="3">
                                            <p:txEl>
                                              <p:pRg st="5" end="5"/>
                                            </p:txEl>
                                          </p:spTgt>
                                        </p:tgtEl>
                                        <p:attrNameLst>
                                          <p:attrName>style.opacity</p:attrName>
                                        </p:attrNameLst>
                                      </p:cBhvr>
                                      <p:to>
                                        <p:strVal val="0.5"/>
                                      </p:to>
                                    </p:set>
                                    <p:animEffect filter="image" prLst="opacity: 0.5">
                                      <p:cBhvr rctx="IE">
                                        <p:cTn id="43" dur="indefinite"/>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261872" y="1828800"/>
                <a:ext cx="9095108" cy="4351337"/>
              </a:xfrm>
            </p:spPr>
            <p:txBody>
              <a:bodyPr>
                <a:normAutofit/>
              </a:bodyPr>
              <a:lstStyle/>
              <a:p>
                <a:pPr marL="457200" indent="-457200">
                  <a:buFont typeface="+mj-lt"/>
                  <a:buAutoNum type="arabicPeriod"/>
                </a:pPr>
                <a:endParaRPr lang="en-US" sz="2400" dirty="0" smtClean="0"/>
              </a:p>
              <a:p>
                <a:pPr marL="457200" indent="-457200">
                  <a:buFont typeface="+mj-lt"/>
                  <a:buAutoNum type="arabicPeriod"/>
                </a:pPr>
                <a:r>
                  <a:rPr lang="en-US" sz="2400" dirty="0" smtClean="0"/>
                  <a:t>Bound the </a:t>
                </a:r>
                <a:r>
                  <a:rPr lang="en-US" sz="2400" dirty="0">
                    <a:solidFill>
                      <a:schemeClr val="accent2">
                        <a:lumMod val="75000"/>
                      </a:schemeClr>
                    </a:solidFill>
                  </a:rPr>
                  <a:t>distance</a:t>
                </a:r>
                <a:r>
                  <a:rPr lang="en-US" sz="2400" dirty="0"/>
                  <a:t> between </a:t>
                </a:r>
                <a:r>
                  <a:rPr lang="en-US" sz="2400" dirty="0" smtClean="0"/>
                  <a:t>two batch computed models </a:t>
                </a:r>
                <a14:m>
                  <m:oMath xmlns:m="http://schemas.openxmlformats.org/officeDocument/2006/math">
                    <m:d>
                      <m:dPr>
                        <m:begChr m:val="‖"/>
                        <m:endChr m:val="‖"/>
                        <m:ctrlPr>
                          <a:rPr lang="en-US" sz="2400" i="1" smtClean="0">
                            <a:latin typeface="Cambria Math" panose="02040503050406030204" pitchFamily="18" charset="0"/>
                          </a:rPr>
                        </m:ctrlPr>
                      </m:dPr>
                      <m:e>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𝛽</m:t>
                            </m:r>
                          </m:e>
                          <m:sub>
                            <m:r>
                              <a:rPr lang="en-US" sz="2400" b="0" i="1" smtClean="0">
                                <a:latin typeface="Cambria Math" panose="02040503050406030204" pitchFamily="18" charset="0"/>
                              </a:rPr>
                              <m:t>1</m:t>
                            </m:r>
                          </m:sub>
                          <m:sup>
                            <m:r>
                              <a:rPr lang="en-US" sz="2400" b="0" i="1" smtClean="0">
                                <a:latin typeface="Cambria Math" panose="02040503050406030204" pitchFamily="18" charset="0"/>
                              </a:rPr>
                              <m:t>∗</m:t>
                            </m:r>
                          </m:sup>
                        </m:sSubSup>
                        <m:r>
                          <a:rPr lang="en-US" sz="2400" b="0" i="1" smtClean="0">
                            <a:latin typeface="Cambria Math" panose="02040503050406030204" pitchFamily="18" charset="0"/>
                          </a:rPr>
                          <m:t>−</m:t>
                        </m:r>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𝛽</m:t>
                            </m:r>
                          </m:e>
                          <m:sub>
                            <m:r>
                              <a:rPr lang="en-US" sz="2400" b="0" i="1" smtClean="0">
                                <a:latin typeface="Cambria Math" panose="02040503050406030204" pitchFamily="18" charset="0"/>
                              </a:rPr>
                              <m:t>2</m:t>
                            </m:r>
                          </m:sub>
                          <m:sup>
                            <m:r>
                              <a:rPr lang="en-US" sz="2400" b="0" i="1" smtClean="0">
                                <a:latin typeface="Cambria Math" panose="02040503050406030204" pitchFamily="18" charset="0"/>
                              </a:rPr>
                              <m:t>∗</m:t>
                            </m:r>
                          </m:sup>
                        </m:sSubSup>
                      </m:e>
                    </m:d>
                  </m:oMath>
                </a14:m>
                <a:r>
                  <a:rPr lang="en-US" sz="2400" dirty="0" smtClean="0"/>
                  <a:t>, without computing </a:t>
                </a:r>
                <a14:m>
                  <m:oMath xmlns:m="http://schemas.openxmlformats.org/officeDocument/2006/math">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𝛽</m:t>
                        </m:r>
                      </m:e>
                      <m:sub>
                        <m:r>
                          <a:rPr lang="en-US" sz="2400" b="0" i="1" smtClean="0">
                            <a:latin typeface="Cambria Math" panose="02040503050406030204" pitchFamily="18" charset="0"/>
                          </a:rPr>
                          <m:t>2</m:t>
                        </m:r>
                      </m:sub>
                      <m:sup>
                        <m:r>
                          <a:rPr lang="en-US" sz="2400" b="0" i="1" smtClean="0">
                            <a:latin typeface="Cambria Math" panose="02040503050406030204" pitchFamily="18" charset="0"/>
                          </a:rPr>
                          <m:t>∗</m:t>
                        </m:r>
                      </m:sup>
                    </m:sSubSup>
                  </m:oMath>
                </a14:m>
                <a:r>
                  <a:rPr lang="en-US" sz="2400" dirty="0" smtClean="0"/>
                  <a:t>.</a:t>
                </a:r>
              </a:p>
              <a:p>
                <a:pPr marL="457200" indent="-457200">
                  <a:buFont typeface="+mj-lt"/>
                  <a:buAutoNum type="arabicPeriod"/>
                </a:pPr>
                <a:endParaRPr lang="en-US" sz="2400" dirty="0"/>
              </a:p>
              <a:p>
                <a:pPr marL="457200" indent="-457200">
                  <a:buFont typeface="+mj-lt"/>
                  <a:buAutoNum type="arabicPeriod"/>
                </a:pPr>
                <a:r>
                  <a:rPr lang="en-US" sz="2400" dirty="0" smtClean="0"/>
                  <a:t>Continuously </a:t>
                </a:r>
                <a:r>
                  <a:rPr lang="en-US" sz="2400" dirty="0"/>
                  <a:t>m</a:t>
                </a:r>
                <a:r>
                  <a:rPr lang="en-US" sz="2400" dirty="0" smtClean="0"/>
                  <a:t>onitoring </a:t>
                </a:r>
                <a:r>
                  <a:rPr lang="en-US" sz="2400" dirty="0"/>
                  <a:t>the distance between the </a:t>
                </a:r>
                <a:r>
                  <a:rPr lang="en-US" sz="2400" dirty="0">
                    <a:solidFill>
                      <a:schemeClr val="accent2">
                        <a:lumMod val="75000"/>
                      </a:schemeClr>
                    </a:solidFill>
                  </a:rPr>
                  <a:t>last batch-computed</a:t>
                </a:r>
                <a:r>
                  <a:rPr lang="en-US" sz="2400" dirty="0"/>
                  <a:t> model and the </a:t>
                </a:r>
                <a:r>
                  <a:rPr lang="en-US" sz="2400" dirty="0">
                    <a:solidFill>
                      <a:schemeClr val="accent2">
                        <a:lumMod val="75000"/>
                      </a:schemeClr>
                    </a:solidFill>
                  </a:rPr>
                  <a:t>hypothetical model </a:t>
                </a:r>
                <a:r>
                  <a:rPr lang="en-US" sz="2400" dirty="0"/>
                  <a:t>that could be computed from the current position of the sliding </a:t>
                </a:r>
                <a:r>
                  <a:rPr lang="en-US" sz="2400" dirty="0" smtClean="0"/>
                  <a:t>window, using the bound.</a:t>
                </a:r>
                <a:endParaRPr lang="en-US" sz="2400" dirty="0"/>
              </a:p>
              <a:p>
                <a:pPr marL="457200" indent="-457200">
                  <a:buFont typeface="+mj-lt"/>
                  <a:buAutoNum type="arabicPeriod"/>
                </a:pPr>
                <a:endParaRPr lang="en-US" sz="2400" dirty="0" smtClean="0"/>
              </a:p>
              <a:p>
                <a:endParaRPr lang="en-US" dirty="0"/>
              </a:p>
              <a:p>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261872" y="1828800"/>
                <a:ext cx="9095108" cy="4351337"/>
              </a:xfrm>
              <a:blipFill>
                <a:blip r:embed="rId3"/>
                <a:stretch>
                  <a:fillRect l="-603"/>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normAutofit lnSpcReduction="10000"/>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657E7479-A17A-4BFD-B497-E7D9DEAE79DE}" type="slidenum">
              <a:rPr kumimoji="0" lang="en-US" sz="3600" b="0" i="0" u="none" strike="noStrike" kern="1200" cap="none" spc="0" normalizeH="0" baseline="0" noProof="0" smtClean="0">
                <a:ln>
                  <a:noFill/>
                </a:ln>
                <a:solidFill>
                  <a:srgbClr val="44546A">
                    <a:lumMod val="60000"/>
                    <a:lumOff val="40000"/>
                  </a:srgbClr>
                </a:solidFill>
                <a:effectLst/>
                <a:uLnTx/>
                <a:uFillTx/>
                <a:latin typeface="Century Schoolbook" panose="020406040505050203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9</a:t>
            </a:fld>
            <a:endParaRPr kumimoji="0" lang="en-US" sz="3600" b="0" i="0" u="none" strike="noStrike" kern="1200" cap="none" spc="0" normalizeH="0" baseline="0" noProof="0">
              <a:ln>
                <a:noFill/>
              </a:ln>
              <a:solidFill>
                <a:srgbClr val="44546A">
                  <a:lumMod val="60000"/>
                  <a:lumOff val="40000"/>
                </a:srgbClr>
              </a:solidFill>
              <a:effectLst/>
              <a:uLnTx/>
              <a:uFillTx/>
              <a:latin typeface="Century Schoolbook" panose="02040604050505020304"/>
              <a:ea typeface="+mn-ea"/>
              <a:cs typeface="+mn-cs"/>
            </a:endParaRPr>
          </a:p>
        </p:txBody>
      </p:sp>
      <p:sp>
        <p:nvSpPr>
          <p:cNvPr id="46" name="Title 1"/>
          <p:cNvSpPr>
            <a:spLocks noGrp="1"/>
          </p:cNvSpPr>
          <p:nvPr>
            <p:ph type="title"/>
          </p:nvPr>
        </p:nvSpPr>
        <p:spPr>
          <a:xfrm>
            <a:off x="1261872" y="365760"/>
            <a:ext cx="9692640" cy="1325562"/>
          </a:xfrm>
        </p:spPr>
        <p:txBody>
          <a:bodyPr/>
          <a:lstStyle/>
          <a:p>
            <a:r>
              <a:rPr lang="en-US" dirty="0"/>
              <a:t>The </a:t>
            </a:r>
            <a:r>
              <a:rPr lang="en-US" dirty="0" smtClean="0"/>
              <a:t>Approach</a:t>
            </a:r>
            <a:endParaRPr lang="en-US" dirty="0"/>
          </a:p>
        </p:txBody>
      </p:sp>
    </p:spTree>
    <p:extLst>
      <p:ext uri="{BB962C8B-B14F-4D97-AF65-F5344CB8AC3E}">
        <p14:creationId xmlns:p14="http://schemas.microsoft.com/office/powerpoint/2010/main" val="3519628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View">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ppt/theme/theme2.xml><?xml version="1.0" encoding="utf-8"?>
<a:theme xmlns:a="http://schemas.openxmlformats.org/drawingml/2006/main" name="1_View">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View</Template>
  <TotalTime>96152</TotalTime>
  <Words>3608</Words>
  <Application>Microsoft Office PowerPoint</Application>
  <PresentationFormat>Widescreen</PresentationFormat>
  <Paragraphs>584</Paragraphs>
  <Slides>42</Slides>
  <Notes>41</Notes>
  <HiddenSlides>5</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42</vt:i4>
      </vt:variant>
    </vt:vector>
  </HeadingPairs>
  <TitlesOfParts>
    <vt:vector size="50" baseType="lpstr">
      <vt:lpstr>Arial</vt:lpstr>
      <vt:lpstr>Calibri</vt:lpstr>
      <vt:lpstr>Cambria Math</vt:lpstr>
      <vt:lpstr>Century Schoolbook</vt:lpstr>
      <vt:lpstr>Wingdings</vt:lpstr>
      <vt:lpstr>Wingdings 2</vt:lpstr>
      <vt:lpstr>View</vt:lpstr>
      <vt:lpstr>1_View</vt:lpstr>
      <vt:lpstr>Online Linear Models for Edge Computing</vt:lpstr>
      <vt:lpstr>Outline</vt:lpstr>
      <vt:lpstr>Outline</vt:lpstr>
      <vt:lpstr>Setting </vt:lpstr>
      <vt:lpstr>Existing Approaches</vt:lpstr>
      <vt:lpstr>Motivation</vt:lpstr>
      <vt:lpstr>Outline</vt:lpstr>
      <vt:lpstr>Our Contribution</vt:lpstr>
      <vt:lpstr>The Approach</vt:lpstr>
      <vt:lpstr>DRUiD Example</vt:lpstr>
      <vt:lpstr>Definitions</vt:lpstr>
      <vt:lpstr>Bound ‖β_1^∗-β_2^∗ ‖ (Theorem 1)</vt:lpstr>
      <vt:lpstr>Bound of Common Objective Functions</vt:lpstr>
      <vt:lpstr>Theorem 1 Proof Sketch</vt:lpstr>
      <vt:lpstr>Proof (i): Sphere Shape around β_2^∗</vt:lpstr>
      <vt:lpstr>Proof (i): Sphere Shape around β_2^∗</vt:lpstr>
      <vt:lpstr>Proof (ii): Express r as Δg’s Func </vt:lpstr>
      <vt:lpstr>Proof (iii): Upper Bound to ‖β_1^∗-β_2^∗ ‖</vt:lpstr>
      <vt:lpstr>Bound β_2^∗ Prediction for New Sample</vt:lpstr>
      <vt:lpstr>Tikhonov Regularization</vt:lpstr>
      <vt:lpstr>DRUiD Algorithm</vt:lpstr>
      <vt:lpstr>Adaptive Threshold</vt:lpstr>
      <vt:lpstr>DRUiD Algorithm </vt:lpstr>
      <vt:lpstr>Outline</vt:lpstr>
      <vt:lpstr>Baselines</vt:lpstr>
      <vt:lpstr>Electricity Pricing Dataset</vt:lpstr>
      <vt:lpstr>Forest Covertype</vt:lpstr>
      <vt:lpstr>Sine1+</vt:lpstr>
      <vt:lpstr>Sine1+ (Cont.)</vt:lpstr>
      <vt:lpstr>Ridge Regression</vt:lpstr>
      <vt:lpstr>Outline</vt:lpstr>
      <vt:lpstr>Non Linearly Separable Problems</vt:lpstr>
      <vt:lpstr>Kernel Methods</vt:lpstr>
      <vt:lpstr>DRUiD as a Kernel Method</vt:lpstr>
      <vt:lpstr>γ_i Computation with the Kernel Trick</vt:lpstr>
      <vt:lpstr>Kernelized Batch Algorithm</vt:lpstr>
      <vt:lpstr>Kernelized Incremental Algorithms</vt:lpstr>
      <vt:lpstr>Rotating Checkerboard 3x3</vt:lpstr>
      <vt:lpstr>Outline</vt:lpstr>
      <vt:lpstr>Conclusions</vt:lpstr>
      <vt:lpstr>Future Work</vt:lpstr>
      <vt:lpstr>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Online Linear Models for Edge Computing</dc:title>
  <dc:creator>Hadar Sivan</dc:creator>
  <cp:lastModifiedBy>Hadar Sivan</cp:lastModifiedBy>
  <cp:revision>440</cp:revision>
  <dcterms:created xsi:type="dcterms:W3CDTF">2019-06-20T06:46:53Z</dcterms:created>
  <dcterms:modified xsi:type="dcterms:W3CDTF">2019-09-08T12:33:50Z</dcterms:modified>
</cp:coreProperties>
</file>